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0" r:id="rId2"/>
    <p:sldId id="272" r:id="rId3"/>
    <p:sldId id="274" r:id="rId4"/>
    <p:sldId id="273" r:id="rId5"/>
    <p:sldId id="267" r:id="rId6"/>
    <p:sldId id="262" r:id="rId7"/>
    <p:sldId id="269" r:id="rId8"/>
    <p:sldId id="261" r:id="rId9"/>
    <p:sldId id="278" r:id="rId10"/>
    <p:sldId id="281" r:id="rId11"/>
    <p:sldId id="280" r:id="rId12"/>
    <p:sldId id="270" r:id="rId13"/>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33"/>
    <a:srgbClr val="EEFFE1"/>
    <a:srgbClr val="FFE1E6"/>
    <a:srgbClr val="E1F7FF"/>
    <a:srgbClr val="FFEECD"/>
    <a:srgbClr val="FF6600"/>
    <a:srgbClr val="FF6357"/>
    <a:srgbClr val="FD3D8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53" autoAdjust="0"/>
  </p:normalViewPr>
  <p:slideViewPr>
    <p:cSldViewPr showGuides="1">
      <p:cViewPr>
        <p:scale>
          <a:sx n="125" d="100"/>
          <a:sy n="125" d="100"/>
        </p:scale>
        <p:origin x="2094" y="-2190"/>
      </p:cViewPr>
      <p:guideLst>
        <p:guide orient="horz" pos="2880"/>
        <p:guide pos="2160"/>
      </p:guideLst>
    </p:cSldViewPr>
  </p:slideViewPr>
  <p:outlineViewPr>
    <p:cViewPr>
      <p:scale>
        <a:sx n="33" d="100"/>
        <a:sy n="33" d="100"/>
      </p:scale>
      <p:origin x="0" y="2298"/>
    </p:cViewPr>
  </p:outlin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030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0306"/>
          </a:xfrm>
          <a:prstGeom prst="rect">
            <a:avLst/>
          </a:prstGeom>
        </p:spPr>
        <p:txBody>
          <a:bodyPr vert="horz" lIns="91430" tIns="45715" rIns="91430" bIns="45715" rtlCol="0"/>
          <a:lstStyle>
            <a:lvl1pPr algn="r">
              <a:defRPr sz="1200"/>
            </a:lvl1pPr>
          </a:lstStyle>
          <a:p>
            <a:fld id="{214A44D5-7909-4B1D-AC8F-ABEC928C3634}" type="datetimeFigureOut">
              <a:rPr kumimoji="1" lang="ja-JP" altLang="en-US" smtClean="0"/>
              <a:t>2025/7/30</a:t>
            </a:fld>
            <a:endParaRPr kumimoji="1" lang="ja-JP" altLang="en-US"/>
          </a:p>
        </p:txBody>
      </p:sp>
      <p:sp>
        <p:nvSpPr>
          <p:cNvPr id="4" name="フッター プレースホルダー 3"/>
          <p:cNvSpPr>
            <a:spLocks noGrp="1"/>
          </p:cNvSpPr>
          <p:nvPr>
            <p:ph type="ftr" sz="quarter" idx="2"/>
          </p:nvPr>
        </p:nvSpPr>
        <p:spPr>
          <a:xfrm>
            <a:off x="2" y="6465808"/>
            <a:ext cx="4306737" cy="34030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8"/>
            <a:ext cx="4306737" cy="340305"/>
          </a:xfrm>
          <a:prstGeom prst="rect">
            <a:avLst/>
          </a:prstGeom>
        </p:spPr>
        <p:txBody>
          <a:bodyPr vert="horz" lIns="91430" tIns="45715" rIns="91430" bIns="45715" rtlCol="0" anchor="b"/>
          <a:lstStyle>
            <a:lvl1pPr algn="r">
              <a:defRPr sz="1200"/>
            </a:lvl1pPr>
          </a:lstStyle>
          <a:p>
            <a:fld id="{9F735072-1D4E-4C61-AD49-CA62B50C5A36}" type="slidenum">
              <a:rPr kumimoji="1" lang="ja-JP" altLang="en-US" smtClean="0"/>
              <a:t>‹#›</a:t>
            </a:fld>
            <a:endParaRPr kumimoji="1" lang="ja-JP" altLang="en-US"/>
          </a:p>
        </p:txBody>
      </p:sp>
    </p:spTree>
    <p:extLst>
      <p:ext uri="{BB962C8B-B14F-4D97-AF65-F5344CB8AC3E}">
        <p14:creationId xmlns:p14="http://schemas.microsoft.com/office/powerpoint/2010/main" val="2550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7742" cy="340306"/>
          </a:xfrm>
          <a:prstGeom prst="rect">
            <a:avLst/>
          </a:prstGeom>
        </p:spPr>
        <p:txBody>
          <a:bodyPr vert="horz" lIns="91405" tIns="45703" rIns="91405"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7742" cy="340306"/>
          </a:xfrm>
          <a:prstGeom prst="rect">
            <a:avLst/>
          </a:prstGeom>
        </p:spPr>
        <p:txBody>
          <a:bodyPr vert="horz" lIns="91405" tIns="45703" rIns="91405" bIns="45703" rtlCol="0"/>
          <a:lstStyle>
            <a:lvl1pPr algn="r">
              <a:defRPr sz="1200"/>
            </a:lvl1pPr>
          </a:lstStyle>
          <a:p>
            <a:fld id="{3AA06653-9D06-4944-AAF4-389AE2B9A375}" type="datetimeFigureOut">
              <a:rPr kumimoji="1" lang="ja-JP" altLang="en-US" smtClean="0"/>
              <a:t>2025/7/30</a:t>
            </a:fld>
            <a:endParaRPr kumimoji="1" lang="ja-JP" altLang="en-US"/>
          </a:p>
        </p:txBody>
      </p:sp>
      <p:sp>
        <p:nvSpPr>
          <p:cNvPr id="4" name="スライド イメージ プレースホルダー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5" tIns="45703" rIns="91405" bIns="45703" rtlCol="0" anchor="ctr"/>
          <a:lstStyle/>
          <a:p>
            <a:endParaRPr lang="ja-JP" altLang="en-US"/>
          </a:p>
        </p:txBody>
      </p:sp>
      <p:sp>
        <p:nvSpPr>
          <p:cNvPr id="5" name="ノート プレースホルダー 4"/>
          <p:cNvSpPr>
            <a:spLocks noGrp="1"/>
          </p:cNvSpPr>
          <p:nvPr>
            <p:ph type="body" sz="quarter" idx="3"/>
          </p:nvPr>
        </p:nvSpPr>
        <p:spPr>
          <a:xfrm>
            <a:off x="994637" y="3233449"/>
            <a:ext cx="7950077" cy="3062751"/>
          </a:xfrm>
          <a:prstGeom prst="rect">
            <a:avLst/>
          </a:prstGeom>
        </p:spPr>
        <p:txBody>
          <a:bodyPr vert="horz" lIns="91405" tIns="45703" rIns="91405"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809"/>
            <a:ext cx="4307742" cy="340305"/>
          </a:xfrm>
          <a:prstGeom prst="rect">
            <a:avLst/>
          </a:prstGeom>
        </p:spPr>
        <p:txBody>
          <a:bodyPr vert="horz" lIns="91405" tIns="45703" rIns="91405"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09"/>
            <a:ext cx="4307742" cy="340305"/>
          </a:xfrm>
          <a:prstGeom prst="rect">
            <a:avLst/>
          </a:prstGeom>
        </p:spPr>
        <p:txBody>
          <a:bodyPr vert="horz" lIns="91405" tIns="45703" rIns="91405" bIns="45703" rtlCol="0" anchor="b"/>
          <a:lstStyle>
            <a:lvl1pPr algn="r">
              <a:defRPr sz="1200"/>
            </a:lvl1pPr>
          </a:lstStyle>
          <a:p>
            <a:fld id="{1D10ED2E-BCD7-4612-9A0D-ED3E330656C8}" type="slidenum">
              <a:rPr kumimoji="1" lang="ja-JP" altLang="en-US" smtClean="0"/>
              <a:t>‹#›</a:t>
            </a:fld>
            <a:endParaRPr kumimoji="1" lang="ja-JP" altLang="en-US"/>
          </a:p>
        </p:txBody>
      </p:sp>
    </p:spTree>
    <p:extLst>
      <p:ext uri="{BB962C8B-B14F-4D97-AF65-F5344CB8AC3E}">
        <p14:creationId xmlns:p14="http://schemas.microsoft.com/office/powerpoint/2010/main" val="4232426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4</a:t>
            </a:fld>
            <a:endParaRPr kumimoji="1" lang="ja-JP" altLang="en-US"/>
          </a:p>
        </p:txBody>
      </p:sp>
    </p:spTree>
    <p:extLst>
      <p:ext uri="{BB962C8B-B14F-4D97-AF65-F5344CB8AC3E}">
        <p14:creationId xmlns:p14="http://schemas.microsoft.com/office/powerpoint/2010/main" val="418044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8</a:t>
            </a:fld>
            <a:endParaRPr kumimoji="1" lang="ja-JP" altLang="en-US"/>
          </a:p>
        </p:txBody>
      </p:sp>
    </p:spTree>
    <p:extLst>
      <p:ext uri="{BB962C8B-B14F-4D97-AF65-F5344CB8AC3E}">
        <p14:creationId xmlns:p14="http://schemas.microsoft.com/office/powerpoint/2010/main" val="36429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10ED2E-BCD7-4612-9A0D-ED3E330656C8}" type="slidenum">
              <a:rPr kumimoji="1" lang="ja-JP" altLang="en-US" smtClean="0"/>
              <a:t>9</a:t>
            </a:fld>
            <a:endParaRPr kumimoji="1" lang="ja-JP" altLang="en-US"/>
          </a:p>
        </p:txBody>
      </p:sp>
    </p:spTree>
    <p:extLst>
      <p:ext uri="{BB962C8B-B14F-4D97-AF65-F5344CB8AC3E}">
        <p14:creationId xmlns:p14="http://schemas.microsoft.com/office/powerpoint/2010/main" val="100310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4A67C-EAE1-4D39-9E31-4320A4F4B220}" type="datetime1">
              <a:rPr kumimoji="1" lang="ja-JP" altLang="en-US" smtClean="0"/>
              <a:t>2025/7/30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2408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7AD524-C605-4BCA-8B85-8D08A268B322}" type="datetime1">
              <a:rPr kumimoji="1" lang="ja-JP" altLang="en-US" smtClean="0"/>
              <a:t>2025/7/30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6089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9A340D-DA28-4BE7-AE47-C1A5CF598DFE}" type="datetime1">
              <a:rPr kumimoji="1" lang="ja-JP" altLang="en-US" smtClean="0"/>
              <a:t>2025/7/30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52362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85D140-A7C2-4842-BA1B-A07992066803}" type="datetime1">
              <a:rPr kumimoji="1" lang="ja-JP" altLang="en-US" smtClean="0"/>
              <a:t>2025/7/30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0923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99E91C6-82BC-4744-816F-CE93359DE032}" type="datetime1">
              <a:rPr kumimoji="1" lang="ja-JP" altLang="en-US" smtClean="0"/>
              <a:t>2025/7/30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-9-</a:t>
            </a:r>
            <a:endParaRPr kumimoji="1" lang="ja-JP" altLang="en-US"/>
          </a:p>
        </p:txBody>
      </p:sp>
      <p:sp>
        <p:nvSpPr>
          <p:cNvPr id="6" name="スライド番号プレースホルダー 5"/>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9266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4A0D907-486E-41C1-9119-2262F5196257}" type="datetime1">
              <a:rPr kumimoji="1" lang="ja-JP" altLang="en-US" smtClean="0"/>
              <a:t>2025/7/30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3403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7FCDBE3-5C16-4A74-B99B-2BE21D105EA8}" type="datetime1">
              <a:rPr kumimoji="1" lang="ja-JP" altLang="en-US" smtClean="0"/>
              <a:t>2025/7/30</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-9-</a:t>
            </a:r>
            <a:endParaRPr kumimoji="1" lang="ja-JP" altLang="en-US"/>
          </a:p>
        </p:txBody>
      </p:sp>
      <p:sp>
        <p:nvSpPr>
          <p:cNvPr id="9" name="スライド番号プレースホルダー 8"/>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4812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AD7AA6-89F6-453C-9114-561DB757E884}" type="datetime1">
              <a:rPr kumimoji="1" lang="ja-JP" altLang="en-US" smtClean="0"/>
              <a:t>2025/7/30</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-9-</a:t>
            </a:r>
            <a:endParaRPr kumimoji="1" lang="ja-JP" altLang="en-US"/>
          </a:p>
        </p:txBody>
      </p:sp>
      <p:sp>
        <p:nvSpPr>
          <p:cNvPr id="5" name="スライド番号プレースホルダー 4"/>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944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792E6F-8A41-45FD-BB3B-3D0301B2BBEC}" type="datetime1">
              <a:rPr kumimoji="1" lang="ja-JP" altLang="en-US" smtClean="0"/>
              <a:t>2025/7/30</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-9-</a:t>
            </a:r>
            <a:endParaRPr kumimoji="1" lang="ja-JP" altLang="en-US"/>
          </a:p>
        </p:txBody>
      </p:sp>
      <p:sp>
        <p:nvSpPr>
          <p:cNvPr id="4" name="スライド番号プレースホルダー 3"/>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9320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8186277-7F7E-45D5-AA0E-206510D66EB7}" type="datetime1">
              <a:rPr kumimoji="1" lang="ja-JP" altLang="en-US" smtClean="0"/>
              <a:t>2025/7/30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296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8EC1BAD-5CE7-42B9-8FCE-E4E7EBC860C4}" type="datetime1">
              <a:rPr kumimoji="1" lang="ja-JP" altLang="en-US" smtClean="0"/>
              <a:t>2025/7/30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-9-</a:t>
            </a:r>
            <a:endParaRPr kumimoji="1" lang="ja-JP" altLang="en-US"/>
          </a:p>
        </p:txBody>
      </p:sp>
      <p:sp>
        <p:nvSpPr>
          <p:cNvPr id="7" name="スライド番号プレースホルダー 6"/>
          <p:cNvSpPr>
            <a:spLocks noGrp="1"/>
          </p:cNvSpPr>
          <p:nvPr>
            <p:ph type="sldNum" sz="quarter" idx="12"/>
          </p:nvPr>
        </p:nvSpPr>
        <p:spPr/>
        <p:txBody>
          <a:body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29551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0F23DD5-E763-42B1-91A1-6E898FCDC97F}" type="datetime1">
              <a:rPr kumimoji="1" lang="ja-JP" altLang="en-US" smtClean="0"/>
              <a:t>2025/7/30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-9-</a:t>
            </a:r>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F04B35F-DBA2-4808-98FC-106D847E398B}" type="slidenum">
              <a:rPr kumimoji="1" lang="ja-JP" altLang="en-US" smtClean="0"/>
              <a:t>‹#›</a:t>
            </a:fld>
            <a:endParaRPr kumimoji="1" lang="ja-JP" altLang="en-US"/>
          </a:p>
        </p:txBody>
      </p:sp>
    </p:spTree>
    <p:extLst>
      <p:ext uri="{BB962C8B-B14F-4D97-AF65-F5344CB8AC3E}">
        <p14:creationId xmlns:p14="http://schemas.microsoft.com/office/powerpoint/2010/main" val="1624677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emf"/><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emf"/><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g"/><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125715" y="7682804"/>
            <a:ext cx="1819951" cy="1296000"/>
          </a:xfrm>
          <a:prstGeom prst="rect">
            <a:avLst/>
          </a:prstGeom>
          <a:solidFill>
            <a:schemeClr val="bg1"/>
          </a:solidFill>
          <a:ln>
            <a:solidFill>
              <a:srgbClr val="02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9000" y="459368"/>
            <a:ext cx="6172200" cy="1152128"/>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岩手大学</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海外研修・留学</a:t>
            </a:r>
            <a:r>
              <a:rPr lang="ja-JP" altLang="en-US" b="1" dirty="0">
                <a:latin typeface="Meiryo UI" panose="020B0604030504040204" pitchFamily="50" charset="-128"/>
                <a:ea typeface="Meiryo UI" panose="020B0604030504040204" pitchFamily="50" charset="-128"/>
              </a:rPr>
              <a:t>ガイド</a:t>
            </a:r>
            <a:endParaRPr kumimoji="1" lang="ja-JP" altLang="en-US"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893631" y="4292698"/>
            <a:ext cx="2154324" cy="914398"/>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正方形/長方形 2"/>
          <p:cNvSpPr/>
          <p:nvPr/>
        </p:nvSpPr>
        <p:spPr>
          <a:xfrm>
            <a:off x="5677303" y="2068611"/>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P.1-2</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8875" y="1718968"/>
            <a:ext cx="1484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008000"/>
                </a:solidFill>
                <a:latin typeface="Meiryo UI" panose="020B0604030504040204" pitchFamily="50" charset="-128"/>
                <a:ea typeface="Meiryo UI" panose="020B0604030504040204" pitchFamily="50" charset="-128"/>
              </a:rPr>
              <a:t>Contents</a:t>
            </a:r>
            <a:endParaRPr kumimoji="1" lang="ja-JP" altLang="en-US" b="1" dirty="0">
              <a:solidFill>
                <a:srgbClr val="008000"/>
              </a:solidFill>
              <a:latin typeface="Meiryo UI" panose="020B0604030504040204" pitchFamily="50" charset="-128"/>
              <a:ea typeface="Meiryo UI" panose="020B0604030504040204" pitchFamily="50" charset="-128"/>
            </a:endParaRPr>
          </a:p>
        </p:txBody>
      </p:sp>
      <p:sp>
        <p:nvSpPr>
          <p:cNvPr id="5" name="角丸四角形 4"/>
          <p:cNvSpPr/>
          <p:nvPr/>
        </p:nvSpPr>
        <p:spPr>
          <a:xfrm>
            <a:off x="115933" y="297000"/>
            <a:ext cx="1558067" cy="467544"/>
          </a:xfrm>
          <a:prstGeom prst="roundRect">
            <a:avLst/>
          </a:prstGeom>
          <a:solidFill>
            <a:srgbClr val="FF7C80"/>
          </a:solidFill>
          <a:ln w="28575">
            <a:solidFill>
              <a:srgbClr val="FF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2025</a:t>
            </a:r>
            <a:r>
              <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年度</a:t>
            </a:r>
          </a:p>
        </p:txBody>
      </p:sp>
      <p:grpSp>
        <p:nvGrpSpPr>
          <p:cNvPr id="15" name="グループ化 14"/>
          <p:cNvGrpSpPr/>
          <p:nvPr/>
        </p:nvGrpSpPr>
        <p:grpSpPr>
          <a:xfrm rot="21157503">
            <a:off x="855279" y="8260943"/>
            <a:ext cx="654031" cy="595689"/>
            <a:chOff x="0" y="0"/>
            <a:chExt cx="976212" cy="878420"/>
          </a:xfrm>
        </p:grpSpPr>
        <p:sp>
          <p:nvSpPr>
            <p:cNvPr id="16" name="Oval 521"/>
            <p:cNvSpPr>
              <a:spLocks noChangeArrowheads="1"/>
            </p:cNvSpPr>
            <p:nvPr/>
          </p:nvSpPr>
          <p:spPr bwMode="auto">
            <a:xfrm>
              <a:off x="0" y="28801"/>
              <a:ext cx="270117"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17" name="Oval 522"/>
            <p:cNvSpPr>
              <a:spLocks noChangeArrowheads="1"/>
            </p:cNvSpPr>
            <p:nvPr/>
          </p:nvSpPr>
          <p:spPr bwMode="auto">
            <a:xfrm>
              <a:off x="687140" y="0"/>
              <a:ext cx="270116" cy="288007"/>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5" name="Oval 523"/>
            <p:cNvSpPr>
              <a:spLocks noChangeArrowheads="1"/>
            </p:cNvSpPr>
            <p:nvPr/>
          </p:nvSpPr>
          <p:spPr bwMode="auto">
            <a:xfrm>
              <a:off x="18956" y="86402"/>
              <a:ext cx="957256" cy="792018"/>
            </a:xfrm>
            <a:prstGeom prst="ellipse">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6" name="Oval 526"/>
            <p:cNvSpPr>
              <a:spLocks noChangeArrowheads="1"/>
            </p:cNvSpPr>
            <p:nvPr/>
          </p:nvSpPr>
          <p:spPr bwMode="auto">
            <a:xfrm>
              <a:off x="421762" y="465610"/>
              <a:ext cx="151644" cy="76802"/>
            </a:xfrm>
            <a:prstGeom prst="ellipse">
              <a:avLst/>
            </a:prstGeom>
            <a:solidFill>
              <a:srgbClr xmlns:mc="http://schemas.openxmlformats.org/markup-compatibility/2006" xmlns:a14="http://schemas.microsoft.com/office/drawing/2010/main" val="000000" mc:Ignorable="a14" a14:legacySpreadsheetColorIndex="8"/>
            </a:solidFill>
            <a:ln w="9525">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7" name="Line 527"/>
            <p:cNvSpPr>
              <a:spLocks noChangeShapeType="1"/>
            </p:cNvSpPr>
            <p:nvPr/>
          </p:nvSpPr>
          <p:spPr bwMode="auto">
            <a:xfrm>
              <a:off x="497584" y="523212"/>
              <a:ext cx="0" cy="168004"/>
            </a:xfrm>
            <a:prstGeom prst="line">
              <a:avLst/>
            </a:pr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Arc 896"/>
            <p:cNvSpPr>
              <a:spLocks/>
            </p:cNvSpPr>
            <p:nvPr/>
          </p:nvSpPr>
          <p:spPr bwMode="auto">
            <a:xfrm rot="262200" flipH="1">
              <a:off x="417023" y="706942"/>
              <a:ext cx="121974" cy="73067"/>
            </a:xfrm>
            <a:custGeom>
              <a:avLst/>
              <a:gdLst>
                <a:gd name="T0" fmla="*/ 17250 w 29642"/>
                <a:gd name="T1" fmla="*/ 700 h 43200"/>
                <a:gd name="T2" fmla="*/ 0 w 29642"/>
                <a:gd name="T3" fmla="*/ 74978 h 43200"/>
                <a:gd name="T4" fmla="*/ 34996 w 29642"/>
                <a:gd name="T5" fmla="*/ 38887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29" name="Arc 895"/>
            <p:cNvSpPr>
              <a:spLocks/>
            </p:cNvSpPr>
            <p:nvPr/>
          </p:nvSpPr>
          <p:spPr bwMode="auto">
            <a:xfrm rot="262200" flipH="1">
              <a:off x="419565" y="628814"/>
              <a:ext cx="134171" cy="73067"/>
            </a:xfrm>
            <a:custGeom>
              <a:avLst/>
              <a:gdLst>
                <a:gd name="T0" fmla="*/ 0 w 32686"/>
                <a:gd name="T1" fmla="*/ 5512 h 43200"/>
                <a:gd name="T2" fmla="*/ 47115 w 32686"/>
                <a:gd name="T3" fmla="*/ 77772 h 43200"/>
                <a:gd name="T4" fmla="*/ 48005 w 32686"/>
                <a:gd name="T5" fmla="*/ 38887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solidFill>
              <a:schemeClr val="bg1"/>
            </a:solidFill>
            <a:ln w="12700">
              <a:solidFill>
                <a:srgbClr xmlns:mc="http://schemas.openxmlformats.org/markup-compatibility/2006" xmlns:a14="http://schemas.microsoft.com/office/drawing/2010/main" val="000000" mc:Ignorable="a14" a14:legacySpreadsheetColorIndex="64"/>
              </a:solidFill>
              <a:round/>
              <a:headEnd/>
              <a:tailEnd/>
            </a:ln>
          </p:spPr>
          <p:txBody>
            <a:bodyPr/>
            <a:lstStyle/>
            <a:p>
              <a:endParaRPr lang="ja-JP" altLang="en-US"/>
            </a:p>
          </p:txBody>
        </p:sp>
        <p:sp>
          <p:nvSpPr>
            <p:cNvPr id="30" name="Oval 189"/>
            <p:cNvSpPr>
              <a:spLocks noChangeArrowheads="1"/>
            </p:cNvSpPr>
            <p:nvPr/>
          </p:nvSpPr>
          <p:spPr bwMode="auto">
            <a:xfrm>
              <a:off x="152505" y="577994"/>
              <a:ext cx="161554" cy="132423"/>
            </a:xfrm>
            <a:prstGeom prst="ellipse">
              <a:avLst/>
            </a:prstGeom>
            <a:solidFill>
              <a:srgbClr val="FF99CC"/>
            </a:solidFill>
            <a:ln>
              <a:noFill/>
            </a:ln>
          </p:spPr>
          <p:txBody>
            <a:bodyPr/>
            <a:lstStyle/>
            <a:p>
              <a:endParaRPr lang="ja-JP" altLang="en-US"/>
            </a:p>
          </p:txBody>
        </p:sp>
        <p:sp>
          <p:nvSpPr>
            <p:cNvPr id="31" name="Oval 189"/>
            <p:cNvSpPr>
              <a:spLocks noChangeArrowheads="1"/>
            </p:cNvSpPr>
            <p:nvPr/>
          </p:nvSpPr>
          <p:spPr bwMode="auto">
            <a:xfrm>
              <a:off x="684555" y="577322"/>
              <a:ext cx="155092" cy="132423"/>
            </a:xfrm>
            <a:prstGeom prst="ellipse">
              <a:avLst/>
            </a:prstGeom>
            <a:solidFill>
              <a:srgbClr val="FF99CC"/>
            </a:solidFill>
            <a:ln>
              <a:noFill/>
            </a:ln>
          </p:spPr>
          <p:txBody>
            <a:bodyPr/>
            <a:lstStyle/>
            <a:p>
              <a:endParaRPr lang="ja-JP" altLang="en-US"/>
            </a:p>
          </p:txBody>
        </p:sp>
        <p:grpSp>
          <p:nvGrpSpPr>
            <p:cNvPr id="32" name="グループ化 31"/>
            <p:cNvGrpSpPr/>
            <p:nvPr/>
          </p:nvGrpSpPr>
          <p:grpSpPr>
            <a:xfrm rot="10800000">
              <a:off x="218212" y="304020"/>
              <a:ext cx="102087" cy="149518"/>
              <a:chOff x="218212" y="304020"/>
              <a:chExt cx="76200" cy="114300"/>
            </a:xfrm>
          </p:grpSpPr>
          <p:sp>
            <p:nvSpPr>
              <p:cNvPr id="37" name="Arc 895"/>
              <p:cNvSpPr>
                <a:spLocks/>
              </p:cNvSpPr>
              <p:nvPr/>
            </p:nvSpPr>
            <p:spPr bwMode="auto">
              <a:xfrm>
                <a:off x="218212"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8" name="Arc 896"/>
              <p:cNvSpPr>
                <a:spLocks/>
              </p:cNvSpPr>
              <p:nvPr/>
            </p:nvSpPr>
            <p:spPr bwMode="auto">
              <a:xfrm>
                <a:off x="232628"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nvGrpSpPr>
            <p:cNvPr id="33" name="グループ化 32"/>
            <p:cNvGrpSpPr/>
            <p:nvPr/>
          </p:nvGrpSpPr>
          <p:grpSpPr>
            <a:xfrm rot="10800000">
              <a:off x="631666" y="304020"/>
              <a:ext cx="102087" cy="149518"/>
              <a:chOff x="631666" y="304020"/>
              <a:chExt cx="76200" cy="114300"/>
            </a:xfrm>
          </p:grpSpPr>
          <p:sp>
            <p:nvSpPr>
              <p:cNvPr id="35" name="Arc 895"/>
              <p:cNvSpPr>
                <a:spLocks/>
              </p:cNvSpPr>
              <p:nvPr/>
            </p:nvSpPr>
            <p:spPr bwMode="auto">
              <a:xfrm>
                <a:off x="631666" y="304020"/>
                <a:ext cx="67962" cy="58189"/>
              </a:xfrm>
              <a:custGeom>
                <a:avLst/>
                <a:gdLst>
                  <a:gd name="T0" fmla="*/ 0 w 32686"/>
                  <a:gd name="T1" fmla="*/ 0 h 43200"/>
                  <a:gd name="T2" fmla="*/ 0 w 32686"/>
                  <a:gd name="T3" fmla="*/ 0 h 43200"/>
                  <a:gd name="T4" fmla="*/ 0 w 32686"/>
                  <a:gd name="T5" fmla="*/ 0 h 43200"/>
                  <a:gd name="T6" fmla="*/ 0 60000 65536"/>
                  <a:gd name="T7" fmla="*/ 0 60000 65536"/>
                  <a:gd name="T8" fmla="*/ 0 60000 65536"/>
                </a:gdLst>
                <a:ahLst/>
                <a:cxnLst>
                  <a:cxn ang="T6">
                    <a:pos x="T0" y="T1"/>
                  </a:cxn>
                  <a:cxn ang="T7">
                    <a:pos x="T2" y="T3"/>
                  </a:cxn>
                  <a:cxn ang="T8">
                    <a:pos x="T4" y="T5"/>
                  </a:cxn>
                </a:cxnLst>
                <a:rect l="0" t="0" r="r" b="b"/>
                <a:pathLst>
                  <a:path w="32686" h="43200" fill="none"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path>
                  <a:path w="32686" h="43200" stroke="0" extrusionOk="0">
                    <a:moveTo>
                      <a:pt x="-1" y="3061"/>
                    </a:moveTo>
                    <a:cubicBezTo>
                      <a:pt x="3350" y="1058"/>
                      <a:pt x="7181" y="-1"/>
                      <a:pt x="11086" y="0"/>
                    </a:cubicBezTo>
                    <a:cubicBezTo>
                      <a:pt x="23015" y="0"/>
                      <a:pt x="32686" y="9670"/>
                      <a:pt x="32686" y="21600"/>
                    </a:cubicBezTo>
                    <a:cubicBezTo>
                      <a:pt x="32686" y="33529"/>
                      <a:pt x="23015" y="43200"/>
                      <a:pt x="11086" y="43200"/>
                    </a:cubicBezTo>
                    <a:cubicBezTo>
                      <a:pt x="11017" y="43200"/>
                      <a:pt x="10948" y="43199"/>
                      <a:pt x="10879" y="43199"/>
                    </a:cubicBezTo>
                    <a:lnTo>
                      <a:pt x="11086" y="21600"/>
                    </a:lnTo>
                    <a:lnTo>
                      <a:pt x="-1" y="3061"/>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sp>
            <p:nvSpPr>
              <p:cNvPr id="36" name="Arc 896"/>
              <p:cNvSpPr>
                <a:spLocks/>
              </p:cNvSpPr>
              <p:nvPr/>
            </p:nvSpPr>
            <p:spPr bwMode="auto">
              <a:xfrm>
                <a:off x="646082" y="360131"/>
                <a:ext cx="61784" cy="58189"/>
              </a:xfrm>
              <a:custGeom>
                <a:avLst/>
                <a:gdLst>
                  <a:gd name="T0" fmla="*/ 0 w 29642"/>
                  <a:gd name="T1" fmla="*/ 0 h 43200"/>
                  <a:gd name="T2" fmla="*/ 0 w 29642"/>
                  <a:gd name="T3" fmla="*/ 0 h 43200"/>
                  <a:gd name="T4" fmla="*/ 0 w 29642"/>
                  <a:gd name="T5" fmla="*/ 0 h 43200"/>
                  <a:gd name="T6" fmla="*/ 0 60000 65536"/>
                  <a:gd name="T7" fmla="*/ 0 60000 65536"/>
                  <a:gd name="T8" fmla="*/ 0 60000 65536"/>
                </a:gdLst>
                <a:ahLst/>
                <a:cxnLst>
                  <a:cxn ang="T6">
                    <a:pos x="T0" y="T1"/>
                  </a:cxn>
                  <a:cxn ang="T7">
                    <a:pos x="T2" y="T3"/>
                  </a:cxn>
                  <a:cxn ang="T8">
                    <a:pos x="T4" y="T5"/>
                  </a:cxn>
                </a:cxnLst>
                <a:rect l="0" t="0" r="r" b="b"/>
                <a:pathLst>
                  <a:path w="29642" h="43200" fill="none"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path>
                  <a:path w="29642" h="43200" stroke="0" extrusionOk="0">
                    <a:moveTo>
                      <a:pt x="3963" y="388"/>
                    </a:moveTo>
                    <a:cubicBezTo>
                      <a:pt x="5307" y="130"/>
                      <a:pt x="6673" y="-1"/>
                      <a:pt x="8042" y="0"/>
                    </a:cubicBezTo>
                    <a:cubicBezTo>
                      <a:pt x="19971" y="0"/>
                      <a:pt x="29642" y="9670"/>
                      <a:pt x="29642" y="21600"/>
                    </a:cubicBezTo>
                    <a:cubicBezTo>
                      <a:pt x="29642" y="33529"/>
                      <a:pt x="19971" y="43200"/>
                      <a:pt x="8042" y="43200"/>
                    </a:cubicBezTo>
                    <a:cubicBezTo>
                      <a:pt x="5286" y="43200"/>
                      <a:pt x="2557" y="42672"/>
                      <a:pt x="-1" y="41647"/>
                    </a:cubicBezTo>
                    <a:lnTo>
                      <a:pt x="8042" y="21600"/>
                    </a:lnTo>
                    <a:lnTo>
                      <a:pt x="3963" y="388"/>
                    </a:lnTo>
                    <a:close/>
                  </a:path>
                </a:pathLst>
              </a:custGeom>
              <a:noFill/>
              <a:ln w="1270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p:spPr>
            <p:txBody>
              <a:bodyPr/>
              <a:lstStyle/>
              <a:p>
                <a:endParaRPr lang="ja-JP" altLang="en-US"/>
              </a:p>
            </p:txBody>
          </p:sp>
        </p:grpSp>
      </p:grpSp>
      <p:sp>
        <p:nvSpPr>
          <p:cNvPr id="7" name="正方形/長方形 6"/>
          <p:cNvSpPr/>
          <p:nvPr/>
        </p:nvSpPr>
        <p:spPr>
          <a:xfrm>
            <a:off x="249125" y="7858444"/>
            <a:ext cx="9491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8" name="テキスト ボックス 7"/>
          <p:cNvSpPr txBox="1"/>
          <p:nvPr/>
        </p:nvSpPr>
        <p:spPr>
          <a:xfrm>
            <a:off x="233603" y="725779"/>
            <a:ext cx="1215397" cy="246221"/>
          </a:xfrm>
          <a:prstGeom prst="rect">
            <a:avLst/>
          </a:prstGeom>
          <a:noFill/>
        </p:spPr>
        <p:txBody>
          <a:bodyPr wrap="none" rtlCol="0">
            <a:spAutoFit/>
          </a:bodyPr>
          <a:lstStyle/>
          <a:p>
            <a:r>
              <a:rPr kumimoji="1" lang="en-US" altLang="ja-JP" sz="1000" dirty="0"/>
              <a:t>Last update: 2025.1</a:t>
            </a:r>
            <a:endParaRPr kumimoji="1" lang="ja-JP" altLang="en-US" sz="1000" dirty="0"/>
          </a:p>
        </p:txBody>
      </p:sp>
      <p:sp>
        <p:nvSpPr>
          <p:cNvPr id="9" name="テキスト ボックス 8"/>
          <p:cNvSpPr txBox="1"/>
          <p:nvPr/>
        </p:nvSpPr>
        <p:spPr>
          <a:xfrm>
            <a:off x="901188" y="8055560"/>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7" name="テキスト ボックス 76"/>
          <p:cNvSpPr txBox="1"/>
          <p:nvPr/>
        </p:nvSpPr>
        <p:spPr>
          <a:xfrm rot="20105549">
            <a:off x="771697" y="7828783"/>
            <a:ext cx="415498" cy="369332"/>
          </a:xfrm>
          <a:prstGeom prst="rect">
            <a:avLst/>
          </a:prstGeom>
          <a:noFill/>
        </p:spPr>
        <p:txBody>
          <a:bodyPr wrap="none" rtlCol="0">
            <a:spAutoFit/>
          </a:bodyPr>
          <a:lstStyle/>
          <a:p>
            <a:r>
              <a:rPr kumimoji="1" lang="ja-JP" altLang="en-US" b="1" dirty="0">
                <a:solidFill>
                  <a:srgbClr val="FFC000"/>
                </a:solidFill>
              </a:rPr>
              <a:t>？</a:t>
            </a:r>
          </a:p>
        </p:txBody>
      </p:sp>
      <p:sp>
        <p:nvSpPr>
          <p:cNvPr id="78" name="テキスト ボックス 77"/>
          <p:cNvSpPr txBox="1"/>
          <p:nvPr/>
        </p:nvSpPr>
        <p:spPr>
          <a:xfrm>
            <a:off x="1172180" y="7816319"/>
            <a:ext cx="494046" cy="461665"/>
          </a:xfrm>
          <a:prstGeom prst="rect">
            <a:avLst/>
          </a:prstGeom>
          <a:noFill/>
        </p:spPr>
        <p:txBody>
          <a:bodyPr wrap="none" rtlCol="0">
            <a:spAutoFit/>
          </a:bodyPr>
          <a:lstStyle/>
          <a:p>
            <a:r>
              <a:rPr kumimoji="1" lang="ja-JP" altLang="en-US" sz="2400" b="1" dirty="0">
                <a:solidFill>
                  <a:srgbClr val="FFC000"/>
                </a:solidFill>
              </a:rPr>
              <a:t>？</a:t>
            </a:r>
          </a:p>
        </p:txBody>
      </p:sp>
      <p:sp>
        <p:nvSpPr>
          <p:cNvPr id="10" name="正方形/長方形 9"/>
          <p:cNvSpPr/>
          <p:nvPr/>
        </p:nvSpPr>
        <p:spPr>
          <a:xfrm>
            <a:off x="126445" y="6264806"/>
            <a:ext cx="3314704" cy="1296000"/>
          </a:xfrm>
          <a:prstGeom prst="rect">
            <a:avLst/>
          </a:prstGeom>
          <a:solidFill>
            <a:srgbClr val="EEA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外国語学習・留学サポート</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グローバルビレッジ</a:t>
            </a:r>
            <a:endParaRPr lang="en-US" altLang="ja-JP" dirty="0">
              <a:latin typeface="Meiryo UI" panose="020B0604030504040204" pitchFamily="50" charset="-128"/>
              <a:ea typeface="Meiryo UI" panose="020B0604030504040204" pitchFamily="50" charset="-128"/>
            </a:endParaRPr>
          </a:p>
        </p:txBody>
      </p:sp>
      <p:sp>
        <p:nvSpPr>
          <p:cNvPr id="79" name="正方形/長方形 78"/>
          <p:cNvSpPr/>
          <p:nvPr/>
        </p:nvSpPr>
        <p:spPr>
          <a:xfrm>
            <a:off x="2011665" y="4877395"/>
            <a:ext cx="3522199" cy="1296000"/>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海外留学のための費用・奨学金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Ｑ　＆　Ａ</a:t>
            </a:r>
          </a:p>
        </p:txBody>
      </p:sp>
      <p:sp>
        <p:nvSpPr>
          <p:cNvPr id="80" name="正方形/長方形 79"/>
          <p:cNvSpPr/>
          <p:nvPr/>
        </p:nvSpPr>
        <p:spPr>
          <a:xfrm>
            <a:off x="2214000" y="2068611"/>
            <a:ext cx="3340696" cy="1296000"/>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1</a:t>
            </a:r>
          </a:p>
          <a:p>
            <a:pPr lvl="0"/>
            <a:r>
              <a:rPr lang="ja-JP" altLang="en-US" dirty="0">
                <a:latin typeface="Meiryo UI" panose="020B0604030504040204" pitchFamily="50" charset="-128"/>
                <a:ea typeface="Meiryo UI" panose="020B0604030504040204" pitchFamily="50" charset="-128"/>
              </a:rPr>
              <a:t>海外派遣・留学</a:t>
            </a:r>
            <a:endParaRPr lang="en-US" altLang="ja-JP" dirty="0">
              <a:latin typeface="Meiryo UI" panose="020B0604030504040204" pitchFamily="50" charset="-128"/>
              <a:ea typeface="Meiryo UI" panose="020B0604030504040204" pitchFamily="50" charset="-128"/>
            </a:endParaRPr>
          </a:p>
          <a:p>
            <a:pPr lvl="0"/>
            <a:r>
              <a:rPr lang="ja-JP" altLang="en-US" dirty="0">
                <a:latin typeface="Meiryo UI" panose="020B0604030504040204" pitchFamily="50" charset="-128"/>
                <a:ea typeface="Meiryo UI" panose="020B0604030504040204" pitchFamily="50" charset="-128"/>
              </a:rPr>
              <a:t>（短期研修・研究型）</a:t>
            </a:r>
          </a:p>
        </p:txBody>
      </p:sp>
      <p:sp>
        <p:nvSpPr>
          <p:cNvPr id="81" name="正方形/長方形 80"/>
          <p:cNvSpPr/>
          <p:nvPr/>
        </p:nvSpPr>
        <p:spPr>
          <a:xfrm>
            <a:off x="135731" y="3501798"/>
            <a:ext cx="3339700" cy="1296000"/>
          </a:xfrm>
          <a:prstGeom prst="rect">
            <a:avLst/>
          </a:prstGeom>
          <a:solidFill>
            <a:srgbClr val="4C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dirty="0">
                <a:latin typeface="Meiryo UI" panose="020B0604030504040204" pitchFamily="50" charset="-128"/>
                <a:ea typeface="Meiryo UI" panose="020B0604030504040204" pitchFamily="50" charset="-128"/>
              </a:rPr>
              <a:t>Plan 2</a:t>
            </a:r>
          </a:p>
          <a:p>
            <a:pPr lvl="0"/>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交換留学（派遣）プログラム</a:t>
            </a:r>
            <a:endParaRPr lang="en-US" altLang="ja-JP" dirty="0">
              <a:latin typeface="Meiryo UI" panose="020B0604030504040204" pitchFamily="50" charset="-128"/>
              <a:ea typeface="Meiryo UI" panose="020B0604030504040204" pitchFamily="50" charset="-128"/>
            </a:endParaRPr>
          </a:p>
        </p:txBody>
      </p:sp>
      <p:sp>
        <p:nvSpPr>
          <p:cNvPr id="82" name="正方形/長方形 81"/>
          <p:cNvSpPr/>
          <p:nvPr/>
        </p:nvSpPr>
        <p:spPr>
          <a:xfrm>
            <a:off x="2077191" y="7686000"/>
            <a:ext cx="3468114" cy="1296000"/>
          </a:xfrm>
          <a:prstGeom prst="rect">
            <a:avLst/>
          </a:prstGeom>
          <a:solidFill>
            <a:srgbClr val="42A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atin typeface="Meiryo UI" panose="020B0604030504040204" pitchFamily="50" charset="-128"/>
                <a:ea typeface="Meiryo UI" panose="020B0604030504040204" pitchFamily="50" charset="-128"/>
              </a:rPr>
              <a:t>参加学生の体験談</a:t>
            </a:r>
          </a:p>
        </p:txBody>
      </p:sp>
      <p:pic>
        <p:nvPicPr>
          <p:cNvPr id="83" name="図プレースホルダー 7"/>
          <p:cNvPicPr>
            <a:picLocks noChangeAspect="1"/>
          </p:cNvPicPr>
          <p:nvPr/>
        </p:nvPicPr>
        <p:blipFill>
          <a:blip r:embed="rId2" cstate="print">
            <a:extLst>
              <a:ext uri="{28A0092B-C50C-407E-A947-70E740481C1C}">
                <a14:useLocalDpi xmlns:a14="http://schemas.microsoft.com/office/drawing/2010/main" val="0"/>
              </a:ext>
            </a:extLst>
          </a:blip>
          <a:srcRect t="6078" b="6078"/>
          <a:stretch>
            <a:fillRect/>
          </a:stretch>
        </p:blipFill>
        <p:spPr>
          <a:xfrm>
            <a:off x="3566721" y="6264806"/>
            <a:ext cx="1967143" cy="1296000"/>
          </a:xfrm>
          <a:prstGeom prst="rect">
            <a:avLst/>
          </a:prstGeom>
        </p:spPr>
      </p:pic>
      <p:pic>
        <p:nvPicPr>
          <p:cNvPr id="84" name="図プレースホルダー 3"/>
          <p:cNvPicPr>
            <a:picLocks noChangeAspect="1"/>
          </p:cNvPicPr>
          <p:nvPr/>
        </p:nvPicPr>
        <p:blipFill>
          <a:blip r:embed="rId3" cstate="print">
            <a:extLst>
              <a:ext uri="{28A0092B-C50C-407E-A947-70E740481C1C}">
                <a14:useLocalDpi xmlns:a14="http://schemas.microsoft.com/office/drawing/2010/main" val="0"/>
              </a:ext>
            </a:extLst>
          </a:blip>
          <a:srcRect t="6078" b="6078"/>
          <a:stretch>
            <a:fillRect/>
          </a:stretch>
        </p:blipFill>
        <p:spPr>
          <a:xfrm>
            <a:off x="140839" y="2068611"/>
            <a:ext cx="1967143" cy="1296000"/>
          </a:xfrm>
          <a:prstGeom prst="rect">
            <a:avLst/>
          </a:prstGeom>
        </p:spPr>
      </p:pic>
      <p:sp>
        <p:nvSpPr>
          <p:cNvPr id="85" name="正方形/長方形 84"/>
          <p:cNvSpPr/>
          <p:nvPr/>
        </p:nvSpPr>
        <p:spPr>
          <a:xfrm>
            <a:off x="5677303" y="3473216"/>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P.3-4</a:t>
            </a:r>
            <a:endParaRPr kumimoji="1" lang="ja-JP" altLang="en-US" dirty="0">
              <a:latin typeface="Meiryo UI" panose="020B0604030504040204" pitchFamily="50" charset="-128"/>
              <a:ea typeface="Meiryo UI" panose="020B0604030504040204" pitchFamily="50" charset="-128"/>
            </a:endParaRPr>
          </a:p>
        </p:txBody>
      </p:sp>
      <p:sp>
        <p:nvSpPr>
          <p:cNvPr id="86" name="正方形/長方形 85"/>
          <p:cNvSpPr/>
          <p:nvPr/>
        </p:nvSpPr>
        <p:spPr>
          <a:xfrm>
            <a:off x="5677303" y="4877395"/>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P.5-6</a:t>
            </a:r>
            <a:endParaRPr kumimoji="1" lang="ja-JP" altLang="en-US" dirty="0">
              <a:latin typeface="Meiryo UI" panose="020B0604030504040204" pitchFamily="50" charset="-128"/>
              <a:ea typeface="Meiryo UI" panose="020B0604030504040204" pitchFamily="50" charset="-128"/>
            </a:endParaRPr>
          </a:p>
        </p:txBody>
      </p:sp>
      <p:sp>
        <p:nvSpPr>
          <p:cNvPr id="87" name="正方形/長方形 86"/>
          <p:cNvSpPr/>
          <p:nvPr/>
        </p:nvSpPr>
        <p:spPr>
          <a:xfrm>
            <a:off x="5677303" y="6282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P.7-8</a:t>
            </a:r>
            <a:endParaRPr kumimoji="1" lang="ja-JP" altLang="en-US" dirty="0">
              <a:latin typeface="Meiryo UI" panose="020B0604030504040204" pitchFamily="50" charset="-128"/>
              <a:ea typeface="Meiryo UI" panose="020B0604030504040204" pitchFamily="50" charset="-128"/>
            </a:endParaRPr>
          </a:p>
        </p:txBody>
      </p:sp>
      <p:sp>
        <p:nvSpPr>
          <p:cNvPr id="88" name="正方形/長方形 87"/>
          <p:cNvSpPr/>
          <p:nvPr/>
        </p:nvSpPr>
        <p:spPr>
          <a:xfrm>
            <a:off x="5677303" y="7686000"/>
            <a:ext cx="1036697" cy="1296000"/>
          </a:xfrm>
          <a:prstGeom prst="rect">
            <a:avLst/>
          </a:prstGeom>
          <a:solidFill>
            <a:srgbClr val="E6DED3"/>
          </a:solidFill>
          <a:ln>
            <a:solidFill>
              <a:srgbClr val="008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P.9-10</a:t>
            </a:r>
            <a:endParaRPr kumimoji="1" lang="ja-JP" altLang="en-US" dirty="0">
              <a:latin typeface="Meiryo UI" panose="020B0604030504040204" pitchFamily="50" charset="-128"/>
              <a:ea typeface="Meiryo UI" panose="020B0604030504040204" pitchFamily="50" charset="-128"/>
            </a:endParaRPr>
          </a:p>
        </p:txBody>
      </p:sp>
      <p:sp>
        <p:nvSpPr>
          <p:cNvPr id="93" name="正方形/長方形 92"/>
          <p:cNvSpPr/>
          <p:nvPr/>
        </p:nvSpPr>
        <p:spPr>
          <a:xfrm>
            <a:off x="135730" y="4889209"/>
            <a:ext cx="1819951" cy="1296000"/>
          </a:xfrm>
          <a:prstGeom prst="rect">
            <a:avLst/>
          </a:prstGeom>
          <a:blipFill dpi="0" rotWithShape="1">
            <a:blip r:embed="rId4" cstate="print">
              <a:extLst>
                <a:ext uri="{28A0092B-C50C-407E-A947-70E740481C1C}">
                  <a14:useLocalDpi xmlns:a14="http://schemas.microsoft.com/office/drawing/2010/main" val="0"/>
                </a:ext>
              </a:extLst>
            </a:blip>
            <a:srcRect/>
            <a:stretch>
              <a:fillRect t="-11494" r="-7706" b="-8637"/>
            </a:stretch>
          </a:blipFill>
        </p:spPr>
        <p:style>
          <a:lnRef idx="3">
            <a:schemeClr val="lt1">
              <a:hueOff val="0"/>
              <a:satOff val="0"/>
              <a:lumOff val="0"/>
              <a:alphaOff val="0"/>
            </a:schemeClr>
          </a:lnRef>
          <a:fillRef idx="1">
            <a:scrgbClr r="0" g="0" b="0"/>
          </a:fillRef>
          <a:effectRef idx="1">
            <a:schemeClr val="accent5">
              <a:shade val="50000"/>
              <a:hueOff val="278774"/>
              <a:satOff val="-15379"/>
              <a:lumOff val="16763"/>
              <a:alphaOff val="0"/>
            </a:schemeClr>
          </a:effectRef>
          <a:fontRef idx="minor">
            <a:schemeClr val="lt1"/>
          </a:fontRef>
        </p:style>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48" y="3490174"/>
            <a:ext cx="1952416" cy="1296000"/>
          </a:xfrm>
          <a:prstGeom prst="rect">
            <a:avLst/>
          </a:prstGeom>
        </p:spPr>
      </p:pic>
      <p:pic>
        <p:nvPicPr>
          <p:cNvPr id="56" name="qr_img" descr="https://qr.quel.jp/tmp/d9eb0886672124d86aaff4754f92c17349250185.png"/>
          <p:cNvPicPr/>
          <p:nvPr/>
        </p:nvPicPr>
        <p:blipFill>
          <a:blip r:embed="rId6">
            <a:extLst>
              <a:ext uri="{28A0092B-C50C-407E-A947-70E740481C1C}">
                <a14:useLocalDpi xmlns:a14="http://schemas.microsoft.com/office/drawing/2010/main" val="0"/>
              </a:ext>
            </a:extLst>
          </a:blip>
          <a:srcRect/>
          <a:stretch>
            <a:fillRect/>
          </a:stretch>
        </p:blipFill>
        <p:spPr bwMode="auto">
          <a:xfrm>
            <a:off x="5744994" y="34991"/>
            <a:ext cx="1047750" cy="1047750"/>
          </a:xfrm>
          <a:prstGeom prst="rect">
            <a:avLst/>
          </a:prstGeom>
          <a:noFill/>
          <a:ln>
            <a:noFill/>
          </a:ln>
        </p:spPr>
      </p:pic>
      <p:sp>
        <p:nvSpPr>
          <p:cNvPr id="57" name="テキスト ボックス 56"/>
          <p:cNvSpPr txBox="1"/>
          <p:nvPr/>
        </p:nvSpPr>
        <p:spPr>
          <a:xfrm>
            <a:off x="5687165" y="1057504"/>
            <a:ext cx="1249060" cy="246221"/>
          </a:xfrm>
          <a:prstGeom prst="rect">
            <a:avLst/>
          </a:prstGeom>
          <a:noFill/>
        </p:spPr>
        <p:txBody>
          <a:bodyPr wrap="none" rtlCol="0">
            <a:spAutoFit/>
          </a:bodyPr>
          <a:lstStyle/>
          <a:p>
            <a:r>
              <a:rPr kumimoji="1" lang="ja-JP" altLang="en-US" sz="1000" dirty="0"/>
              <a:t>留学相談アンケート</a:t>
            </a:r>
          </a:p>
        </p:txBody>
      </p:sp>
    </p:spTree>
    <p:extLst>
      <p:ext uri="{BB962C8B-B14F-4D97-AF65-F5344CB8AC3E}">
        <p14:creationId xmlns:p14="http://schemas.microsoft.com/office/powerpoint/2010/main" val="11615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6139" y="0"/>
            <a:ext cx="1687739" cy="947560"/>
          </a:xfrm>
          <a:prstGeom prst="rect">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400" dirty="0">
                <a:latin typeface="Meiryo UI" panose="020B0604030504040204" pitchFamily="50" charset="-128"/>
                <a:ea typeface="Meiryo UI" panose="020B0604030504040204" pitchFamily="50" charset="-128"/>
              </a:rPr>
              <a:t>Reference</a:t>
            </a:r>
            <a:r>
              <a:rPr lang="en-US" altLang="ja-JP"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43837" y="-34331"/>
            <a:ext cx="4824536" cy="646331"/>
          </a:xfrm>
          <a:prstGeom prst="rect">
            <a:avLst/>
          </a:prstGeom>
          <a:noFill/>
        </p:spPr>
        <p:txBody>
          <a:bodyPr wrap="square" rtlCol="0">
            <a:spAutoFit/>
          </a:bodyPr>
          <a:lstStyle/>
          <a:p>
            <a:r>
              <a:rPr lang="ja-JP" altLang="en-US" sz="3600" dirty="0">
                <a:latin typeface="Meiryo UI" panose="020B0604030504040204" pitchFamily="50" charset="-128"/>
                <a:ea typeface="Meiryo UI" panose="020B0604030504040204" pitchFamily="50" charset="-128"/>
              </a:rPr>
              <a:t>参加学生の体験談</a:t>
            </a:r>
            <a:endParaRPr kumimoji="1" lang="ja-JP" altLang="en-US"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0000" y="1137454"/>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err="1">
                <a:latin typeface="Meiryo UI" panose="020B0604030504040204" pitchFamily="50" charset="-128"/>
                <a:ea typeface="Meiryo UI" panose="020B0604030504040204" pitchFamily="50" charset="-128"/>
              </a:rPr>
              <a:t>Puean</a:t>
            </a:r>
            <a:r>
              <a:rPr lang="ja-JP" altLang="en-US" sz="140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Program</a:t>
            </a:r>
            <a:r>
              <a:rPr lang="ja-JP" altLang="en-US" sz="1400">
                <a:latin typeface="Meiryo UI" panose="020B0604030504040204" pitchFamily="50" charset="-128"/>
                <a:ea typeface="Meiryo UI" panose="020B0604030504040204" pitchFamily="50" charset="-128"/>
              </a:rPr>
              <a:t>　参加</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教育</a:t>
            </a:r>
            <a:r>
              <a:rPr lang="ja-JP" altLang="en-US" sz="1400" dirty="0">
                <a:latin typeface="Meiryo UI" panose="020B0604030504040204" pitchFamily="50" charset="-128"/>
                <a:ea typeface="Meiryo UI" panose="020B0604030504040204" pitchFamily="50" charset="-128"/>
              </a:rPr>
              <a:t>学部 学校教育教員養成</a:t>
            </a:r>
            <a:r>
              <a:rPr lang="ja-JP" altLang="en-US" sz="1400">
                <a:latin typeface="Meiryo UI" panose="020B0604030504040204" pitchFamily="50" charset="-128"/>
                <a:ea typeface="Meiryo UI" panose="020B0604030504040204" pitchFamily="50" charset="-128"/>
              </a:rPr>
              <a:t>課程　齊藤愛さん</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550076" y="1843782"/>
            <a:ext cx="5118923" cy="177729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100" dirty="0">
                <a:latin typeface="Meiryo UI" panose="020B0604030504040204" pitchFamily="50" charset="-128"/>
                <a:ea typeface="Meiryo UI" panose="020B0604030504040204" pitchFamily="50" charset="-128"/>
              </a:rPr>
              <a:t>　私は、タイでの教育実習を通して、</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の授業をする経験を積み、日本の学校教育の良さを国外から見てみたいと思いプアンプログラムに参加することを決めました。私はこのプログラム期間中、バンコク市内の中高一貫校で</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単位時間分の授業をしてきました。</a:t>
            </a:r>
            <a:r>
              <a:rPr lang="en-US" altLang="ja-JP" sz="1100" dirty="0">
                <a:latin typeface="Meiryo UI" panose="020B0604030504040204" pitchFamily="50" charset="-128"/>
                <a:ea typeface="Meiryo UI" panose="020B0604030504040204" pitchFamily="50" charset="-128"/>
              </a:rPr>
              <a:t>CLIL</a:t>
            </a:r>
            <a:r>
              <a:rPr lang="ja-JP" altLang="en-US" sz="1100" dirty="0">
                <a:latin typeface="Meiryo UI" panose="020B0604030504040204" pitchFamily="50" charset="-128"/>
                <a:ea typeface="Meiryo UI" panose="020B0604030504040204" pitchFamily="50" charset="-128"/>
              </a:rPr>
              <a:t>の授業をするのは初めてで、英語力にもあまり自信はなかったのですが、授業の中で現地の高校生たちと対話を重ねることで、短い期間でもよりよい授業づくりをしていくことができました。現地では学校の先生方と過ごす時間が非常に長く、タイの教育制度や教師の働き方などさまざまなことを教えてもらいました。教育に対して情熱を持って働く現地の先生方の姿を見て、教育の可能性に国境はないということをとても強く実感しました。また、タイは仏教国なので市内の至る所に寺があり、学校の敷地内にもお祈りのための部屋がありました。生活の中でも日本との文化の違いを実感することができ、とても貴重な経験をすることができました。</a:t>
            </a:r>
            <a:endParaRPr lang="en-US" altLang="ja-JP" sz="11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79887" y="3439453"/>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50" name="表 49"/>
          <p:cNvGraphicFramePr>
            <a:graphicFrameLocks noGrp="1"/>
          </p:cNvGraphicFramePr>
          <p:nvPr/>
        </p:nvGraphicFramePr>
        <p:xfrm>
          <a:off x="179887" y="3788458"/>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ja-JP" altLang="en-US" sz="1100">
                          <a:latin typeface="Meiryo UI" panose="020B0604030504040204" pitchFamily="50" charset="-128"/>
                          <a:ea typeface="Meiryo UI" panose="020B0604030504040204" pitchFamily="50" charset="-128"/>
                        </a:rPr>
                        <a:t>３年</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a:latin typeface="Meiryo UI" panose="020B0604030504040204" pitchFamily="50" charset="-128"/>
                          <a:ea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51" name="ホームベース 50"/>
          <p:cNvSpPr/>
          <p:nvPr/>
        </p:nvSpPr>
        <p:spPr>
          <a:xfrm>
            <a:off x="288376" y="4358098"/>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52" name="ホームベース 51"/>
          <p:cNvSpPr/>
          <p:nvPr/>
        </p:nvSpPr>
        <p:spPr>
          <a:xfrm>
            <a:off x="1899000" y="4358098"/>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53" name="ホームベース 52"/>
          <p:cNvSpPr/>
          <p:nvPr/>
        </p:nvSpPr>
        <p:spPr>
          <a:xfrm>
            <a:off x="3501411" y="4358098"/>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latin typeface="Meiryo UI" panose="020B0604030504040204" pitchFamily="50" charset="-128"/>
                <a:ea typeface="Meiryo UI" panose="020B0604030504040204" pitchFamily="50" charset="-128"/>
              </a:rPr>
              <a:t>プログラム参加</a:t>
            </a:r>
            <a:endParaRPr kumimoji="1" lang="ja-JP" altLang="en-US" sz="900" dirty="0">
              <a:latin typeface="Meiryo UI" panose="020B0604030504040204" pitchFamily="50" charset="-128"/>
              <a:ea typeface="Meiryo UI" panose="020B0604030504040204" pitchFamily="50" charset="-128"/>
            </a:endParaRPr>
          </a:p>
        </p:txBody>
      </p:sp>
      <p:sp>
        <p:nvSpPr>
          <p:cNvPr id="54" name="ホームベース 53"/>
          <p:cNvSpPr/>
          <p:nvPr/>
        </p:nvSpPr>
        <p:spPr>
          <a:xfrm>
            <a:off x="5274000" y="4358098"/>
            <a:ext cx="1024798"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674000" y="567000"/>
            <a:ext cx="4138262" cy="400110"/>
          </a:xfrm>
          <a:prstGeom prst="rect">
            <a:avLst/>
          </a:prstGeom>
          <a:noFill/>
        </p:spPr>
        <p:txBody>
          <a:bodyPr wrap="square" rtlCol="0">
            <a:spAutoFit/>
          </a:bodyPr>
          <a:lstStyle/>
          <a:p>
            <a:r>
              <a:rPr lang="ja-JP" altLang="en-US" sz="1000" b="1" dirty="0">
                <a:solidFill>
                  <a:srgbClr val="0070C0"/>
                </a:solidFill>
                <a:latin typeface="Meiryo UI" panose="020B0604030504040204" pitchFamily="50" charset="-128"/>
                <a:ea typeface="Meiryo UI" panose="020B0604030504040204" pitchFamily="50" charset="-128"/>
              </a:rPr>
              <a:t>岩手大学国際交流のホームページでは、他にも多くのプログラムと参加者の</a:t>
            </a:r>
            <a:endParaRPr lang="en-US" altLang="ja-JP" sz="1000" b="1" dirty="0">
              <a:solidFill>
                <a:srgbClr val="0070C0"/>
              </a:solidFill>
              <a:latin typeface="Meiryo UI" panose="020B0604030504040204" pitchFamily="50" charset="-128"/>
              <a:ea typeface="Meiryo UI" panose="020B0604030504040204" pitchFamily="50" charset="-128"/>
            </a:endParaRPr>
          </a:p>
          <a:p>
            <a:r>
              <a:rPr lang="ja-JP" altLang="en-US" sz="1000" b="1" dirty="0">
                <a:solidFill>
                  <a:srgbClr val="0070C0"/>
                </a:solidFill>
                <a:latin typeface="Meiryo UI" panose="020B0604030504040204" pitchFamily="50" charset="-128"/>
                <a:ea typeface="Meiryo UI" panose="020B0604030504040204" pitchFamily="50" charset="-128"/>
              </a:rPr>
              <a:t>体験談を公開しています！右のＱＲコードから、ぜひご覧ください！</a:t>
            </a:r>
            <a:endParaRPr lang="en-US" altLang="ja-JP" sz="1000" b="1" dirty="0">
              <a:solidFill>
                <a:srgbClr val="0070C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8593" t="7202" r="8816" b="8286"/>
          <a:stretch/>
        </p:blipFill>
        <p:spPr>
          <a:xfrm>
            <a:off x="5859000" y="27000"/>
            <a:ext cx="914821" cy="936096"/>
          </a:xfrm>
          <a:prstGeom prst="rect">
            <a:avLst/>
          </a:prstGeom>
        </p:spPr>
      </p:pic>
      <p:pic>
        <p:nvPicPr>
          <p:cNvPr id="9" name="図 8">
            <a:extLst>
              <a:ext uri="{FF2B5EF4-FFF2-40B4-BE49-F238E27FC236}">
                <a16:creationId xmlns:a16="http://schemas.microsoft.com/office/drawing/2014/main" id="{C2690F79-2184-CA01-DC05-8C07A2EC697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42244" t="27319" r="33965" b="46575"/>
          <a:stretch/>
        </p:blipFill>
        <p:spPr>
          <a:xfrm>
            <a:off x="301191" y="1797915"/>
            <a:ext cx="1051434" cy="1538754"/>
          </a:xfrm>
          <a:prstGeom prst="rect">
            <a:avLst/>
          </a:prstGeom>
        </p:spPr>
      </p:pic>
      <p:sp>
        <p:nvSpPr>
          <p:cNvPr id="40" name="テキスト ボックス 39">
            <a:extLst>
              <a:ext uri="{FF2B5EF4-FFF2-40B4-BE49-F238E27FC236}">
                <a16:creationId xmlns:a16="http://schemas.microsoft.com/office/drawing/2014/main" id="{1C35DA5E-7BE5-4336-837B-92C50A19FD73}"/>
              </a:ext>
            </a:extLst>
          </p:cNvPr>
          <p:cNvSpPr txBox="1"/>
          <p:nvPr/>
        </p:nvSpPr>
        <p:spPr>
          <a:xfrm>
            <a:off x="90000" y="5118025"/>
            <a:ext cx="6714000" cy="523220"/>
          </a:xfrm>
          <a:prstGeom prst="rect">
            <a:avLst/>
          </a:prstGeom>
          <a:solidFill>
            <a:srgbClr val="4C83C5"/>
          </a:solid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dirty="0">
                <a:latin typeface="Meiryo UI" panose="020B0604030504040204" pitchFamily="50" charset="-128"/>
                <a:ea typeface="Meiryo UI" panose="020B0604030504040204" pitchFamily="50" charset="-128"/>
              </a:rPr>
              <a:t>SCIP</a:t>
            </a:r>
            <a:r>
              <a:rPr lang="ja-JP" altLang="en-US" sz="1400" dirty="0">
                <a:latin typeface="Meiryo UI" panose="020B0604030504040204" pitchFamily="50" charset="-128"/>
                <a:ea typeface="Meiryo UI" panose="020B0604030504040204" pitchFamily="50" charset="-128"/>
              </a:rPr>
              <a:t>研修（台湾）</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農学部 森林科学科　塚本 美陽さん</a:t>
            </a:r>
            <a:endParaRPr kumimoji="1" lang="ja-JP" altLang="en-US"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0B700BAC-F040-4DC2-801E-93054B2F0EA0}"/>
              </a:ext>
            </a:extLst>
          </p:cNvPr>
          <p:cNvSpPr txBox="1"/>
          <p:nvPr/>
        </p:nvSpPr>
        <p:spPr>
          <a:xfrm>
            <a:off x="1589043" y="5770352"/>
            <a:ext cx="5140354" cy="17736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100" dirty="0">
                <a:latin typeface="Meiryo UI" panose="020B0604030504040204" pitchFamily="50" charset="-128"/>
                <a:ea typeface="Meiryo UI" panose="020B0604030504040204" pitchFamily="50" charset="-128"/>
              </a:rPr>
              <a:t>　私は中国語を話せるようになりたい、台湾の歴史や文化について学びたいという思いから本研修への参加を決めました。この研修では主に台湾・高雄市にある高雄師範大学での中国語学習、参加者自らがテーマを設定し現地で調査を行う自己研修、台湾の地域独自の歴史や文化を学ぶ学外研修を行いました。中国語を教えてくださった先生方はとても優しく、台湾での日常生活で使える単語や文章をたくさん教えてくださり、簡単な会話やお店での注文が中国語のみでできるようになりました。また、自己研修では現地の学生の方にアンケートを行い、学外研修では様々な場所を巡りガイドの方からお話を聞くことができ、とても充実したものとなりました。この研修を通して、台湾の人々の温かさに触れ、日本と異なる価値観や文化に多くの衝撃や刺激を受け、素晴らしい経験をすることができました。行かなければ体験できないたくさんの学びや楽しさがあるので、ぜひ研修に参加してみてください。</a:t>
            </a:r>
            <a:endParaRPr lang="en-US" altLang="ja-JP" sz="11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E991A801-0069-40D6-BF9D-C3322DF5474A}"/>
              </a:ext>
            </a:extLst>
          </p:cNvPr>
          <p:cNvSpPr txBox="1"/>
          <p:nvPr/>
        </p:nvSpPr>
        <p:spPr>
          <a:xfrm>
            <a:off x="179887" y="7420024"/>
            <a:ext cx="1326987" cy="246221"/>
          </a:xfrm>
          <a:prstGeom prst="rect">
            <a:avLst/>
          </a:prstGeom>
          <a:solidFill>
            <a:schemeClr val="tx1">
              <a:lumMod val="50000"/>
              <a:lumOff val="50000"/>
            </a:schemeClr>
          </a:solidFill>
        </p:spPr>
        <p:txBody>
          <a:bodyPr wrap="square" rtlCol="0">
            <a:sp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graphicFrame>
        <p:nvGraphicFramePr>
          <p:cNvPr id="43" name="表 42">
            <a:extLst>
              <a:ext uri="{FF2B5EF4-FFF2-40B4-BE49-F238E27FC236}">
                <a16:creationId xmlns:a16="http://schemas.microsoft.com/office/drawing/2014/main" id="{B4AC8B14-E3AF-425C-80EE-A07C658E27C1}"/>
              </a:ext>
            </a:extLst>
          </p:cNvPr>
          <p:cNvGraphicFramePr>
            <a:graphicFrameLocks noGrp="1"/>
          </p:cNvGraphicFramePr>
          <p:nvPr>
            <p:extLst>
              <p:ext uri="{D42A27DB-BD31-4B8C-83A1-F6EECF244321}">
                <p14:modId xmlns:p14="http://schemas.microsoft.com/office/powerpoint/2010/main" val="2856419989"/>
              </p:ext>
            </p:extLst>
          </p:nvPr>
        </p:nvGraphicFramePr>
        <p:xfrm>
          <a:off x="179887" y="7769029"/>
          <a:ext cx="6510544" cy="1022216"/>
        </p:xfrm>
        <a:graphic>
          <a:graphicData uri="http://schemas.openxmlformats.org/drawingml/2006/table">
            <a:tbl>
              <a:tblPr firstRow="1" bandRow="1">
                <a:tableStyleId>{073A0DAA-6AF3-43AB-8588-CEC1D06C72B9}</a:tableStyleId>
              </a:tblPr>
              <a:tblGrid>
                <a:gridCol w="1627636">
                  <a:extLst>
                    <a:ext uri="{9D8B030D-6E8A-4147-A177-3AD203B41FA5}">
                      <a16:colId xmlns:a16="http://schemas.microsoft.com/office/drawing/2014/main" val="20004"/>
                    </a:ext>
                  </a:extLst>
                </a:gridCol>
                <a:gridCol w="1627636">
                  <a:extLst>
                    <a:ext uri="{9D8B030D-6E8A-4147-A177-3AD203B41FA5}">
                      <a16:colId xmlns:a16="http://schemas.microsoft.com/office/drawing/2014/main" val="20005"/>
                    </a:ext>
                  </a:extLst>
                </a:gridCol>
                <a:gridCol w="1627636">
                  <a:extLst>
                    <a:ext uri="{9D8B030D-6E8A-4147-A177-3AD203B41FA5}">
                      <a16:colId xmlns:a16="http://schemas.microsoft.com/office/drawing/2014/main" val="20006"/>
                    </a:ext>
                  </a:extLst>
                </a:gridCol>
                <a:gridCol w="1627636">
                  <a:extLst>
                    <a:ext uri="{9D8B030D-6E8A-4147-A177-3AD203B41FA5}">
                      <a16:colId xmlns:a16="http://schemas.microsoft.com/office/drawing/2014/main" val="20007"/>
                    </a:ext>
                  </a:extLst>
                </a:gridCol>
              </a:tblGrid>
              <a:tr h="119916">
                <a:tc gridSpan="3">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extLst>
                  <a:ext uri="{0D108BD9-81ED-4DB2-BD59-A6C34878D82A}">
                    <a16:rowId xmlns:a16="http://schemas.microsoft.com/office/drawing/2014/main" val="10000"/>
                  </a:ext>
                </a:extLst>
              </a:tr>
              <a:tr h="130836">
                <a:tc>
                  <a:txBody>
                    <a:body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44" name="ホームベース 50">
            <a:extLst>
              <a:ext uri="{FF2B5EF4-FFF2-40B4-BE49-F238E27FC236}">
                <a16:creationId xmlns:a16="http://schemas.microsoft.com/office/drawing/2014/main" id="{842DB71C-091D-4D75-AAA1-B2DE87C25F8A}"/>
              </a:ext>
            </a:extLst>
          </p:cNvPr>
          <p:cNvSpPr/>
          <p:nvPr/>
        </p:nvSpPr>
        <p:spPr>
          <a:xfrm>
            <a:off x="288376" y="8338669"/>
            <a:ext cx="1430624"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参加申込み</a:t>
            </a:r>
            <a:endParaRPr kumimoji="1" lang="en-US" altLang="ja-JP" sz="900" dirty="0">
              <a:latin typeface="Meiryo UI" panose="020B0604030504040204" pitchFamily="50" charset="-128"/>
              <a:ea typeface="Meiryo UI" panose="020B0604030504040204" pitchFamily="50" charset="-128"/>
            </a:endParaRPr>
          </a:p>
        </p:txBody>
      </p:sp>
      <p:sp>
        <p:nvSpPr>
          <p:cNvPr id="45" name="ホームベース 51">
            <a:extLst>
              <a:ext uri="{FF2B5EF4-FFF2-40B4-BE49-F238E27FC236}">
                <a16:creationId xmlns:a16="http://schemas.microsoft.com/office/drawing/2014/main" id="{857F52AD-005A-4564-A141-5EC1F9CACB32}"/>
              </a:ext>
            </a:extLst>
          </p:cNvPr>
          <p:cNvSpPr/>
          <p:nvPr/>
        </p:nvSpPr>
        <p:spPr>
          <a:xfrm>
            <a:off x="1899000" y="8338669"/>
            <a:ext cx="1485000" cy="36004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事前研修・渡航準備</a:t>
            </a:r>
            <a:endParaRPr kumimoji="1" lang="en-US" altLang="ja-JP" sz="900" dirty="0">
              <a:latin typeface="Meiryo UI" panose="020B0604030504040204" pitchFamily="50" charset="-128"/>
              <a:ea typeface="Meiryo UI" panose="020B0604030504040204" pitchFamily="50" charset="-128"/>
            </a:endParaRPr>
          </a:p>
        </p:txBody>
      </p:sp>
      <p:sp>
        <p:nvSpPr>
          <p:cNvPr id="46" name="ホームベース 52">
            <a:extLst>
              <a:ext uri="{FF2B5EF4-FFF2-40B4-BE49-F238E27FC236}">
                <a16:creationId xmlns:a16="http://schemas.microsoft.com/office/drawing/2014/main" id="{D32F7001-8535-489A-A56C-92578036D59D}"/>
              </a:ext>
            </a:extLst>
          </p:cNvPr>
          <p:cNvSpPr/>
          <p:nvPr/>
        </p:nvSpPr>
        <p:spPr>
          <a:xfrm>
            <a:off x="3501411" y="8338669"/>
            <a:ext cx="1502590" cy="36004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海外研修</a:t>
            </a:r>
            <a:endParaRPr kumimoji="1" lang="ja-JP" altLang="en-US" sz="900" dirty="0">
              <a:latin typeface="Meiryo UI" panose="020B0604030504040204" pitchFamily="50" charset="-128"/>
              <a:ea typeface="Meiryo UI" panose="020B0604030504040204" pitchFamily="50" charset="-128"/>
            </a:endParaRPr>
          </a:p>
        </p:txBody>
      </p:sp>
      <p:sp>
        <p:nvSpPr>
          <p:cNvPr id="47" name="ホームベース 53">
            <a:extLst>
              <a:ext uri="{FF2B5EF4-FFF2-40B4-BE49-F238E27FC236}">
                <a16:creationId xmlns:a16="http://schemas.microsoft.com/office/drawing/2014/main" id="{E8485774-A03A-41C8-B00F-32A6E1BDFF0A}"/>
              </a:ext>
            </a:extLst>
          </p:cNvPr>
          <p:cNvSpPr/>
          <p:nvPr/>
        </p:nvSpPr>
        <p:spPr>
          <a:xfrm>
            <a:off x="5273999" y="8338668"/>
            <a:ext cx="1194374" cy="36709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事後研修</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報告会</a:t>
            </a:r>
          </a:p>
        </p:txBody>
      </p:sp>
      <p:pic>
        <p:nvPicPr>
          <p:cNvPr id="49" name="図 48" descr="帽子をかぶっている人はスマイルしている&#10;&#10;低い精度で自動的に生成された説明">
            <a:extLst>
              <a:ext uri="{FF2B5EF4-FFF2-40B4-BE49-F238E27FC236}">
                <a16:creationId xmlns:a16="http://schemas.microsoft.com/office/drawing/2014/main" id="{C5C95B67-C346-4F53-96AC-C9EB21C7A70B}"/>
              </a:ext>
            </a:extLst>
          </p:cNvPr>
          <p:cNvPicPr>
            <a:picLocks noChangeAspect="1"/>
          </p:cNvPicPr>
          <p:nvPr/>
        </p:nvPicPr>
        <p:blipFill>
          <a:blip r:embed="rId5"/>
          <a:stretch>
            <a:fillRect/>
          </a:stretch>
        </p:blipFill>
        <p:spPr>
          <a:xfrm>
            <a:off x="175762" y="5748456"/>
            <a:ext cx="1284678" cy="1603600"/>
          </a:xfrm>
          <a:prstGeom prst="rect">
            <a:avLst/>
          </a:prstGeom>
        </p:spPr>
      </p:pic>
    </p:spTree>
    <p:extLst>
      <p:ext uri="{BB962C8B-B14F-4D97-AF65-F5344CB8AC3E}">
        <p14:creationId xmlns:p14="http://schemas.microsoft.com/office/powerpoint/2010/main" val="261870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252" y="16200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キングモンクット工科大学トンブリ校（タイ）交換留学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総合科学研究科地域創生専攻　澤田聖吾さん</a:t>
            </a:r>
            <a:endParaRPr kumimoji="1" lang="ja-JP" altLang="en-US"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259076" y="1449655"/>
            <a:ext cx="112535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43018254"/>
              </p:ext>
            </p:extLst>
          </p:nvPr>
        </p:nvGraphicFramePr>
        <p:xfrm>
          <a:off x="72008" y="3642084"/>
          <a:ext cx="6672284" cy="1154916"/>
        </p:xfrm>
        <a:graphic>
          <a:graphicData uri="http://schemas.openxmlformats.org/drawingml/2006/table">
            <a:tbl>
              <a:tblPr firstRow="1" bandRow="1">
                <a:tableStyleId>{073A0DAA-6AF3-43AB-8588-CEC1D06C72B9}</a:tableStyleId>
              </a:tblPr>
              <a:tblGrid>
                <a:gridCol w="2231992">
                  <a:extLst>
                    <a:ext uri="{9D8B030D-6E8A-4147-A177-3AD203B41FA5}">
                      <a16:colId xmlns:a16="http://schemas.microsoft.com/office/drawing/2014/main" val="20004"/>
                    </a:ext>
                  </a:extLst>
                </a:gridCol>
                <a:gridCol w="2205000">
                  <a:extLst>
                    <a:ext uri="{9D8B030D-6E8A-4147-A177-3AD203B41FA5}">
                      <a16:colId xmlns:a16="http://schemas.microsoft.com/office/drawing/2014/main" val="20006"/>
                    </a:ext>
                  </a:extLst>
                </a:gridCol>
                <a:gridCol w="2235292">
                  <a:extLst>
                    <a:ext uri="{9D8B030D-6E8A-4147-A177-3AD203B41FA5}">
                      <a16:colId xmlns:a16="http://schemas.microsoft.com/office/drawing/2014/main" val="20007"/>
                    </a:ext>
                  </a:extLst>
                </a:gridCol>
              </a:tblGrid>
              <a:tr h="335550">
                <a:tc>
                  <a:txBody>
                    <a:bodyPr/>
                    <a:lstStyle/>
                    <a:p>
                      <a:pPr algn="ctr"/>
                      <a:r>
                        <a:rPr kumimoji="1" lang="ja-JP" altLang="en-US" sz="1100" dirty="0">
                          <a:latin typeface="Meiryo UI" panose="020B0604030504040204" pitchFamily="50" charset="-128"/>
                          <a:ea typeface="Meiryo UI" panose="020B0604030504040204" pitchFamily="50" charset="-128"/>
                        </a:rPr>
                        <a:t>学部</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gridSpan="2">
                  <a:txBody>
                    <a:bodyPr/>
                    <a:lstStyle/>
                    <a:p>
                      <a:pPr algn="ctr"/>
                      <a:r>
                        <a:rPr kumimoji="1" lang="ja-JP" altLang="en-US" sz="1100" dirty="0">
                          <a:latin typeface="Meiryo UI" panose="020B0604030504040204" pitchFamily="50" charset="-128"/>
                          <a:ea typeface="Meiryo UI" panose="020B0604030504040204" pitchFamily="50" charset="-128"/>
                        </a:rPr>
                        <a:t>修士</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2" name="ホームベース 11"/>
          <p:cNvSpPr/>
          <p:nvPr/>
        </p:nvSpPr>
        <p:spPr>
          <a:xfrm>
            <a:off x="2169000" y="4325446"/>
            <a:ext cx="1569484" cy="414509"/>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ja-JP" altLang="en-US" sz="700" dirty="0">
                <a:latin typeface="Meiryo UI" panose="020B0604030504040204" pitchFamily="50" charset="-128"/>
                <a:ea typeface="Meiryo UI" panose="020B0604030504040204" pitchFamily="50" charset="-128"/>
              </a:rPr>
              <a:t>学内申請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奨学金申請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派遣先申請</a:t>
            </a:r>
            <a:endParaRPr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語学対策</a:t>
            </a:r>
          </a:p>
        </p:txBody>
      </p:sp>
      <p:sp>
        <p:nvSpPr>
          <p:cNvPr id="13" name="ホームベース 12"/>
          <p:cNvSpPr/>
          <p:nvPr/>
        </p:nvSpPr>
        <p:spPr>
          <a:xfrm>
            <a:off x="3800312" y="4371423"/>
            <a:ext cx="663687" cy="348762"/>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受け入れ許可</a:t>
            </a:r>
            <a:endParaRPr kumimoji="1" lang="ja-JP" altLang="en-US" sz="800" dirty="0">
              <a:latin typeface="Meiryo UI" panose="020B0604030504040204" pitchFamily="50" charset="-128"/>
              <a:ea typeface="Meiryo UI" panose="020B0604030504040204" pitchFamily="50" charset="-128"/>
            </a:endParaRPr>
          </a:p>
        </p:txBody>
      </p:sp>
      <p:sp>
        <p:nvSpPr>
          <p:cNvPr id="14" name="ホームベース 13"/>
          <p:cNvSpPr/>
          <p:nvPr/>
        </p:nvSpPr>
        <p:spPr>
          <a:xfrm>
            <a:off x="4523544" y="4371422"/>
            <a:ext cx="2124829" cy="348763"/>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留学期間</a:t>
            </a:r>
            <a:r>
              <a:rPr kumimoji="1" lang="en-US" altLang="ja-JP" sz="800" dirty="0">
                <a:latin typeface="Meiryo UI" panose="020B0604030504040204" pitchFamily="50" charset="-128"/>
                <a:ea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56825" y="739373"/>
            <a:ext cx="5287467" cy="28468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ja-JP" altLang="en-US" sz="1000" dirty="0">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私は</a:t>
            </a:r>
            <a:r>
              <a:rPr lang="ja-JP" altLang="en-US" sz="1000" dirty="0">
                <a:latin typeface="Meiryo UI" panose="020B0604030504040204" pitchFamily="50" charset="-128"/>
                <a:ea typeface="Meiryo UI" panose="020B0604030504040204" pitchFamily="50" charset="-128"/>
              </a:rPr>
              <a:t>近年急速にインフラ整備が進行している東南アジアに興味を持ち、留学を希望しました。専門分野の興味深い研究をしている教授</a:t>
            </a:r>
            <a:r>
              <a:rPr lang="ja-JP" altLang="en-US" sz="1000" dirty="0">
                <a:solidFill>
                  <a:schemeClr val="tx1"/>
                </a:solidFill>
                <a:latin typeface="Meiryo UI" panose="020B0604030504040204" pitchFamily="50" charset="-128"/>
                <a:ea typeface="Meiryo UI" panose="020B0604030504040204" pitchFamily="50" charset="-128"/>
              </a:rPr>
              <a:t>に</a:t>
            </a:r>
            <a:r>
              <a:rPr lang="ja-JP" altLang="en-US" sz="1000" dirty="0">
                <a:latin typeface="Meiryo UI" panose="020B0604030504040204" pitchFamily="50" charset="-128"/>
                <a:ea typeface="Meiryo UI" panose="020B0604030504040204" pitchFamily="50" charset="-128"/>
              </a:rPr>
              <a:t>留学受け入れのアポイントを行い</a:t>
            </a: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タイのキングモンクット工科</a:t>
            </a:r>
            <a:r>
              <a:rPr lang="ja-JP" altLang="en-US" sz="1000" dirty="0">
                <a:solidFill>
                  <a:schemeClr val="tx1"/>
                </a:solidFill>
                <a:latin typeface="Meiryo UI" panose="020B0604030504040204" pitchFamily="50" charset="-128"/>
                <a:ea typeface="Meiryo UI" panose="020B0604030504040204" pitchFamily="50" charset="-128"/>
              </a:rPr>
              <a:t>大学</a:t>
            </a:r>
            <a:r>
              <a:rPr lang="ja-JP" altLang="en-US" sz="1000" dirty="0">
                <a:latin typeface="Meiryo UI" panose="020B0604030504040204" pitchFamily="50" charset="-128"/>
                <a:ea typeface="Meiryo UI" panose="020B0604030504040204" pitchFamily="50" charset="-128"/>
              </a:rPr>
              <a:t>トンブリ校への留学が許可され、</a:t>
            </a:r>
            <a:r>
              <a:rPr lang="en-US" altLang="ja-JP" sz="1000" dirty="0">
                <a:latin typeface="Meiryo UI" panose="020B0604030504040204" pitchFamily="50" charset="-128"/>
                <a:ea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rPr>
              <a:t>月から</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月まで留学しました。約</a:t>
            </a:r>
            <a:r>
              <a:rPr lang="en-US" altLang="ja-JP" sz="1000" dirty="0">
                <a:latin typeface="Meiryo UI" panose="020B0604030504040204" pitchFamily="50" charset="-128"/>
                <a:ea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rPr>
              <a:t>か月間の留学費用は</a:t>
            </a:r>
            <a:r>
              <a:rPr lang="en-US" altLang="ja-JP" sz="1000" dirty="0">
                <a:latin typeface="Meiryo UI" panose="020B0604030504040204" pitchFamily="50" charset="-128"/>
                <a:ea typeface="Meiryo UI" panose="020B0604030504040204" pitchFamily="50" charset="-128"/>
              </a:rPr>
              <a:t>70</a:t>
            </a:r>
            <a:r>
              <a:rPr lang="ja-JP" altLang="en-US" sz="1000" dirty="0">
                <a:latin typeface="Meiryo UI" panose="020B0604030504040204" pitchFamily="50" charset="-128"/>
                <a:ea typeface="Meiryo UI" panose="020B0604030504040204" pitchFamily="50" charset="-128"/>
              </a:rPr>
              <a:t>万円程でしたが、</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の給付型奨学金や所属する専攻からの支援金によりほぼ自己負担はありませんでした。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現地では講義の他、指導教員の勧めによる地域の再開発プロジェクトに参加しました。講義は対面・オンラインのハイブリッド型で実施され、タイ国外からオンライン参加する留学生もいました。使用言語は英語で行われ、様々な国籍の学生が受講したインターナショナルな環境であったため、多様な文化や価値観の違いを感じました。野外活動におけるヒアリングやプロジェクトの会議ではタイ語を使用されたことも多々ありましたが、教授や周りの学生のサポートのおかげで地域住民やプロジェクトメンバーと</a:t>
            </a:r>
            <a:r>
              <a:rPr lang="ja-JP" altLang="en-US" sz="1000" dirty="0">
                <a:solidFill>
                  <a:schemeClr val="tx1"/>
                </a:solidFill>
                <a:latin typeface="Meiryo UI" panose="020B0604030504040204" pitchFamily="50" charset="-128"/>
                <a:ea typeface="Meiryo UI" panose="020B0604030504040204" pitchFamily="50" charset="-128"/>
              </a:rPr>
              <a:t>支障なく</a:t>
            </a:r>
            <a:r>
              <a:rPr lang="ja-JP" altLang="en-US" sz="1000" dirty="0">
                <a:latin typeface="Meiryo UI" panose="020B0604030504040204" pitchFamily="50" charset="-128"/>
                <a:ea typeface="Meiryo UI" panose="020B0604030504040204" pitchFamily="50" charset="-128"/>
              </a:rPr>
              <a:t>交流することができました。また、留学生に対する現地の国際課の方々のサポートが非常に</a:t>
            </a:r>
            <a:r>
              <a:rPr lang="ja-JP" altLang="en-US" sz="1000" dirty="0">
                <a:solidFill>
                  <a:schemeClr val="tx1"/>
                </a:solidFill>
                <a:latin typeface="Meiryo UI" panose="020B0604030504040204" pitchFamily="50" charset="-128"/>
                <a:ea typeface="Meiryo UI" panose="020B0604030504040204" pitchFamily="50" charset="-128"/>
              </a:rPr>
              <a:t>手厚く</a:t>
            </a:r>
            <a:r>
              <a:rPr lang="ja-JP" altLang="en-US" sz="1000" dirty="0">
                <a:latin typeface="Meiryo UI" panose="020B0604030504040204" pitchFamily="50" charset="-128"/>
                <a:ea typeface="Meiryo UI" panose="020B0604030504040204" pitchFamily="50" charset="-128"/>
              </a:rPr>
              <a:t>、問題が生じたときの対応の素早さに助けられました。街中で日本語が書かれた衣類を身に着けている人や知っている日本語で話しかけてくれる学生たちとの出会いからタイ人の親日さ</a:t>
            </a:r>
            <a:r>
              <a:rPr lang="ja-JP" altLang="en-US" sz="1000" dirty="0">
                <a:solidFill>
                  <a:schemeClr val="tx1"/>
                </a:solidFill>
                <a:latin typeface="Meiryo UI" panose="020B0604030504040204" pitchFamily="50" charset="-128"/>
                <a:ea typeface="Meiryo UI" panose="020B0604030504040204" pitchFamily="50" charset="-128"/>
              </a:rPr>
              <a:t>も</a:t>
            </a:r>
            <a:r>
              <a:rPr lang="ja-JP" altLang="en-US" sz="1000" dirty="0">
                <a:latin typeface="Meiryo UI" panose="020B0604030504040204" pitchFamily="50" charset="-128"/>
                <a:ea typeface="Meiryo UI" panose="020B0604030504040204" pitchFamily="50" charset="-128"/>
              </a:rPr>
              <a:t>感じました。</a:t>
            </a:r>
            <a:r>
              <a:rPr lang="ja-JP" altLang="en-US" sz="1000" dirty="0">
                <a:solidFill>
                  <a:schemeClr val="tx1"/>
                </a:solidFill>
                <a:latin typeface="Meiryo UI" panose="020B0604030504040204" pitchFamily="50" charset="-128"/>
                <a:ea typeface="Meiryo UI" panose="020B0604030504040204" pitchFamily="50" charset="-128"/>
              </a:rPr>
              <a:t>現地</a:t>
            </a:r>
            <a:r>
              <a:rPr lang="ja-JP" altLang="en-US" sz="1000" dirty="0">
                <a:latin typeface="Meiryo UI" panose="020B0604030504040204" pitchFamily="50" charset="-128"/>
                <a:ea typeface="Meiryo UI" panose="020B0604030504040204" pitchFamily="50" charset="-128"/>
              </a:rPr>
              <a:t>には東南アジア以外に欧州から来た</a:t>
            </a:r>
            <a:r>
              <a:rPr lang="ja-JP" altLang="en-US" sz="1000" dirty="0">
                <a:solidFill>
                  <a:schemeClr val="tx1"/>
                </a:solidFill>
                <a:latin typeface="Meiryo UI" panose="020B0604030504040204" pitchFamily="50" charset="-128"/>
                <a:ea typeface="Meiryo UI" panose="020B0604030504040204" pitchFamily="50" charset="-128"/>
              </a:rPr>
              <a:t>留</a:t>
            </a:r>
            <a:r>
              <a:rPr lang="ja-JP" altLang="en-US" sz="1000" dirty="0">
                <a:latin typeface="Meiryo UI" panose="020B0604030504040204" pitchFamily="50" charset="-128"/>
                <a:ea typeface="Meiryo UI" panose="020B0604030504040204" pitchFamily="50" charset="-128"/>
              </a:rPr>
              <a:t>学生も多く、彼らとタイの食や自然の中でのアクティビティを体験することができました。言語や文化の壁を越えてオープンな環境で学び・経験・人脈を得ることができ、タイでの留学の素晴らしさを感じました。</a:t>
            </a:r>
            <a:endParaRPr lang="en-US" altLang="ja-JP" sz="1000" dirty="0">
              <a:latin typeface="Meiryo UI" panose="020B0604030504040204" pitchFamily="50" charset="-128"/>
              <a:ea typeface="Meiryo UI" panose="020B0604030504040204" pitchFamily="50" charset="-128"/>
            </a:endParaRPr>
          </a:p>
          <a:p>
            <a:pPr algn="just"/>
            <a:r>
              <a:rPr lang="ja-JP" altLang="en-US" sz="1000" dirty="0">
                <a:latin typeface="Meiryo UI" panose="020B0604030504040204" pitchFamily="50" charset="-128"/>
                <a:ea typeface="Meiryo UI" panose="020B0604030504040204" pitchFamily="50" charset="-128"/>
              </a:rPr>
              <a:t>これから留学を希望している方はその動機を明確にしながら情報収集を行い、自分自身に合った留学を選択してほしいと思います。</a:t>
            </a:r>
            <a:endParaRPr lang="en-US" altLang="ja-JP" sz="1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4557" y="3395863"/>
            <a:ext cx="1299873"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sp>
        <p:nvSpPr>
          <p:cNvPr id="24" name="ホームベース 11">
            <a:extLst>
              <a:ext uri="{FF2B5EF4-FFF2-40B4-BE49-F238E27FC236}">
                <a16:creationId xmlns:a16="http://schemas.microsoft.com/office/drawing/2014/main" id="{044A9CBD-1ED1-448C-80D2-E192FC45C1D9}"/>
              </a:ext>
            </a:extLst>
          </p:cNvPr>
          <p:cNvSpPr/>
          <p:nvPr/>
        </p:nvSpPr>
        <p:spPr>
          <a:xfrm>
            <a:off x="923565" y="4373724"/>
            <a:ext cx="1183607" cy="348764"/>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留学カウンセリング</a:t>
            </a:r>
          </a:p>
        </p:txBody>
      </p:sp>
      <p:pic>
        <p:nvPicPr>
          <p:cNvPr id="23" name="Picture 22">
            <a:extLst>
              <a:ext uri="{FF2B5EF4-FFF2-40B4-BE49-F238E27FC236}">
                <a16:creationId xmlns:a16="http://schemas.microsoft.com/office/drawing/2014/main" id="{862C4F8F-E448-F6D8-85B4-7F109A6669D2}"/>
              </a:ext>
            </a:extLst>
          </p:cNvPr>
          <p:cNvPicPr>
            <a:picLocks noChangeAspect="1"/>
          </p:cNvPicPr>
          <p:nvPr/>
        </p:nvPicPr>
        <p:blipFill rotWithShape="1">
          <a:blip r:embed="rId2"/>
          <a:srcRect l="35751" t="6356" r="8094" b="8145"/>
          <a:stretch/>
        </p:blipFill>
        <p:spPr>
          <a:xfrm>
            <a:off x="239000" y="1451150"/>
            <a:ext cx="1173787" cy="1387404"/>
          </a:xfrm>
          <a:prstGeom prst="rect">
            <a:avLst/>
          </a:prstGeom>
        </p:spPr>
      </p:pic>
      <p:sp>
        <p:nvSpPr>
          <p:cNvPr id="16" name="テキスト ボックス 15"/>
          <p:cNvSpPr txBox="1"/>
          <p:nvPr/>
        </p:nvSpPr>
        <p:spPr>
          <a:xfrm>
            <a:off x="8474" y="5019770"/>
            <a:ext cx="6845748" cy="523220"/>
          </a:xfrm>
          <a:prstGeom prst="rect">
            <a:avLst/>
          </a:prstGeom>
          <a:solidFill>
            <a:srgbClr val="02A2A8"/>
          </a:solidFill>
          <a:ln>
            <a:solidFill>
              <a:srgbClr val="02A2A8"/>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群山大学（韓国）交換留学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人文社会科学部人間文化課程　鎌田萌香さん</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140002030"/>
              </p:ext>
            </p:extLst>
          </p:nvPr>
        </p:nvGraphicFramePr>
        <p:xfrm>
          <a:off x="75425" y="7958962"/>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sp>
        <p:nvSpPr>
          <p:cNvPr id="18" name="ホームベース 17"/>
          <p:cNvSpPr/>
          <p:nvPr/>
        </p:nvSpPr>
        <p:spPr>
          <a:xfrm>
            <a:off x="2653360" y="8681648"/>
            <a:ext cx="719721" cy="34203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eiryo UI" panose="020B0604030504040204" pitchFamily="50" charset="-128"/>
                <a:ea typeface="Meiryo UI" panose="020B0604030504040204" pitchFamily="50" charset="-128"/>
              </a:rPr>
              <a:t>学内申請</a:t>
            </a:r>
          </a:p>
          <a:p>
            <a:pPr algn="ctr"/>
            <a:r>
              <a:rPr lang="ja-JP" altLang="en-US" sz="800" dirty="0">
                <a:latin typeface="Meiryo UI" panose="020B0604030504040204" pitchFamily="50" charset="-128"/>
                <a:ea typeface="Meiryo UI" panose="020B0604030504040204" pitchFamily="50" charset="-128"/>
              </a:rPr>
              <a:t>書類準備</a:t>
            </a:r>
            <a:endParaRPr kumimoji="1" lang="en-US" altLang="ja-JP" sz="800" dirty="0">
              <a:latin typeface="Meiryo UI" panose="020B0604030504040204" pitchFamily="50" charset="-128"/>
              <a:ea typeface="Meiryo UI" panose="020B0604030504040204" pitchFamily="50" charset="-128"/>
            </a:endParaRPr>
          </a:p>
        </p:txBody>
      </p:sp>
      <p:sp>
        <p:nvSpPr>
          <p:cNvPr id="19" name="ホームベース 18"/>
          <p:cNvSpPr/>
          <p:nvPr/>
        </p:nvSpPr>
        <p:spPr>
          <a:xfrm>
            <a:off x="1647880" y="8661256"/>
            <a:ext cx="945000"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日韓協働研修（夏休み）</a:t>
            </a:r>
            <a:endParaRPr kumimoji="1" lang="en-US" altLang="ja-JP" sz="800" dirty="0">
              <a:latin typeface="Meiryo UI" panose="020B0604030504040204" pitchFamily="50" charset="-128"/>
              <a:ea typeface="Meiryo UI" panose="020B0604030504040204" pitchFamily="50" charset="-128"/>
            </a:endParaRPr>
          </a:p>
        </p:txBody>
      </p:sp>
      <p:sp>
        <p:nvSpPr>
          <p:cNvPr id="20" name="ホームベース 19"/>
          <p:cNvSpPr/>
          <p:nvPr/>
        </p:nvSpPr>
        <p:spPr>
          <a:xfrm>
            <a:off x="3433561" y="8645860"/>
            <a:ext cx="1607426" cy="428645"/>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a:t>
            </a:r>
            <a:r>
              <a:rPr kumimoji="1" lang="ja-JP" altLang="en-US" sz="900">
                <a:latin typeface="Meiryo UI" panose="020B0604030504040204" pitchFamily="50" charset="-128"/>
                <a:ea typeface="Meiryo UI" panose="020B0604030504040204" pitchFamily="50" charset="-128"/>
              </a:rPr>
              <a:t>月</a:t>
            </a:r>
            <a:r>
              <a:rPr kumimoji="1" lang="en-US" altLang="ja-JP"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460077" y="5600529"/>
            <a:ext cx="5284216" cy="226823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ja-JP" altLang="en-US" sz="1000" dirty="0">
                <a:latin typeface="Meiryo UI" panose="020B0604030504040204" pitchFamily="50" charset="-128"/>
                <a:ea typeface="Meiryo UI" panose="020B0604030504040204" pitchFamily="50" charset="-128"/>
              </a:rPr>
              <a:t>　大学入学前から留学に行きたいと考えており、韓国ドラマや</a:t>
            </a:r>
            <a:r>
              <a:rPr lang="en-US" altLang="ja-JP" sz="1000" dirty="0">
                <a:latin typeface="Meiryo UI" panose="020B0604030504040204" pitchFamily="50" charset="-128"/>
                <a:ea typeface="Meiryo UI" panose="020B0604030504040204" pitchFamily="50" charset="-128"/>
              </a:rPr>
              <a:t>K-POP</a:t>
            </a:r>
            <a:r>
              <a:rPr lang="ja-JP" altLang="en-US" sz="1000" dirty="0">
                <a:latin typeface="Meiryo UI" panose="020B0604030504040204" pitchFamily="50" charset="-128"/>
                <a:ea typeface="Meiryo UI" panose="020B0604030504040204" pitchFamily="50" charset="-128"/>
              </a:rPr>
              <a:t>が好きだったため韓国を選びました。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大学</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年生の時に担当の先生に留学の相談をしたところ、実際に韓国に来てみないかというお話を頂き、その年の春休みに初めて韓国を訪れ、明知大学と群山大学を個人的に見学しに行きました。また大学</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生の時に参加した日韓協働研修で各大学の学生と交流しました。このような経験を通してより韓国に交換留学に行きたいという気持ちが強くなりました。ソウルの明知大学と群山大学のどちらに行こうかとても悩みましたが、日韓協働研修で群山大学の学生と交流した日々が忘れられなかったので、群山大学に行くことに決め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で語学力がとても上がりました。友達との会話はもちろん、お店の人との会話も楽しめるようになりました。韓国ドラマや映画は字幕なしでも見られるようになり、また、韓国の文化に対する理解が深まったため内容をより楽しめるようになりまし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韓国に留学に行こうか悩んでいる方はまず短期研修に行くことをお勧めします！韓国語能力を伸ばしたい方は</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年留学する事をお勧めします。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留学でしかできない経験があると思います。国際課の方はとても優しいので悩んでいる方は一度相談してみてください！</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4557" y="7384868"/>
            <a:ext cx="1365102" cy="246221"/>
          </a:xfrm>
          <a:prstGeom prst="rect">
            <a:avLst/>
          </a:prstGeom>
          <a:solidFill>
            <a:schemeClr val="tx1">
              <a:lumMod val="50000"/>
              <a:lumOff val="50000"/>
            </a:schemeClr>
          </a:solidFill>
        </p:spPr>
        <p:txBody>
          <a:bodyPr wrap="square" rtlCol="0">
            <a:spAutoFit/>
          </a:bodyPr>
          <a:lstStyle/>
          <a:p>
            <a:r>
              <a:rPr lang="ja-JP" altLang="en-US" sz="1000" dirty="0">
                <a:solidFill>
                  <a:schemeClr val="bg1"/>
                </a:solidFill>
                <a:latin typeface="Meiryo UI" panose="020B0604030504040204" pitchFamily="50" charset="-128"/>
                <a:ea typeface="Meiryo UI" panose="020B0604030504040204" pitchFamily="50" charset="-128"/>
              </a:rPr>
              <a:t>留学までの</a:t>
            </a:r>
            <a:r>
              <a:rPr kumimoji="1" lang="ja-JP" altLang="en-US" sz="1000" dirty="0">
                <a:solidFill>
                  <a:schemeClr val="bg1"/>
                </a:solidFill>
                <a:latin typeface="Meiryo UI" panose="020B0604030504040204" pitchFamily="50" charset="-128"/>
                <a:ea typeface="Meiryo UI" panose="020B0604030504040204" pitchFamily="50" charset="-128"/>
              </a:rPr>
              <a:t>タイムライン</a:t>
            </a:r>
          </a:p>
        </p:txBody>
      </p:sp>
      <p:pic>
        <p:nvPicPr>
          <p:cNvPr id="2" name="図 1">
            <a:extLst>
              <a:ext uri="{FF2B5EF4-FFF2-40B4-BE49-F238E27FC236}">
                <a16:creationId xmlns:a16="http://schemas.microsoft.com/office/drawing/2014/main" id="{AD6319F5-3B01-43A6-A0D8-8874F59806F7}"/>
              </a:ext>
            </a:extLst>
          </p:cNvPr>
          <p:cNvPicPr>
            <a:picLocks noChangeAspect="1"/>
          </p:cNvPicPr>
          <p:nvPr/>
        </p:nvPicPr>
        <p:blipFill>
          <a:blip r:embed="rId3"/>
          <a:stretch>
            <a:fillRect/>
          </a:stretch>
        </p:blipFill>
        <p:spPr>
          <a:xfrm>
            <a:off x="113707" y="5765760"/>
            <a:ext cx="1220706" cy="1468513"/>
          </a:xfrm>
          <a:prstGeom prst="rect">
            <a:avLst/>
          </a:prstGeom>
        </p:spPr>
      </p:pic>
      <p:sp>
        <p:nvSpPr>
          <p:cNvPr id="27" name="ホームベース 18">
            <a:extLst>
              <a:ext uri="{FF2B5EF4-FFF2-40B4-BE49-F238E27FC236}">
                <a16:creationId xmlns:a16="http://schemas.microsoft.com/office/drawing/2014/main" id="{4D18E65A-4409-4795-8535-CCD4F5544CE2}"/>
              </a:ext>
            </a:extLst>
          </p:cNvPr>
          <p:cNvSpPr/>
          <p:nvPr/>
        </p:nvSpPr>
        <p:spPr>
          <a:xfrm>
            <a:off x="254407" y="8656046"/>
            <a:ext cx="1202417" cy="405186"/>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latin typeface="Meiryo UI" panose="020B0604030504040204" pitchFamily="50" charset="-128"/>
                <a:ea typeface="Meiryo UI" panose="020B0604030504040204" pitchFamily="50" charset="-128"/>
              </a:rPr>
              <a:t>明知・群山大学見学（春休み）</a:t>
            </a:r>
            <a:endParaRPr kumimoji="1"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311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793450" y="136600"/>
            <a:ext cx="5425550" cy="4096336"/>
            <a:chOff x="1802450" y="1395344"/>
            <a:chExt cx="5425550" cy="4096336"/>
          </a:xfrm>
        </p:grpSpPr>
        <p:grpSp>
          <p:nvGrpSpPr>
            <p:cNvPr id="14" name="グループ化 13"/>
            <p:cNvGrpSpPr/>
            <p:nvPr/>
          </p:nvGrpSpPr>
          <p:grpSpPr>
            <a:xfrm>
              <a:off x="1802450" y="1395344"/>
              <a:ext cx="5425550" cy="4096336"/>
              <a:chOff x="1802450" y="1378690"/>
              <a:chExt cx="5425550" cy="4096336"/>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400" y="1378690"/>
                <a:ext cx="5400600" cy="40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4045" y="4357907"/>
                <a:ext cx="1085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37782" y="4252414"/>
                <a:ext cx="1123159" cy="5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3953632" y="1814892"/>
                <a:ext cx="1752388" cy="28334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A</a:t>
                </a:r>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棟</a:t>
                </a:r>
              </a:p>
            </p:txBody>
          </p:sp>
          <p:sp>
            <p:nvSpPr>
              <p:cNvPr id="26" name="正方形/長方形 25"/>
              <p:cNvSpPr/>
              <p:nvPr/>
            </p:nvSpPr>
            <p:spPr>
              <a:xfrm>
                <a:off x="1893449" y="2364114"/>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2</a:t>
                </a: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号</a:t>
                </a:r>
                <a:endParaRPr lang="en-US" altLang="ja-JP" sz="1100" dirty="0">
                  <a:solidFill>
                    <a:schemeClr val="tx1">
                      <a:lumMod val="65000"/>
                      <a:lumOff val="35000"/>
                    </a:schemeClr>
                  </a:solidFill>
                  <a:latin typeface="HG創英角ｺﾞｼｯｸUB" pitchFamily="49" charset="-128"/>
                  <a:ea typeface="HG創英角ｺﾞｼｯｸUB" pitchFamily="49" charset="-128"/>
                </a:endParaRPr>
              </a:p>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7" name="正方形/長方形 26"/>
              <p:cNvSpPr/>
              <p:nvPr/>
            </p:nvSpPr>
            <p:spPr>
              <a:xfrm>
                <a:off x="2469513" y="3030787"/>
                <a:ext cx="493945" cy="796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学生センター</a:t>
                </a:r>
                <a:r>
                  <a:rPr kumimoji="1" lang="en-US" altLang="ja-JP" sz="1100" dirty="0">
                    <a:solidFill>
                      <a:schemeClr val="tx1">
                        <a:lumMod val="65000"/>
                        <a:lumOff val="35000"/>
                      </a:schemeClr>
                    </a:solidFill>
                    <a:latin typeface="HG創英角ｺﾞｼｯｸUB" pitchFamily="49" charset="-128"/>
                    <a:ea typeface="HG創英角ｺﾞｼｯｸUB" pitchFamily="49" charset="-128"/>
                  </a:rPr>
                  <a:t>C</a:t>
                </a:r>
                <a:r>
                  <a:rPr lang="ja-JP" altLang="en-US" sz="1100" dirty="0">
                    <a:solidFill>
                      <a:schemeClr val="tx1">
                        <a:lumMod val="65000"/>
                        <a:lumOff val="35000"/>
                      </a:schemeClr>
                    </a:solidFill>
                    <a:latin typeface="HG創英角ｺﾞｼｯｸUB" pitchFamily="49" charset="-128"/>
                    <a:ea typeface="HG創英角ｺﾞｼｯｸUB" pitchFamily="49" charset="-128"/>
                  </a:rPr>
                  <a:t>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8" name="正方形/長方形 27"/>
              <p:cNvSpPr/>
              <p:nvPr/>
            </p:nvSpPr>
            <p:spPr>
              <a:xfrm>
                <a:off x="2951617" y="4349457"/>
                <a:ext cx="709969" cy="482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en-US" altLang="ja-JP" sz="1100" dirty="0">
                    <a:solidFill>
                      <a:schemeClr val="tx1">
                        <a:lumMod val="65000"/>
                        <a:lumOff val="35000"/>
                      </a:schemeClr>
                    </a:solidFill>
                    <a:latin typeface="HG創英角ｺﾞｼｯｸUB" pitchFamily="49" charset="-128"/>
                    <a:ea typeface="HG創英角ｺﾞｼｯｸUB" pitchFamily="49" charset="-128"/>
                  </a:rPr>
                  <a:t>1</a:t>
                </a:r>
                <a:r>
                  <a:rPr lang="ja-JP" altLang="en-US" sz="1100" dirty="0">
                    <a:solidFill>
                      <a:schemeClr val="tx1">
                        <a:lumMod val="65000"/>
                        <a:lumOff val="35000"/>
                      </a:schemeClr>
                    </a:solidFill>
                    <a:latin typeface="HG創英角ｺﾞｼｯｸUB" pitchFamily="49" charset="-128"/>
                    <a:ea typeface="HG創英角ｺﾞｼｯｸUB" pitchFamily="49" charset="-128"/>
                  </a:rPr>
                  <a:t>号館</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9" name="正方形/長方形 28"/>
              <p:cNvSpPr/>
              <p:nvPr/>
            </p:nvSpPr>
            <p:spPr>
              <a:xfrm>
                <a:off x="4412450" y="4340085"/>
                <a:ext cx="1226298" cy="5753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schemeClr val="tx1">
                        <a:lumMod val="65000"/>
                        <a:lumOff val="35000"/>
                      </a:schemeClr>
                    </a:solidFill>
                    <a:latin typeface="HG創英角ｺﾞｼｯｸUB" pitchFamily="49" charset="-128"/>
                    <a:ea typeface="HG創英角ｺﾞｼｯｸUB" pitchFamily="49" charset="-128"/>
                  </a:rPr>
                  <a:t>自然科学実験棟</a:t>
                </a:r>
                <a:endParaRPr kumimoji="1" lang="ja-JP" altLang="en-US" sz="1100" dirty="0">
                  <a:solidFill>
                    <a:schemeClr val="tx1">
                      <a:lumMod val="65000"/>
                      <a:lumOff val="35000"/>
                    </a:schemeClr>
                  </a:solidFill>
                  <a:latin typeface="HG創英角ｺﾞｼｯｸUB" pitchFamily="49" charset="-128"/>
                  <a:ea typeface="HG創英角ｺﾞｼｯｸUB" pitchFamily="49" charset="-128"/>
                </a:endParaRPr>
              </a:p>
            </p:txBody>
          </p:sp>
          <p:pic>
            <p:nvPicPr>
              <p:cNvPr id="30"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860" y="182580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419" y="1844824"/>
                <a:ext cx="235397" cy="2689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110" y="2276872"/>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005064"/>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6262" y="4010290"/>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071" y="4029009"/>
                <a:ext cx="236755" cy="270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16255810\AppData\Local\Microsoft\Windows\Temporary Internet Files\Content.IE5\Z18773LB\MC90043729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3591743"/>
                <a:ext cx="235706" cy="269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16255810\AppData\Local\Microsoft\Windows\Temporary Internet Files\Content.IE5\Z18773LB\MC90043729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1844824"/>
                <a:ext cx="252242" cy="2881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16255810\AppData\Local\Microsoft\Windows\Temporary Internet Files\Content.IE5\Z18773LB\MC90043729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022592"/>
                <a:ext cx="236755" cy="2705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p:cNvSpPr txBox="1"/>
            <p:nvPr/>
          </p:nvSpPr>
          <p:spPr>
            <a:xfrm>
              <a:off x="2716484" y="4218652"/>
              <a:ext cx="1351459"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HG創英角ｺﾞｼｯｸUB" pitchFamily="49" charset="-128"/>
                  <a:ea typeface="HG創英角ｺﾞｼｯｸUB" pitchFamily="49" charset="-128"/>
                </a:rPr>
                <a:t>人文社会科学部</a:t>
              </a:r>
              <a:endParaRPr kumimoji="1" lang="en-US" altLang="ja-JP" sz="1100" dirty="0">
                <a:solidFill>
                  <a:schemeClr val="tx1">
                    <a:lumMod val="65000"/>
                    <a:lumOff val="35000"/>
                  </a:schemeClr>
                </a:solidFill>
                <a:latin typeface="HG創英角ｺﾞｼｯｸUB" pitchFamily="49" charset="-128"/>
                <a:ea typeface="HG創英角ｺﾞｼｯｸUB" pitchFamily="49" charset="-128"/>
              </a:endParaRPr>
            </a:p>
          </p:txBody>
        </p:sp>
        <p:sp>
          <p:nvSpPr>
            <p:cNvPr id="21" name="正方形/長方形 20"/>
            <p:cNvSpPr/>
            <p:nvPr/>
          </p:nvSpPr>
          <p:spPr>
            <a:xfrm>
              <a:off x="3619170" y="3093396"/>
              <a:ext cx="26642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創英角ｺﾞｼｯｸUB" pitchFamily="49" charset="-128"/>
                  <a:ea typeface="HG創英角ｺﾞｼｯｸUB" pitchFamily="49" charset="-128"/>
                </a:rPr>
                <a:t>学生センター</a:t>
              </a:r>
              <a:r>
                <a:rPr lang="en-US" altLang="ja-JP" sz="1200" dirty="0">
                  <a:solidFill>
                    <a:srgbClr val="FF0000"/>
                  </a:solidFill>
                  <a:latin typeface="HG創英角ｺﾞｼｯｸUB" pitchFamily="49" charset="-128"/>
                  <a:ea typeface="HG創英角ｺﾞｼｯｸUB" pitchFamily="49" charset="-128"/>
                </a:rPr>
                <a:t>B</a:t>
              </a:r>
              <a:r>
                <a:rPr lang="ja-JP" altLang="en-US" sz="1200" dirty="0">
                  <a:solidFill>
                    <a:srgbClr val="FF0000"/>
                  </a:solidFill>
                  <a:latin typeface="HG創英角ｺﾞｼｯｸUB" pitchFamily="49" charset="-128"/>
                  <a:ea typeface="HG創英角ｺﾞｼｯｸUB" pitchFamily="49" charset="-128"/>
                </a:rPr>
                <a:t>棟　</a:t>
              </a:r>
              <a:r>
                <a:rPr lang="en-US" altLang="ja-JP" sz="1200" dirty="0">
                  <a:solidFill>
                    <a:srgbClr val="FF0000"/>
                  </a:solidFill>
                  <a:latin typeface="HG創英角ｺﾞｼｯｸUB" pitchFamily="49" charset="-128"/>
                  <a:ea typeface="HG創英角ｺﾞｼｯｸUB" pitchFamily="49" charset="-128"/>
                </a:rPr>
                <a:t>1F</a:t>
              </a:r>
            </a:p>
            <a:p>
              <a:pPr algn="ctr"/>
              <a:r>
                <a:rPr lang="ja-JP" altLang="en-US" sz="1200" dirty="0">
                  <a:solidFill>
                    <a:srgbClr val="FF0000"/>
                  </a:solidFill>
                  <a:latin typeface="HG創英角ｺﾞｼｯｸUB" pitchFamily="49" charset="-128"/>
                  <a:ea typeface="HG創英角ｺﾞｼｯｸUB" pitchFamily="49" charset="-128"/>
                </a:rPr>
                <a:t>国際教育</a:t>
              </a:r>
              <a:r>
                <a:rPr kumimoji="1" lang="ja-JP" altLang="en-US" sz="1200" dirty="0">
                  <a:solidFill>
                    <a:srgbClr val="FF0000"/>
                  </a:solidFill>
                  <a:latin typeface="HG創英角ｺﾞｼｯｸUB" pitchFamily="49" charset="-128"/>
                  <a:ea typeface="HG創英角ｺﾞｼｯｸUB" pitchFamily="49" charset="-128"/>
                </a:rPr>
                <a:t>センター・国際課</a:t>
              </a:r>
            </a:p>
          </p:txBody>
        </p:sp>
      </p:grpSp>
      <p:graphicFrame>
        <p:nvGraphicFramePr>
          <p:cNvPr id="3" name="表 2"/>
          <p:cNvGraphicFramePr>
            <a:graphicFrameLocks noGrp="1"/>
          </p:cNvGraphicFramePr>
          <p:nvPr>
            <p:extLst>
              <p:ext uri="{D42A27DB-BD31-4B8C-83A1-F6EECF244321}">
                <p14:modId xmlns:p14="http://schemas.microsoft.com/office/powerpoint/2010/main" val="3994631254"/>
              </p:ext>
            </p:extLst>
          </p:nvPr>
        </p:nvGraphicFramePr>
        <p:xfrm>
          <a:off x="233999" y="6102000"/>
          <a:ext cx="6396168" cy="1644220"/>
        </p:xfrm>
        <a:graphic>
          <a:graphicData uri="http://schemas.openxmlformats.org/drawingml/2006/table">
            <a:tbl>
              <a:tblPr firstRow="1" bandRow="1">
                <a:tableStyleId>{2D5ABB26-0587-4C30-8999-92F81FD0307C}</a:tableStyleId>
              </a:tblPr>
              <a:tblGrid>
                <a:gridCol w="799521">
                  <a:extLst>
                    <a:ext uri="{9D8B030D-6E8A-4147-A177-3AD203B41FA5}">
                      <a16:colId xmlns:a16="http://schemas.microsoft.com/office/drawing/2014/main" val="808145826"/>
                    </a:ext>
                  </a:extLst>
                </a:gridCol>
                <a:gridCol w="799521">
                  <a:extLst>
                    <a:ext uri="{9D8B030D-6E8A-4147-A177-3AD203B41FA5}">
                      <a16:colId xmlns:a16="http://schemas.microsoft.com/office/drawing/2014/main" val="589407815"/>
                    </a:ext>
                  </a:extLst>
                </a:gridCol>
                <a:gridCol w="799521">
                  <a:extLst>
                    <a:ext uri="{9D8B030D-6E8A-4147-A177-3AD203B41FA5}">
                      <a16:colId xmlns:a16="http://schemas.microsoft.com/office/drawing/2014/main" val="712104930"/>
                    </a:ext>
                  </a:extLst>
                </a:gridCol>
                <a:gridCol w="799521">
                  <a:extLst>
                    <a:ext uri="{9D8B030D-6E8A-4147-A177-3AD203B41FA5}">
                      <a16:colId xmlns:a16="http://schemas.microsoft.com/office/drawing/2014/main" val="4281171084"/>
                    </a:ext>
                  </a:extLst>
                </a:gridCol>
                <a:gridCol w="799521">
                  <a:extLst>
                    <a:ext uri="{9D8B030D-6E8A-4147-A177-3AD203B41FA5}">
                      <a16:colId xmlns:a16="http://schemas.microsoft.com/office/drawing/2014/main" val="2646638431"/>
                    </a:ext>
                  </a:extLst>
                </a:gridCol>
                <a:gridCol w="799521">
                  <a:extLst>
                    <a:ext uri="{9D8B030D-6E8A-4147-A177-3AD203B41FA5}">
                      <a16:colId xmlns:a16="http://schemas.microsoft.com/office/drawing/2014/main" val="2983887057"/>
                    </a:ext>
                  </a:extLst>
                </a:gridCol>
                <a:gridCol w="799521">
                  <a:extLst>
                    <a:ext uri="{9D8B030D-6E8A-4147-A177-3AD203B41FA5}">
                      <a16:colId xmlns:a16="http://schemas.microsoft.com/office/drawing/2014/main" val="1398906113"/>
                    </a:ext>
                  </a:extLst>
                </a:gridCol>
                <a:gridCol w="799521">
                  <a:extLst>
                    <a:ext uri="{9D8B030D-6E8A-4147-A177-3AD203B41FA5}">
                      <a16:colId xmlns:a16="http://schemas.microsoft.com/office/drawing/2014/main" val="2879597638"/>
                    </a:ext>
                  </a:extLst>
                </a:gridCol>
              </a:tblGrid>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5296203"/>
                  </a:ext>
                </a:extLst>
              </a:tr>
              <a:tr h="822110">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endParaRPr kumimoji="1" lang="ja-JP" altLang="en-US" dirty="0"/>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955228"/>
                  </a:ext>
                </a:extLst>
              </a:tr>
            </a:tbl>
          </a:graphicData>
        </a:graphic>
      </p:graphicFrame>
      <p:pic>
        <p:nvPicPr>
          <p:cNvPr id="41" name="図 40">
            <a:extLst>
              <a:ext uri="{FF2B5EF4-FFF2-40B4-BE49-F238E27FC236}">
                <a16:creationId xmlns:a16="http://schemas.microsoft.com/office/drawing/2014/main" id="{97EC2777-DAE4-479A-9148-BB4D142210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95" y="4791419"/>
            <a:ext cx="899532" cy="941232"/>
          </a:xfrm>
          <a:prstGeom prst="rect">
            <a:avLst/>
          </a:prstGeom>
        </p:spPr>
      </p:pic>
      <p:sp>
        <p:nvSpPr>
          <p:cNvPr id="2" name="四角形吹き出し 1"/>
          <p:cNvSpPr/>
          <p:nvPr/>
        </p:nvSpPr>
        <p:spPr>
          <a:xfrm>
            <a:off x="1251387" y="4042243"/>
            <a:ext cx="4152610" cy="1913502"/>
          </a:xfrm>
          <a:prstGeom prst="wedgeRectCallout">
            <a:avLst>
              <a:gd name="adj1" fmla="val 58721"/>
              <a:gd name="adj2" fmla="val 7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留学に関心のある方、いつか留学してみたいという方を対象に個別相談を行っています。また「トビタテ！留学</a:t>
            </a:r>
            <a:r>
              <a:rPr kumimoji="1" lang="en-US" altLang="ja-JP" sz="1200" dirty="0">
                <a:solidFill>
                  <a:schemeClr val="tx1"/>
                </a:solidFill>
                <a:latin typeface="Meiryo UI" panose="020B0604030504040204" pitchFamily="50" charset="-128"/>
                <a:ea typeface="Meiryo UI" panose="020B0604030504040204" pitchFamily="50" charset="-128"/>
              </a:rPr>
              <a:t>JAPAN</a:t>
            </a:r>
            <a:r>
              <a:rPr kumimoji="1" lang="ja-JP" altLang="en-US" sz="1200" dirty="0">
                <a:solidFill>
                  <a:schemeClr val="tx1"/>
                </a:solidFill>
                <a:latin typeface="Meiryo UI" panose="020B0604030504040204" pitchFamily="50" charset="-128"/>
                <a:ea typeface="Meiryo UI" panose="020B0604030504040204" pitchFamily="50" charset="-128"/>
              </a:rPr>
              <a:t>」の申請サポートも行っています。希望する方は、メールで相談予約をしてください。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お問い合わせ先</a:t>
            </a:r>
            <a:r>
              <a:rPr kumimoji="1"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国際</a:t>
            </a:r>
            <a:r>
              <a:rPr kumimoji="1" lang="ja-JP" altLang="en-US" sz="1200" dirty="0">
                <a:solidFill>
                  <a:schemeClr val="tx1"/>
                </a:solidFill>
                <a:latin typeface="Meiryo UI" panose="020B0604030504040204" pitchFamily="50" charset="-128"/>
                <a:ea typeface="Meiryo UI" panose="020B0604030504040204" pitchFamily="50" charset="-128"/>
              </a:rPr>
              <a:t>教育センター　</a:t>
            </a:r>
            <a:r>
              <a:rPr lang="en-US" altLang="ja-JP" sz="1200" dirty="0">
                <a:solidFill>
                  <a:schemeClr val="tx1"/>
                </a:solidFill>
                <a:latin typeface="Meiryo UI" panose="020B0604030504040204" pitchFamily="50" charset="-128"/>
                <a:ea typeface="Meiryo UI" panose="020B0604030504040204" pitchFamily="50" charset="-128"/>
              </a:rPr>
              <a:t>Jacob Petersen</a:t>
            </a:r>
            <a:r>
              <a:rPr lang="ja-JP" altLang="en-US" sz="1200" dirty="0">
                <a:solidFill>
                  <a:schemeClr val="tx1"/>
                </a:solidFill>
                <a:latin typeface="Meiryo UI" panose="020B0604030504040204" pitchFamily="50" charset="-128"/>
                <a:ea typeface="Meiryo UI" panose="020B0604030504040204" pitchFamily="50" charset="-128"/>
              </a:rPr>
              <a:t>、山内亜美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　</a:t>
            </a:r>
            <a:r>
              <a:rPr lang="en-US" altLang="ja-JP" sz="1200" dirty="0">
                <a:solidFill>
                  <a:schemeClr val="tx1"/>
                </a:solidFill>
                <a:latin typeface="Meiryo UI" panose="020B0604030504040204" pitchFamily="50" charset="-128"/>
                <a:ea typeface="Meiryo UI" panose="020B0604030504040204" pitchFamily="50" charset="-128"/>
              </a:rPr>
              <a:t>jacobp@iwate-u.ac.jp</a:t>
            </a: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相談希望日時をメールで第３希望までお知らせください。</a:t>
            </a:r>
          </a:p>
          <a:p>
            <a:pPr algn="ctr"/>
            <a:endParaRPr kumimoji="1" lang="ja-JP" altLang="en-US" sz="1000" dirty="0">
              <a:solidFill>
                <a:schemeClr val="tx1"/>
              </a:solidFill>
            </a:endParaRPr>
          </a:p>
        </p:txBody>
      </p:sp>
      <p:sp>
        <p:nvSpPr>
          <p:cNvPr id="46" name="テキスト プレースホルダー 28"/>
          <p:cNvSpPr txBox="1">
            <a:spLocks/>
          </p:cNvSpPr>
          <p:nvPr/>
        </p:nvSpPr>
        <p:spPr>
          <a:xfrm>
            <a:off x="974678" y="7977568"/>
            <a:ext cx="3698462" cy="868971"/>
          </a:xfrm>
          <a:prstGeom prst="rect">
            <a:avLst/>
          </a:prstGeom>
        </p:spPr>
        <p:txBody>
          <a:bodyPr vert="horz" lIns="0" tIns="0" rIns="0" bIns="0" rtlCol="0">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000" kern="1200" baseline="0">
                <a:solidFill>
                  <a:schemeClr val="tx1"/>
                </a:solidFill>
                <a:latin typeface="+mn-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ysClr val="windowText" lastClr="000000"/>
                </a:solidFill>
                <a:effectLst/>
                <a:uLnTx/>
                <a:uFillTx/>
                <a:latin typeface="Cambria" panose="02040503050406030204"/>
                <a:ea typeface="Meiryo UI" panose="020B0604030504040204" pitchFamily="50" charset="-128"/>
              </a:rPr>
              <a:t>住所：</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岩手県盛岡市上田三丁目</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18-34</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019-621-6057</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a:solidFill>
                  <a:sysClr val="windowText" lastClr="000000"/>
                </a:solidFill>
                <a:latin typeface="Meiryo UI" panose="020B0604030504040204" pitchFamily="50" charset="-128"/>
                <a:cs typeface="Meiryo UI" panose="020B0604030504040204" pitchFamily="50" charset="-128"/>
              </a:rPr>
              <a:t>E-Mail</a:t>
            </a:r>
            <a:r>
              <a:rPr lang="ja-JP" altLang="en-US" sz="1200" dirty="0">
                <a:solidFill>
                  <a:sysClr val="windowText" lastClr="000000"/>
                </a:solidFill>
                <a:latin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gryugaku@iwate-u.ac.jp</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ysClr val="windowText" lastClr="000000"/>
                </a:solidFill>
                <a:latin typeface="Meiryo UI" panose="020B0604030504040204" pitchFamily="50" charset="-128"/>
                <a:cs typeface="Meiryo UI" panose="020B0604030504040204" pitchFamily="50" charset="-128"/>
              </a:rPr>
              <a:t>https://www.iwate-u.ac.jp/iuic/index.html</a:t>
            </a: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29"/>
          <p:cNvSpPr txBox="1">
            <a:spLocks/>
          </p:cNvSpPr>
          <p:nvPr/>
        </p:nvSpPr>
        <p:spPr>
          <a:xfrm>
            <a:off x="974676" y="7722000"/>
            <a:ext cx="5412777" cy="197184"/>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1000" b="1" kern="1200" cap="all" baseline="0">
                <a:solidFill>
                  <a:schemeClr val="accent2">
                    <a:lumMod val="75000"/>
                  </a:schemeClr>
                </a:solidFill>
                <a:latin typeface="+mj-lt"/>
                <a:ea typeface="Meiryo UI" panose="020B0604030504040204" pitchFamily="50" charset="-128"/>
                <a:cs typeface="+mn-cs"/>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n-lt"/>
                <a:ea typeface="Meiryo UI" panose="020B0604030504040204" pitchFamily="50" charset="-128"/>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400" dirty="0">
                <a:latin typeface="Meiryo UI" panose="020B0604030504040204" pitchFamily="50" charset="-128"/>
                <a:cs typeface="Meiryo UI" panose="020B0604030504040204" pitchFamily="50" charset="-128"/>
              </a:rPr>
              <a:t>岩手大学国際教育センター（学務部国際課）</a:t>
            </a:r>
          </a:p>
        </p:txBody>
      </p:sp>
      <p:pic>
        <p:nvPicPr>
          <p:cNvPr id="48"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803" y="6732000"/>
            <a:ext cx="727985" cy="727985"/>
          </a:xfrm>
          <a:prstGeom prst="rect">
            <a:avLst/>
          </a:prstGeom>
        </p:spPr>
      </p:pic>
      <p:sp>
        <p:nvSpPr>
          <p:cNvPr id="49" name="正方形/長方形 48"/>
          <p:cNvSpPr/>
          <p:nvPr/>
        </p:nvSpPr>
        <p:spPr>
          <a:xfrm>
            <a:off x="0" y="6064223"/>
            <a:ext cx="6857999" cy="307777"/>
          </a:xfrm>
          <a:prstGeom prst="rect">
            <a:avLst/>
          </a:prstGeom>
        </p:spPr>
        <p:txBody>
          <a:bodyPr wrap="square">
            <a:spAutoFit/>
          </a:bodyPr>
          <a:lstStyle/>
          <a:p>
            <a:pPr algn="ctr"/>
            <a:r>
              <a:rPr kumimoji="0" lang="ja-JP" altLang="en-US" sz="1400" dirty="0">
                <a:solidFill>
                  <a:prstClr val="black"/>
                </a:solidFill>
                <a:latin typeface="Meiryo UI" panose="020B0604030504040204" pitchFamily="50" charset="-128"/>
                <a:ea typeface="Meiryo UI" panose="020B0604030504040204" pitchFamily="50" charset="-128"/>
              </a:rPr>
              <a:t>各種ＳＮＳで岩手大学国際交流の情報を発信中！！</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pic>
        <p:nvPicPr>
          <p:cNvPr id="50" name="Picture 2" descr="D:\Users\16623770\Downloads\qr2017050910431601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5440" y="7727940"/>
            <a:ext cx="1108938" cy="110893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2CC03609-6B95-4BF8-B8AE-21B69AB974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1689" y="4182556"/>
            <a:ext cx="1000661" cy="974189"/>
          </a:xfrm>
          <a:prstGeom prst="rect">
            <a:avLst/>
          </a:prstGeom>
        </p:spPr>
      </p:pic>
      <p:sp>
        <p:nvSpPr>
          <p:cNvPr id="39" name="角丸四角形吹き出し 38"/>
          <p:cNvSpPr/>
          <p:nvPr/>
        </p:nvSpPr>
        <p:spPr>
          <a:xfrm>
            <a:off x="179474" y="4438508"/>
            <a:ext cx="954935" cy="307777"/>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8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pic>
        <p:nvPicPr>
          <p:cNvPr id="42" name="図 41"/>
          <p:cNvPicPr>
            <a:picLocks noChangeAspect="1"/>
          </p:cNvPicPr>
          <p:nvPr/>
        </p:nvPicPr>
        <p:blipFill>
          <a:blip r:embed="rId12"/>
          <a:stretch>
            <a:fillRect/>
          </a:stretch>
        </p:blipFill>
        <p:spPr>
          <a:xfrm>
            <a:off x="1018604" y="6711443"/>
            <a:ext cx="815379" cy="795897"/>
          </a:xfrm>
          <a:prstGeom prst="rect">
            <a:avLst/>
          </a:prstGeom>
        </p:spPr>
      </p:pic>
      <p:pic>
        <p:nvPicPr>
          <p:cNvPr id="43" name="図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8375" y="6748314"/>
            <a:ext cx="720000" cy="720000"/>
          </a:xfrm>
          <a:prstGeom prst="rect">
            <a:avLst/>
          </a:prstGeom>
        </p:spPr>
      </p:pic>
      <p:pic>
        <p:nvPicPr>
          <p:cNvPr id="44" name="図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5361" y="6732000"/>
            <a:ext cx="780269" cy="780269"/>
          </a:xfrm>
          <a:prstGeom prst="rect">
            <a:avLst/>
          </a:prstGeom>
        </p:spPr>
      </p:pic>
      <p:pic>
        <p:nvPicPr>
          <p:cNvPr id="53" name="図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5656" y="6747068"/>
            <a:ext cx="728925" cy="724964"/>
          </a:xfrm>
          <a:prstGeom prst="rect">
            <a:avLst/>
          </a:prstGeom>
        </p:spPr>
      </p:pic>
      <p:pic>
        <p:nvPicPr>
          <p:cNvPr id="54" name="図 53"/>
          <p:cNvPicPr>
            <a:picLocks noChangeAspect="1"/>
          </p:cNvPicPr>
          <p:nvPr/>
        </p:nvPicPr>
        <p:blipFill>
          <a:blip r:embed="rId16"/>
          <a:stretch>
            <a:fillRect/>
          </a:stretch>
        </p:blipFill>
        <p:spPr>
          <a:xfrm>
            <a:off x="4201580" y="6731302"/>
            <a:ext cx="781664" cy="781664"/>
          </a:xfrm>
          <a:prstGeom prst="rect">
            <a:avLst/>
          </a:prstGeom>
        </p:spPr>
      </p:pic>
      <p:pic>
        <p:nvPicPr>
          <p:cNvPr id="55" name="図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30180" y="6724452"/>
            <a:ext cx="777639"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1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090166" y="6851904"/>
            <a:ext cx="691444" cy="4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p:cNvSpPr/>
          <p:nvPr/>
        </p:nvSpPr>
        <p:spPr>
          <a:xfrm>
            <a:off x="280424" y="6427632"/>
            <a:ext cx="1194797" cy="215444"/>
          </a:xfrm>
          <a:prstGeom prst="rect">
            <a:avLst/>
          </a:prstGeom>
        </p:spPr>
        <p:txBody>
          <a:bodyPr wrap="square" lIns="0" tIns="0" rIns="0" bIns="0">
            <a:spAutoFit/>
          </a:bodyPr>
          <a:lstStyle/>
          <a:p>
            <a:r>
              <a:rPr kumimoji="0" lang="en-US" altLang="ja-JP" sz="1400" b="1" dirty="0">
                <a:solidFill>
                  <a:srgbClr val="415C9F"/>
                </a:solidFill>
                <a:latin typeface="Meiryo UI" panose="020B0604030504040204" pitchFamily="50" charset="-128"/>
                <a:ea typeface="Meiryo UI" panose="020B0604030504040204" pitchFamily="50" charset="-128"/>
              </a:rPr>
              <a:t>Facebook</a:t>
            </a:r>
          </a:p>
        </p:txBody>
      </p:sp>
      <p:sp>
        <p:nvSpPr>
          <p:cNvPr id="58" name="正方形/長方形 57"/>
          <p:cNvSpPr/>
          <p:nvPr/>
        </p:nvSpPr>
        <p:spPr>
          <a:xfrm>
            <a:off x="1937988" y="6450752"/>
            <a:ext cx="1194797" cy="215444"/>
          </a:xfrm>
          <a:prstGeom prst="rect">
            <a:avLst/>
          </a:prstGeom>
        </p:spPr>
        <p:txBody>
          <a:bodyPr wrap="square" lIns="0" tIns="0" rIns="0" bIns="0">
            <a:spAutoFit/>
          </a:bodyPr>
          <a:lstStyle/>
          <a:p>
            <a:r>
              <a:rPr kumimoji="0" lang="en-US" altLang="ja-JP" sz="1400" b="1" dirty="0">
                <a:solidFill>
                  <a:srgbClr val="1DA1F2"/>
                </a:solidFill>
                <a:latin typeface="Meiryo UI" panose="020B0604030504040204" pitchFamily="50" charset="-128"/>
                <a:ea typeface="Meiryo UI" panose="020B0604030504040204" pitchFamily="50" charset="-128"/>
              </a:rPr>
              <a:t>Twitter</a:t>
            </a:r>
          </a:p>
        </p:txBody>
      </p:sp>
      <p:sp>
        <p:nvSpPr>
          <p:cNvPr id="59" name="正方形/長方形 58"/>
          <p:cNvSpPr/>
          <p:nvPr/>
        </p:nvSpPr>
        <p:spPr>
          <a:xfrm>
            <a:off x="3471052" y="6450752"/>
            <a:ext cx="1280506" cy="215444"/>
          </a:xfrm>
          <a:prstGeom prst="rect">
            <a:avLst/>
          </a:prstGeom>
        </p:spPr>
        <p:txBody>
          <a:bodyPr wrap="square" lIns="0" tIns="0" rIns="0" bIns="0">
            <a:spAutoFit/>
          </a:bodyPr>
          <a:lstStyle/>
          <a:p>
            <a:r>
              <a:rPr kumimoji="0" lang="en-US" altLang="ja-JP" sz="1400" b="1" dirty="0">
                <a:solidFill>
                  <a:srgbClr val="D42790"/>
                </a:solidFill>
                <a:latin typeface="Meiryo UI" panose="020B0604030504040204" pitchFamily="50" charset="-128"/>
                <a:ea typeface="Meiryo UI" panose="020B0604030504040204" pitchFamily="50" charset="-128"/>
              </a:rPr>
              <a:t>Instagram</a:t>
            </a:r>
          </a:p>
        </p:txBody>
      </p:sp>
      <p:sp>
        <p:nvSpPr>
          <p:cNvPr id="60" name="正方形/長方形 59"/>
          <p:cNvSpPr/>
          <p:nvPr/>
        </p:nvSpPr>
        <p:spPr>
          <a:xfrm>
            <a:off x="5123890" y="6450752"/>
            <a:ext cx="1325864" cy="215444"/>
          </a:xfrm>
          <a:prstGeom prst="rect">
            <a:avLst/>
          </a:prstGeom>
        </p:spPr>
        <p:txBody>
          <a:bodyPr wrap="square" lIns="0" tIns="0" rIns="0" bIns="0">
            <a:spAutoFit/>
          </a:bodyPr>
          <a:lstStyle/>
          <a:p>
            <a:r>
              <a:rPr kumimoji="0" lang="en-US" altLang="ja-JP" sz="1400" b="1" dirty="0">
                <a:solidFill>
                  <a:srgbClr val="FF0000"/>
                </a:solidFill>
                <a:latin typeface="Meiryo UI" panose="020B0604030504040204" pitchFamily="50" charset="-128"/>
                <a:ea typeface="Meiryo UI" panose="020B0604030504040204" pitchFamily="50" charset="-128"/>
              </a:rPr>
              <a:t>YouTube</a:t>
            </a:r>
          </a:p>
        </p:txBody>
      </p:sp>
    </p:spTree>
    <p:extLst>
      <p:ext uri="{BB962C8B-B14F-4D97-AF65-F5344CB8AC3E}">
        <p14:creationId xmlns:p14="http://schemas.microsoft.com/office/powerpoint/2010/main" val="23727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DF62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kumimoji="1" lang="en-US" altLang="ja-JP" sz="3200" dirty="0">
                <a:latin typeface="Meiryo UI" panose="020B0604030504040204" pitchFamily="50" charset="-128"/>
                <a:ea typeface="Meiryo UI" panose="020B0604030504040204" pitchFamily="50" charset="-128"/>
              </a:rPr>
              <a:t>Plan</a:t>
            </a:r>
          </a:p>
          <a:p>
            <a:pPr algn="ctr"/>
            <a:r>
              <a:rPr kumimoji="1" lang="en-US" altLang="ja-JP" sz="3200" dirty="0">
                <a:latin typeface="Meiryo UI" panose="020B0604030504040204" pitchFamily="50" charset="-128"/>
                <a:ea typeface="Meiryo UI" panose="020B0604030504040204" pitchFamily="50" charset="-128"/>
              </a:rPr>
              <a:t> 1</a:t>
            </a:r>
            <a:endParaRPr kumimoji="1"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81600" y="27000"/>
            <a:ext cx="5200730" cy="1323439"/>
          </a:xfrm>
          <a:prstGeom prst="rect">
            <a:avLst/>
          </a:prstGeom>
          <a:noFill/>
        </p:spPr>
        <p:txBody>
          <a:bodyPr wrap="square" rtlCol="0">
            <a:spAutoFit/>
          </a:bodyPr>
          <a:lstStyle/>
          <a:p>
            <a:r>
              <a:rPr lang="ja-JP" altLang="en-US" sz="4000" dirty="0">
                <a:latin typeface="Meiryo UI" panose="020B0604030504040204" pitchFamily="50" charset="-128"/>
                <a:ea typeface="Meiryo UI" panose="020B0604030504040204" pitchFamily="50" charset="-128"/>
              </a:rPr>
              <a:t>海外派遣・留学</a:t>
            </a:r>
            <a:endParaRPr lang="en-US" altLang="ja-JP" sz="4000" dirty="0">
              <a:latin typeface="Meiryo UI" panose="020B0604030504040204" pitchFamily="50" charset="-128"/>
              <a:ea typeface="Meiryo UI" panose="020B0604030504040204" pitchFamily="50" charset="-128"/>
            </a:endParaRPr>
          </a:p>
          <a:p>
            <a:r>
              <a:rPr lang="ja-JP" altLang="en-US" sz="4000" dirty="0">
                <a:latin typeface="Meiryo UI" panose="020B0604030504040204" pitchFamily="50" charset="-128"/>
                <a:ea typeface="Meiryo UI" panose="020B0604030504040204" pitchFamily="50" charset="-128"/>
              </a:rPr>
              <a:t>（短期研修・研究型）</a:t>
            </a:r>
          </a:p>
        </p:txBody>
      </p:sp>
      <p:sp>
        <p:nvSpPr>
          <p:cNvPr id="2" name="テキスト ボックス 1"/>
          <p:cNvSpPr txBox="1"/>
          <p:nvPr/>
        </p:nvSpPr>
        <p:spPr>
          <a:xfrm>
            <a:off x="109443" y="1720105"/>
            <a:ext cx="6624736"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以下のプログラム一覧は過去の実績をもとに作成しています。</a:t>
            </a:r>
            <a:r>
              <a:rPr kumimoji="1" lang="ja-JP" altLang="en-US" sz="900" b="1" dirty="0">
                <a:latin typeface="Meiryo UI" panose="020B0604030504040204" pitchFamily="50" charset="-128"/>
                <a:ea typeface="Meiryo UI" panose="020B0604030504040204" pitchFamily="50" charset="-128"/>
              </a:rPr>
              <a:t>年度によって費用が変動する場合や、実施</a:t>
            </a:r>
            <a:r>
              <a:rPr lang="ja-JP" altLang="en-US" sz="900" b="1" dirty="0">
                <a:latin typeface="Meiryo UI" panose="020B0604030504040204" pitchFamily="50" charset="-128"/>
                <a:ea typeface="Meiryo UI" panose="020B0604030504040204" pitchFamily="50" charset="-128"/>
              </a:rPr>
              <a:t>され</a:t>
            </a:r>
            <a:r>
              <a:rPr kumimoji="1" lang="ja-JP" altLang="en-US" sz="900" b="1" dirty="0">
                <a:latin typeface="Meiryo UI" panose="020B0604030504040204" pitchFamily="50" charset="-128"/>
                <a:ea typeface="Meiryo UI" panose="020B0604030504040204" pitchFamily="50" charset="-128"/>
              </a:rPr>
              <a:t>ない場合があります。</a:t>
            </a:r>
            <a:endParaRPr kumimoji="1" lang="en-US" altLang="ja-JP" sz="900" b="1"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08116910"/>
              </p:ext>
            </p:extLst>
          </p:nvPr>
        </p:nvGraphicFramePr>
        <p:xfrm>
          <a:off x="109443" y="2580672"/>
          <a:ext cx="6624736" cy="5356828"/>
        </p:xfrm>
        <a:graphic>
          <a:graphicData uri="http://schemas.openxmlformats.org/drawingml/2006/table">
            <a:tbl>
              <a:tblPr>
                <a:tableStyleId>{69CF1AB2-1976-4502-BF36-3FF5EA218861}</a:tableStyleId>
              </a:tblPr>
              <a:tblGrid>
                <a:gridCol w="1699557">
                  <a:extLst>
                    <a:ext uri="{9D8B030D-6E8A-4147-A177-3AD203B41FA5}">
                      <a16:colId xmlns:a16="http://schemas.microsoft.com/office/drawing/2014/main" val="20000"/>
                    </a:ext>
                  </a:extLst>
                </a:gridCol>
                <a:gridCol w="358950">
                  <a:extLst>
                    <a:ext uri="{9D8B030D-6E8A-4147-A177-3AD203B41FA5}">
                      <a16:colId xmlns:a16="http://schemas.microsoft.com/office/drawing/2014/main" val="20001"/>
                    </a:ext>
                  </a:extLst>
                </a:gridCol>
                <a:gridCol w="184605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315000">
                  <a:extLst>
                    <a:ext uri="{9D8B030D-6E8A-4147-A177-3AD203B41FA5}">
                      <a16:colId xmlns:a16="http://schemas.microsoft.com/office/drawing/2014/main" val="20005"/>
                    </a:ext>
                  </a:extLst>
                </a:gridCol>
                <a:gridCol w="315000">
                  <a:extLst>
                    <a:ext uri="{9D8B030D-6E8A-4147-A177-3AD203B41FA5}">
                      <a16:colId xmlns:a16="http://schemas.microsoft.com/office/drawing/2014/main" val="20006"/>
                    </a:ext>
                  </a:extLst>
                </a:gridCol>
                <a:gridCol w="315000">
                  <a:extLst>
                    <a:ext uri="{9D8B030D-6E8A-4147-A177-3AD203B41FA5}">
                      <a16:colId xmlns:a16="http://schemas.microsoft.com/office/drawing/2014/main" val="20007"/>
                    </a:ext>
                  </a:extLst>
                </a:gridCol>
                <a:gridCol w="650179">
                  <a:extLst>
                    <a:ext uri="{9D8B030D-6E8A-4147-A177-3AD203B41FA5}">
                      <a16:colId xmlns:a16="http://schemas.microsoft.com/office/drawing/2014/main" val="20008"/>
                    </a:ext>
                  </a:extLst>
                </a:gridCol>
              </a:tblGrid>
              <a:tr h="248483">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7712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明知大サマーキャンプ（韓国語研修）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韓国</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　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月上旬</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往復交通費・参加費約　　１７万円</a:t>
                      </a:r>
                    </a:p>
                  </a:txBody>
                  <a:tcPr marL="9525" marR="9525" marT="9525" marB="0" anchor="ctr">
                    <a:solidFill>
                      <a:schemeClr val="bg1"/>
                    </a:solidFill>
                  </a:tcPr>
                </a:tc>
                <a:extLst>
                  <a:ext uri="{0D108BD9-81ED-4DB2-BD59-A6C34878D82A}">
                    <a16:rowId xmlns:a16="http://schemas.microsoft.com/office/drawing/2014/main" val="2033866767"/>
                  </a:ext>
                </a:extLst>
              </a:tr>
              <a:tr h="231976">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春期海外英語研修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［フィリピン］デ・ラ・サール大学</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未定</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約２０万円</a:t>
                      </a:r>
                    </a:p>
                  </a:txBody>
                  <a:tcPr marL="9525" marR="9525" marT="9525" marB="0" anchor="ctr">
                    <a:solidFill>
                      <a:schemeClr val="bg1"/>
                    </a:solidFill>
                  </a:tcPr>
                </a:tc>
                <a:extLst>
                  <a:ext uri="{0D108BD9-81ED-4DB2-BD59-A6C34878D82A}">
                    <a16:rowId xmlns:a16="http://schemas.microsoft.com/office/drawing/2014/main" val="3667070455"/>
                  </a:ext>
                </a:extLst>
              </a:tr>
              <a:tr h="499647">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国際研修「世界遺産と持続可能な社会」（</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SCIP</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a:t>
                      </a:r>
                    </a:p>
                  </a:txBody>
                  <a:tcPr marL="9525" marR="9525" marT="9525" marB="0" anchor="ctr">
                    <a:solidFill>
                      <a:schemeClr val="bg1"/>
                    </a:solidFill>
                  </a:tcPr>
                </a:tc>
                <a:tc>
                  <a:txBody>
                    <a:bodyPr/>
                    <a:lstStyle/>
                    <a:p>
                      <a:pPr algn="ctr" fontAlgn="ctr"/>
                      <a:endParaRPr lang="en-US" altLang="ja-JP" sz="8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［インドネシア］ガジャ・マダ大学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週間</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a:t>
                      </a:r>
                    </a:p>
                  </a:txBody>
                  <a:tcPr marL="9525" marR="9525" marT="9525" marB="0" anchor="ctr">
                    <a:solidFill>
                      <a:schemeClr val="bg1"/>
                    </a:solidFill>
                  </a:tcPr>
                </a:tc>
                <a:extLst>
                  <a:ext uri="{0D108BD9-81ED-4DB2-BD59-A6C34878D82A}">
                    <a16:rowId xmlns:a16="http://schemas.microsoft.com/office/drawing/2014/main" val="10008"/>
                  </a:ext>
                </a:extLst>
              </a:tr>
              <a:tr h="23197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国際研修（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SCIP</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フィリピン</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NGO LOOB</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未定</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日程度</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事前・事後研修複数回）</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ja-JP" altLang="en-US" sz="800" b="0" i="0" u="none" strike="noStrike">
                          <a:solidFill>
                            <a:schemeClr val="tx1"/>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a:t>
                      </a:r>
                    </a:p>
                  </a:txBody>
                  <a:tcPr marL="9525" marR="9525" marT="9525" marB="0" anchor="ctr">
                    <a:solidFill>
                      <a:schemeClr val="bg1"/>
                    </a:solidFill>
                  </a:tcPr>
                </a:tc>
                <a:extLst>
                  <a:ext uri="{0D108BD9-81ED-4DB2-BD59-A6C34878D82A}">
                    <a16:rowId xmlns:a16="http://schemas.microsoft.com/office/drawing/2014/main" val="10009"/>
                  </a:ext>
                </a:extLst>
              </a:tr>
              <a:tr h="290608">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異文化理解研修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約４万円＋渡航費</a:t>
                      </a:r>
                    </a:p>
                  </a:txBody>
                  <a:tcPr marL="9525" marR="9525" marT="9525" marB="0" anchor="ctr">
                    <a:solidFill>
                      <a:schemeClr val="bg1"/>
                    </a:solidFill>
                  </a:tcPr>
                </a:tc>
                <a:extLst>
                  <a:ext uri="{0D108BD9-81ED-4DB2-BD59-A6C34878D82A}">
                    <a16:rowId xmlns:a16="http://schemas.microsoft.com/office/drawing/2014/main" val="798705129"/>
                  </a:ext>
                </a:extLst>
              </a:tr>
              <a:tr h="27358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日韓学生の協働研修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Ⅱ</a:t>
                      </a:r>
                      <a:br>
                        <a:rPr lang="en-US" altLang="ja-JP"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海外研修、</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Ⅱ</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国内研修）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［韓国］群山大学校・明知大学校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2009374250"/>
                  </a:ext>
                </a:extLst>
              </a:tr>
              <a:tr h="2606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課題解決型国際研修（ドイツ語）</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［ドイツ］ドレスデン工科大学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約２６万円</a:t>
                      </a:r>
                    </a:p>
                  </a:txBody>
                  <a:tcPr marL="9525" marR="9525" marT="9525" marB="0" anchor="ctr">
                    <a:solidFill>
                      <a:schemeClr val="bg1"/>
                    </a:solidFill>
                  </a:tcPr>
                </a:tc>
                <a:extLst>
                  <a:ext uri="{0D108BD9-81ED-4DB2-BD59-A6C34878D82A}">
                    <a16:rowId xmlns:a16="http://schemas.microsoft.com/office/drawing/2014/main" val="1708733497"/>
                  </a:ext>
                </a:extLst>
              </a:tr>
              <a:tr h="28074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課題解決型国際研修（中国語）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［中国］曲阜師範大学、西北大学、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寧波大学（年度によって変わります）</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1383993795"/>
                  </a:ext>
                </a:extLst>
              </a:tr>
              <a:tr h="292497">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［マレーシア］国立マラヤ大学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週間（＋国内研修）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約２０万円</a:t>
                      </a:r>
                    </a:p>
                  </a:txBody>
                  <a:tcPr marL="9525" marR="9525" marT="9525" marB="0" anchor="ctr">
                    <a:solidFill>
                      <a:schemeClr val="bg1"/>
                    </a:solidFill>
                  </a:tcPr>
                </a:tc>
                <a:extLst>
                  <a:ext uri="{0D108BD9-81ED-4DB2-BD59-A6C34878D82A}">
                    <a16:rowId xmlns:a16="http://schemas.microsoft.com/office/drawing/2014/main" val="2680422863"/>
                  </a:ext>
                </a:extLst>
              </a:tr>
              <a:tr h="26877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課題解決国際研修（英語）</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［カナダ］オカナガン大学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1775413771"/>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課題解決国際研修（フランス語）</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［フランス］西部カトリック大学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 </a:t>
                      </a:r>
                      <a:r>
                        <a:rPr lang="en-US" sz="800" b="0" i="0" u="none" strike="noStrike">
                          <a:solidFill>
                            <a:srgbClr val="000000"/>
                          </a:solidFill>
                          <a:effectLst/>
                          <a:latin typeface="Meiryo UI" panose="020B0604030504040204" pitchFamily="50" charset="-128"/>
                          <a:ea typeface="Meiryo UI" panose="020B0604030504040204" pitchFamily="50" charset="-128"/>
                        </a:rPr>
                        <a:t>or 6</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人社</a:t>
                      </a:r>
                    </a:p>
                  </a:txBody>
                  <a:tcPr marL="9525" marR="9525" marT="9525" marB="0" anchor="ctr">
                    <a:solidFill>
                      <a:srgbClr val="FFEECD"/>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約３０万円</a:t>
                      </a:r>
                    </a:p>
                  </a:txBody>
                  <a:tcPr marL="9525" marR="9525" marT="9525" marB="0" anchor="ctr">
                    <a:solidFill>
                      <a:schemeClr val="bg1"/>
                    </a:solidFill>
                  </a:tcPr>
                </a:tc>
                <a:extLst>
                  <a:ext uri="{0D108BD9-81ED-4DB2-BD59-A6C34878D82A}">
                    <a16:rowId xmlns:a16="http://schemas.microsoft.com/office/drawing/2014/main" val="249068156"/>
                  </a:ext>
                </a:extLst>
              </a:tr>
              <a:tr h="268775">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日本語教育実習</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rPr>
                        <a:t>［中国］寧波大学</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サイアム大学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633005932"/>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漢文学実地研修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［中国］国語の教科書に出てくる場所など（寧波大学）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月頃または</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実費負担</a:t>
                      </a:r>
                    </a:p>
                  </a:txBody>
                  <a:tcPr marL="9525" marR="9525" marT="9525" marB="0" anchor="ctr">
                    <a:solidFill>
                      <a:schemeClr val="bg1"/>
                    </a:solidFill>
                  </a:tcPr>
                </a:tc>
                <a:extLst>
                  <a:ext uri="{0D108BD9-81ED-4DB2-BD59-A6C34878D82A}">
                    <a16:rowId xmlns:a16="http://schemas.microsoft.com/office/drawing/2014/main" val="1805109706"/>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プアン・プログラム（英語教育実習）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［タイ］タイ国内中学校等（サイアム大学の仲介）</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254913289"/>
                  </a:ext>
                </a:extLst>
              </a:tr>
              <a:tr h="26877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プアン・プログラム（数学教育実習）</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［タイ］パンヤピワット運営大学附属中等学校</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a:t>
                      </a:r>
                    </a:p>
                  </a:txBody>
                  <a:tcPr marL="9525" marR="9525" marT="9525" marB="0" anchor="ctr">
                    <a:solidFill>
                      <a:srgbClr val="FFE1E6"/>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約１５万円</a:t>
                      </a:r>
                    </a:p>
                  </a:txBody>
                  <a:tcPr marL="9525" marR="9525" marT="9525" marB="0" anchor="ctr">
                    <a:solidFill>
                      <a:schemeClr val="bg1"/>
                    </a:solidFill>
                  </a:tcPr>
                </a:tc>
                <a:extLst>
                  <a:ext uri="{0D108BD9-81ED-4DB2-BD59-A6C34878D82A}">
                    <a16:rowId xmlns:a16="http://schemas.microsoft.com/office/drawing/2014/main" val="336533820"/>
                  </a:ext>
                </a:extLst>
              </a:tr>
              <a:tr h="268775">
                <a:tc>
                  <a:txBody>
                    <a:bodyPr/>
                    <a:lstStyle/>
                    <a:p>
                      <a:pPr algn="l"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English Language Institute Iwate Program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語学留学）</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［アメリカ］ノース・セントラル・カレッジ</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教育他</a:t>
                      </a:r>
                    </a:p>
                  </a:txBody>
                  <a:tcPr marL="9525" marR="9525" marT="9525" marB="0" anchor="ctr">
                    <a:solidFill>
                      <a:srgbClr val="FFE1E6"/>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約３１万円</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176021900"/>
                  </a:ext>
                </a:extLst>
              </a:tr>
              <a:tr h="2687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米国教育研究と英語研修</a:t>
                      </a:r>
                    </a:p>
                  </a:txBody>
                  <a:tcPr marL="9525" marR="9525" marT="9525" marB="0" anchor="ctr">
                    <a:solidFill>
                      <a:schemeClr val="bg1"/>
                    </a:solidFill>
                  </a:tcPr>
                </a:tc>
                <a:tc>
                  <a:txBody>
                    <a:bodyPr/>
                    <a:lstStyle/>
                    <a:p>
                      <a:pPr algn="ctr" fontAlgn="ct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［アメリカ］ネブラスカ大学</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全学</a:t>
                      </a:r>
                    </a:p>
                  </a:txBody>
                  <a:tcPr marL="9525" marR="9525" marT="9525" marB="0" anchor="ctr">
                    <a:solidFill>
                      <a:srgbClr val="FFE1E6"/>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人数によって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負担額が変動</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目安</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万円</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2129391021"/>
                  </a:ext>
                </a:extLst>
              </a:tr>
            </a:tbl>
          </a:graphicData>
        </a:graphic>
      </p:graphicFrame>
      <p:sp>
        <p:nvSpPr>
          <p:cNvPr id="11" name="テキスト ボックス 10"/>
          <p:cNvSpPr txBox="1"/>
          <p:nvPr/>
        </p:nvSpPr>
        <p:spPr>
          <a:xfrm>
            <a:off x="-6139" y="2279011"/>
            <a:ext cx="6858000" cy="250586"/>
          </a:xfrm>
          <a:prstGeom prst="rect">
            <a:avLst/>
          </a:prstGeom>
          <a:solidFill>
            <a:srgbClr val="DF62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０１　短期研修・研究型（派遣）</a:t>
            </a:r>
          </a:p>
        </p:txBody>
      </p:sp>
      <p:sp>
        <p:nvSpPr>
          <p:cNvPr id="8" name="テキスト ボックス 7"/>
          <p:cNvSpPr txBox="1"/>
          <p:nvPr/>
        </p:nvSpPr>
        <p:spPr>
          <a:xfrm>
            <a:off x="1695586" y="1280100"/>
            <a:ext cx="5039644" cy="400110"/>
          </a:xfrm>
          <a:prstGeom prst="rect">
            <a:avLst/>
          </a:prstGeom>
          <a:noFill/>
        </p:spPr>
        <p:txBody>
          <a:bodyPr wrap="square" rtlCol="0">
            <a:spAutoFit/>
          </a:bodyPr>
          <a:lstStyle/>
          <a:p>
            <a:r>
              <a:rPr kumimoji="1" lang="ja-JP" altLang="en-US" sz="1000" b="1" dirty="0">
                <a:solidFill>
                  <a:schemeClr val="accent2"/>
                </a:solidFill>
                <a:latin typeface="Meiryo UI" panose="020B0604030504040204" pitchFamily="50" charset="-128"/>
                <a:ea typeface="Meiryo UI" panose="020B0604030504040204" pitchFamily="50" charset="-128"/>
              </a:rPr>
              <a:t>主に夏期・春期休暇中に１～３週間程度実施されるプログラムです。</a:t>
            </a:r>
            <a:endParaRPr kumimoji="1" lang="en-US" altLang="ja-JP" sz="1000" b="1" dirty="0">
              <a:solidFill>
                <a:schemeClr val="accent2"/>
              </a:solidFill>
              <a:latin typeface="Meiryo UI" panose="020B0604030504040204" pitchFamily="50" charset="-128"/>
              <a:ea typeface="Meiryo UI" panose="020B0604030504040204" pitchFamily="50" charset="-128"/>
            </a:endParaRPr>
          </a:p>
          <a:p>
            <a:r>
              <a:rPr kumimoji="1" lang="ja-JP" altLang="en-US" sz="1000" b="1" dirty="0">
                <a:solidFill>
                  <a:schemeClr val="accent2"/>
                </a:solidFill>
                <a:latin typeface="Meiryo UI" panose="020B0604030504040204" pitchFamily="50" charset="-128"/>
                <a:ea typeface="Meiryo UI" panose="020B0604030504040204" pitchFamily="50" charset="-128"/>
              </a:rPr>
              <a:t>手頃な参加要件と費用になっているので、初海外の方や長期渡航が難しい方におススメです。</a:t>
            </a:r>
          </a:p>
        </p:txBody>
      </p:sp>
      <p:sp>
        <p:nvSpPr>
          <p:cNvPr id="12" name="テキスト ボックス 11"/>
          <p:cNvSpPr txBox="1"/>
          <p:nvPr/>
        </p:nvSpPr>
        <p:spPr>
          <a:xfrm>
            <a:off x="-9079" y="8882390"/>
            <a:ext cx="360000" cy="261610"/>
          </a:xfrm>
          <a:prstGeom prst="rect">
            <a:avLst/>
          </a:prstGeom>
          <a:noFill/>
        </p:spPr>
        <p:txBody>
          <a:bodyPr wrap="square" rtlCol="0">
            <a:spAutoFit/>
          </a:bodyPr>
          <a:lstStyle/>
          <a:p>
            <a:r>
              <a:rPr kumimoji="1" lang="en-US" altLang="ja-JP" sz="1100" dirty="0"/>
              <a:t>-1-</a:t>
            </a:r>
            <a:endParaRPr kumimoji="1" lang="ja-JP" altLang="en-US" sz="1100" dirty="0"/>
          </a:p>
        </p:txBody>
      </p:sp>
    </p:spTree>
    <p:extLst>
      <p:ext uri="{BB962C8B-B14F-4D97-AF65-F5344CB8AC3E}">
        <p14:creationId xmlns:p14="http://schemas.microsoft.com/office/powerpoint/2010/main" val="17716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155325"/>
            <a:ext cx="6848907" cy="265893"/>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０２　海外インターンシップ</a:t>
            </a:r>
          </a:p>
        </p:txBody>
      </p:sp>
      <p:graphicFrame>
        <p:nvGraphicFramePr>
          <p:cNvPr id="9" name="表 8"/>
          <p:cNvGraphicFramePr>
            <a:graphicFrameLocks noGrp="1"/>
          </p:cNvGraphicFramePr>
          <p:nvPr>
            <p:extLst>
              <p:ext uri="{D42A27DB-BD31-4B8C-83A1-F6EECF244321}">
                <p14:modId xmlns:p14="http://schemas.microsoft.com/office/powerpoint/2010/main" val="1795475781"/>
              </p:ext>
            </p:extLst>
          </p:nvPr>
        </p:nvGraphicFramePr>
        <p:xfrm>
          <a:off x="116632" y="3530102"/>
          <a:ext cx="6624736" cy="1529999"/>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1845000">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54874">
                  <a:extLst>
                    <a:ext uri="{9D8B030D-6E8A-4147-A177-3AD203B41FA5}">
                      <a16:colId xmlns:a16="http://schemas.microsoft.com/office/drawing/2014/main" val="20008"/>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06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海外インターンシップ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［西アジアを除くアジア各地域］</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日系現地法人</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院生</a:t>
                      </a:r>
                    </a:p>
                  </a:txBody>
                  <a:tcPr marL="9525" marR="9525" marT="9525" marB="0" anchor="ctr">
                    <a:solidFill>
                      <a:srgbClr val="E1F7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数万円</a:t>
                      </a:r>
                    </a:p>
                  </a:txBody>
                  <a:tcPr marL="9525" marR="9525" marT="9525" marB="0" anchor="ctr">
                    <a:solidFill>
                      <a:schemeClr val="bg1"/>
                    </a:solidFill>
                  </a:tcPr>
                </a:tc>
                <a:extLst>
                  <a:ext uri="{0D108BD9-81ED-4DB2-BD59-A6C34878D82A}">
                    <a16:rowId xmlns:a16="http://schemas.microsoft.com/office/drawing/2014/main" val="2023099644"/>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　研究インターンシップ</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数名</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1"/>
                  </a:ext>
                </a:extLst>
              </a:tr>
              <a:tr h="32406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日本語教育実習インターンシップ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［タイ］サイアム大学</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bg1"/>
                    </a:solidFill>
                  </a:tcPr>
                </a:tc>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渡航費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食費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宿泊代</a:t>
                      </a:r>
                    </a:p>
                  </a:txBody>
                  <a:tcPr marL="9525" marR="9525" marT="9525" marB="0" anchor="ctr">
                    <a:solidFill>
                      <a:schemeClr val="bg1"/>
                    </a:solidFill>
                  </a:tcPr>
                </a:tc>
                <a:extLst>
                  <a:ext uri="{0D108BD9-81ED-4DB2-BD59-A6C34878D82A}">
                    <a16:rowId xmlns:a16="http://schemas.microsoft.com/office/drawing/2014/main" val="10002"/>
                  </a:ext>
                </a:extLst>
              </a:tr>
              <a:tr h="32406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連合農学研究科</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研究インターンシップ</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　ほか</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連大院生</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名程度</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13642" y="7050353"/>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kumimoji="1" lang="ja-JP" altLang="en-US" dirty="0">
                <a:latin typeface="Meiryo UI" panose="020B0604030504040204" pitchFamily="50" charset="-128"/>
                <a:ea typeface="Meiryo UI" panose="020B0604030504040204" pitchFamily="50" charset="-128"/>
              </a:rPr>
              <a:t>０４　海外研究発表支援制度</a:t>
            </a:r>
          </a:p>
        </p:txBody>
      </p:sp>
      <p:graphicFrame>
        <p:nvGraphicFramePr>
          <p:cNvPr id="14" name="表 13"/>
          <p:cNvGraphicFramePr>
            <a:graphicFrameLocks noGrp="1"/>
          </p:cNvGraphicFramePr>
          <p:nvPr>
            <p:extLst>
              <p:ext uri="{D42A27DB-BD31-4B8C-83A1-F6EECF244321}">
                <p14:modId xmlns:p14="http://schemas.microsoft.com/office/powerpoint/2010/main" val="1090198408"/>
              </p:ext>
            </p:extLst>
          </p:nvPr>
        </p:nvGraphicFramePr>
        <p:xfrm>
          <a:off x="121179" y="7433888"/>
          <a:ext cx="6615641" cy="1008112"/>
        </p:xfrm>
        <a:graphic>
          <a:graphicData uri="http://schemas.openxmlformats.org/drawingml/2006/table">
            <a:tbl>
              <a:tblPr>
                <a:tableStyleId>{69CF1AB2-1976-4502-BF36-3FF5EA218861}</a:tableStyleId>
              </a:tblPr>
              <a:tblGrid>
                <a:gridCol w="2727209">
                  <a:extLst>
                    <a:ext uri="{9D8B030D-6E8A-4147-A177-3AD203B41FA5}">
                      <a16:colId xmlns:a16="http://schemas.microsoft.com/office/drawing/2014/main" val="20000"/>
                    </a:ext>
                  </a:extLst>
                </a:gridCol>
                <a:gridCol w="565658">
                  <a:extLst>
                    <a:ext uri="{9D8B030D-6E8A-4147-A177-3AD203B41FA5}">
                      <a16:colId xmlns:a16="http://schemas.microsoft.com/office/drawing/2014/main" val="20001"/>
                    </a:ext>
                  </a:extLst>
                </a:gridCol>
                <a:gridCol w="3322774">
                  <a:extLst>
                    <a:ext uri="{9D8B030D-6E8A-4147-A177-3AD203B41FA5}">
                      <a16:colId xmlns:a16="http://schemas.microsoft.com/office/drawing/2014/main" val="20002"/>
                    </a:ext>
                  </a:extLst>
                </a:gridCol>
              </a:tblGrid>
              <a:tr h="288032">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内容</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72008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　</a:t>
                      </a:r>
                      <a:r>
                        <a:rPr lang="ja-JP" altLang="en-US" sz="900" u="none" strike="noStrike" dirty="0">
                          <a:effectLst/>
                          <a:latin typeface="Meiryo UI" panose="020B0604030504040204" pitchFamily="50" charset="-128"/>
                          <a:ea typeface="Meiryo UI" panose="020B0604030504040204" pitchFamily="50" charset="-128"/>
                        </a:rPr>
                        <a:t>岩手大学大学院学生等の海外研究発表支援事業</a:t>
                      </a:r>
                    </a:p>
                    <a:p>
                      <a:pPr algn="l" fontAlgn="ctr"/>
                      <a:r>
                        <a:rPr lang="ja-JP" altLang="en-US" sz="900" u="none" strike="noStrike" dirty="0">
                          <a:effectLst/>
                          <a:latin typeface="Meiryo UI" panose="020B0604030504040204" pitchFamily="50" charset="-128"/>
                          <a:ea typeface="Meiryo UI" panose="020B0604030504040204" pitchFamily="50" charset="-128"/>
                        </a:rPr>
                        <a:t>　</a:t>
                      </a:r>
                      <a:r>
                        <a:rPr lang="en-US" altLang="ja-JP" sz="900" u="none" strike="noStrike" dirty="0">
                          <a:effectLst/>
                          <a:latin typeface="Meiryo UI" panose="020B0604030504040204" pitchFamily="50" charset="-128"/>
                          <a:ea typeface="Meiryo UI" panose="020B0604030504040204" pitchFamily="50" charset="-128"/>
                        </a:rPr>
                        <a:t>※</a:t>
                      </a:r>
                      <a:r>
                        <a:rPr lang="ja-JP" altLang="en-US" sz="900" u="none" strike="noStrike" dirty="0">
                          <a:effectLst/>
                          <a:latin typeface="Meiryo UI" panose="020B0604030504040204" pitchFamily="50" charset="-128"/>
                          <a:ea typeface="Meiryo UI" panose="020B0604030504040204" pitchFamily="50" charset="-128"/>
                        </a:rPr>
                        <a:t>大学へ応募する制度です。</a:t>
                      </a:r>
                      <a:endParaRPr lang="ja-JP" altLang="en-US" sz="800" u="none" strike="noStrike" dirty="0">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（大学院）</a:t>
                      </a:r>
                    </a:p>
                  </a:txBody>
                  <a:tcPr marL="3429" marR="3429" marT="3429" marB="0" anchor="ctr">
                    <a:solidFill>
                      <a:schemeClr val="bg1"/>
                    </a:solidFill>
                  </a:tcPr>
                </a:tc>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海外との研究交流推進を図るため、海外で開催される国際学会、シンポジウム、セミナー及び研究集会での研究発表のための渡航費を支援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53043827"/>
              </p:ext>
            </p:extLst>
          </p:nvPr>
        </p:nvGraphicFramePr>
        <p:xfrm>
          <a:off x="107535" y="302356"/>
          <a:ext cx="6624736" cy="2604644"/>
        </p:xfrm>
        <a:graphic>
          <a:graphicData uri="http://schemas.openxmlformats.org/drawingml/2006/table">
            <a:tbl>
              <a:tblPr>
                <a:tableStyleId>{69CF1AB2-1976-4502-BF36-3FF5EA218861}</a:tableStyleId>
              </a:tblPr>
              <a:tblGrid>
                <a:gridCol w="1521465">
                  <a:extLst>
                    <a:ext uri="{9D8B030D-6E8A-4147-A177-3AD203B41FA5}">
                      <a16:colId xmlns:a16="http://schemas.microsoft.com/office/drawing/2014/main" val="20000"/>
                    </a:ext>
                  </a:extLst>
                </a:gridCol>
                <a:gridCol w="339147">
                  <a:extLst>
                    <a:ext uri="{9D8B030D-6E8A-4147-A177-3AD203B41FA5}">
                      <a16:colId xmlns:a16="http://schemas.microsoft.com/office/drawing/2014/main" val="20001"/>
                    </a:ext>
                  </a:extLst>
                </a:gridCol>
                <a:gridCol w="1865853">
                  <a:extLst>
                    <a:ext uri="{9D8B030D-6E8A-4147-A177-3AD203B41FA5}">
                      <a16:colId xmlns:a16="http://schemas.microsoft.com/office/drawing/2014/main" val="20002"/>
                    </a:ext>
                  </a:extLst>
                </a:gridCol>
                <a:gridCol w="405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270000">
                  <a:extLst>
                    <a:ext uri="{9D8B030D-6E8A-4147-A177-3AD203B41FA5}">
                      <a16:colId xmlns:a16="http://schemas.microsoft.com/office/drawing/2014/main" val="20005"/>
                    </a:ext>
                  </a:extLst>
                </a:gridCol>
                <a:gridCol w="765000">
                  <a:extLst>
                    <a:ext uri="{9D8B030D-6E8A-4147-A177-3AD203B41FA5}">
                      <a16:colId xmlns:a16="http://schemas.microsoft.com/office/drawing/2014/main" val="20006"/>
                    </a:ext>
                  </a:extLst>
                </a:gridCol>
                <a:gridCol w="270000">
                  <a:extLst>
                    <a:ext uri="{9D8B030D-6E8A-4147-A177-3AD203B41FA5}">
                      <a16:colId xmlns:a16="http://schemas.microsoft.com/office/drawing/2014/main" val="20007"/>
                    </a:ext>
                  </a:extLst>
                </a:gridCol>
                <a:gridCol w="648271">
                  <a:extLst>
                    <a:ext uri="{9D8B030D-6E8A-4147-A177-3AD203B41FA5}">
                      <a16:colId xmlns:a16="http://schemas.microsoft.com/office/drawing/2014/main" val="20008"/>
                    </a:ext>
                  </a:extLst>
                </a:gridCol>
              </a:tblGrid>
              <a:tr h="226659">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10000"/>
                  </a:ext>
                </a:extLst>
              </a:tr>
              <a:tr h="32018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［カナダ］ブリティッシュ・コロンビア大学</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English Language Institute</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3"/>
                  </a:ext>
                </a:extLst>
              </a:tr>
              <a:tr h="336855">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［タイ］キングモンクット工科大学トンブリー校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4"/>
                  </a:ext>
                </a:extLst>
              </a:tr>
              <a:tr h="370540">
                <a:tc>
                  <a:txBody>
                    <a:bodyPr/>
                    <a:lstStyle/>
                    <a:p>
                      <a:pPr algn="l"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国際研修（理系英語研修）</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［フィリピン］サンカルロス大学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7.5</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万円程度（補助あり）</a:t>
                      </a:r>
                    </a:p>
                  </a:txBody>
                  <a:tcPr marL="9525" marR="9525" marT="9525" marB="0" anchor="ctr">
                    <a:solidFill>
                      <a:schemeClr val="bg1"/>
                    </a:solidFill>
                  </a:tcPr>
                </a:tc>
                <a:extLst>
                  <a:ext uri="{0D108BD9-81ED-4DB2-BD59-A6C34878D82A}">
                    <a16:rowId xmlns:a16="http://schemas.microsoft.com/office/drawing/2014/main" val="10005"/>
                  </a:ext>
                </a:extLst>
              </a:tr>
              <a:tr h="37054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ハンバット国立大学校短期研修</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［韓国］ハンバット大学校</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月頃</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理工系大学院生</a:t>
                      </a:r>
                    </a:p>
                  </a:txBody>
                  <a:tcPr marL="9525" marR="9525" marT="9525" marB="0" anchor="ctr">
                    <a:solidFill>
                      <a:srgbClr val="E1F7FF"/>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solidFill>
                      <a:schemeClr val="bg1"/>
                    </a:solidFill>
                  </a:tcPr>
                </a:tc>
                <a:tc>
                  <a:txBody>
                    <a:bodyPr/>
                    <a:lstStyle/>
                    <a:p>
                      <a:pPr algn="l"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万円（補助あり）</a:t>
                      </a:r>
                    </a:p>
                  </a:txBody>
                  <a:tcPr marL="9525" marR="9525" marT="9525" marB="0" anchor="ctr">
                    <a:solidFill>
                      <a:schemeClr val="bg1"/>
                    </a:solidFill>
                  </a:tcPr>
                </a:tc>
                <a:extLst>
                  <a:ext uri="{0D108BD9-81ED-4DB2-BD59-A6C34878D82A}">
                    <a16:rowId xmlns:a16="http://schemas.microsoft.com/office/drawing/2014/main" val="1091208025"/>
                  </a:ext>
                </a:extLst>
              </a:tr>
              <a:tr h="33253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［アメリカ］オーバン大学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週間または</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a:t>
                      </a:r>
                    </a:p>
                  </a:txBody>
                  <a:tcPr marL="9525" marR="9525" marT="9525" marB="0" anchor="ctr">
                    <a:solidFill>
                      <a:schemeClr val="bg1"/>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0006"/>
                  </a:ext>
                </a:extLst>
              </a:tr>
              <a:tr h="315166">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将来の農学・獣医学を担うグローバル</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リーダー養成プログラム</a:t>
                      </a: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［カナダ］サスカチュワン大学</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夏季</a:t>
                      </a:r>
                    </a:p>
                  </a:txBody>
                  <a:tcPr marL="9525" marR="9525" marT="9525"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週間</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solidFill>
                      <a:schemeClr val="bg1"/>
                    </a:solidFill>
                  </a:tcPr>
                </a:tc>
                <a:tc>
                  <a:txBody>
                    <a:bodyPr/>
                    <a:lstStyle/>
                    <a:p>
                      <a:pPr algn="l" fontAlgn="ctr"/>
                      <a:r>
                        <a:rPr lang="ja-JP" altLang="en-US" sz="800" b="0" i="0" u="none" strike="sngStrike">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7"/>
                  </a:ext>
                </a:extLst>
              </a:tr>
              <a:tr h="311558">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海外の森林・林業とフォレスター研修プログラム</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9525" marR="9525" marT="9525" marB="0" anchor="ctr">
                    <a:solidFill>
                      <a:srgbClr val="EEFFE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solidFill>
                      <a:schemeClr val="bg1"/>
                    </a:solidFill>
                  </a:tcPr>
                </a:tc>
                <a:tc>
                  <a:txBody>
                    <a:bodyPr/>
                    <a:lstStyle/>
                    <a:p>
                      <a:pPr algn="l" fontAlgn="ctr"/>
                      <a:r>
                        <a:rPr lang="ja-JP" altLang="en-US" sz="800" b="0" i="0" u="none" strike="sngStrike" dirty="0">
                          <a:solidFill>
                            <a:srgbClr val="000000"/>
                          </a:solidFill>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bg1"/>
                    </a:solidFill>
                  </a:tcPr>
                </a:tc>
                <a:extLst>
                  <a:ext uri="{0D108BD9-81ED-4DB2-BD59-A6C34878D82A}">
                    <a16:rowId xmlns:a16="http://schemas.microsoft.com/office/drawing/2014/main" val="10008"/>
                  </a:ext>
                </a:extLst>
              </a:tr>
            </a:tbl>
          </a:graphicData>
        </a:graphic>
      </p:graphicFrame>
      <p:sp>
        <p:nvSpPr>
          <p:cNvPr id="13" name="テキスト ボックス 12"/>
          <p:cNvSpPr txBox="1"/>
          <p:nvPr/>
        </p:nvSpPr>
        <p:spPr>
          <a:xfrm>
            <a:off x="6489000" y="8892000"/>
            <a:ext cx="369533" cy="261610"/>
          </a:xfrm>
          <a:prstGeom prst="rect">
            <a:avLst/>
          </a:prstGeom>
          <a:noFill/>
        </p:spPr>
        <p:txBody>
          <a:bodyPr wrap="square" rtlCol="0">
            <a:spAutoFit/>
          </a:bodyPr>
          <a:lstStyle/>
          <a:p>
            <a:r>
              <a:rPr kumimoji="1" lang="en-US" altLang="ja-JP" sz="1100" dirty="0"/>
              <a:t>-2-</a:t>
            </a:r>
            <a:endParaRPr kumimoji="1" lang="ja-JP" altLang="en-US" sz="1100" dirty="0"/>
          </a:p>
        </p:txBody>
      </p:sp>
      <p:sp>
        <p:nvSpPr>
          <p:cNvPr id="15" name="テキスト ボックス 14"/>
          <p:cNvSpPr txBox="1"/>
          <p:nvPr/>
        </p:nvSpPr>
        <p:spPr>
          <a:xfrm>
            <a:off x="103547" y="8565335"/>
            <a:ext cx="6148609" cy="461665"/>
          </a:xfrm>
          <a:prstGeom prst="rect">
            <a:avLst/>
          </a:prstGeom>
          <a:noFill/>
        </p:spPr>
        <p:txBody>
          <a:bodyPr wrap="square" rtlCol="0">
            <a:spAutoFit/>
          </a:bodyPr>
          <a:lstStyle/>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実施時期が変更になる可能性があります。あらかじめご了承ください。</a:t>
            </a:r>
            <a:endParaRPr lang="en-US" altLang="ja-JP" sz="1200" b="1" dirty="0">
              <a:latin typeface="游明朝 Demibold" panose="02020600000000000000" pitchFamily="18" charset="-128"/>
              <a:ea typeface="游明朝 Demibold" panose="02020600000000000000" pitchFamily="18" charset="-128"/>
            </a:endParaRPr>
          </a:p>
          <a:p>
            <a:r>
              <a:rPr kumimoji="1" lang="en-US" altLang="ja-JP" sz="1200" b="1" dirty="0">
                <a:latin typeface="游明朝 Demibold" panose="02020600000000000000" pitchFamily="18" charset="-128"/>
                <a:ea typeface="游明朝 Demibold" panose="02020600000000000000" pitchFamily="18" charset="-128"/>
              </a:rPr>
              <a:t>※</a:t>
            </a:r>
            <a:r>
              <a:rPr kumimoji="1" lang="ja-JP" altLang="en-US" sz="1200" b="1" dirty="0">
                <a:latin typeface="游明朝 Demibold" panose="02020600000000000000" pitchFamily="18" charset="-128"/>
                <a:ea typeface="游明朝 Demibold" panose="02020600000000000000" pitchFamily="18" charset="-128"/>
              </a:rPr>
              <a:t>国際交流</a:t>
            </a:r>
            <a:r>
              <a:rPr kumimoji="1" lang="en-US" altLang="ja-JP" sz="1200" b="1" dirty="0">
                <a:latin typeface="游明朝 Demibold" panose="02020600000000000000" pitchFamily="18" charset="-128"/>
                <a:ea typeface="游明朝 Demibold" panose="02020600000000000000" pitchFamily="18" charset="-128"/>
              </a:rPr>
              <a:t>SNS</a:t>
            </a:r>
            <a:r>
              <a:rPr kumimoji="1" lang="ja-JP" altLang="en-US" sz="1200" b="1" dirty="0">
                <a:latin typeface="游明朝 Demibold" panose="02020600000000000000" pitchFamily="18" charset="-128"/>
                <a:ea typeface="游明朝 Demibold" panose="02020600000000000000" pitchFamily="18" charset="-128"/>
              </a:rPr>
              <a:t>でお知らせ・募集を</a:t>
            </a:r>
            <a:r>
              <a:rPr lang="ja-JP" altLang="en-US" sz="1200" b="1" dirty="0">
                <a:latin typeface="游明朝 Demibold" panose="02020600000000000000" pitchFamily="18" charset="-128"/>
                <a:ea typeface="游明朝 Demibold" panose="02020600000000000000" pitchFamily="18" charset="-128"/>
              </a:rPr>
              <a:t>行っていま</a:t>
            </a:r>
            <a:r>
              <a:rPr kumimoji="1" lang="ja-JP" altLang="en-US" sz="1200" b="1" dirty="0">
                <a:latin typeface="游明朝 Demibold" panose="02020600000000000000" pitchFamily="18" charset="-128"/>
                <a:ea typeface="游明朝 Demibold" panose="02020600000000000000" pitchFamily="18" charset="-128"/>
              </a:rPr>
              <a:t>すので、こまめにチェックしてください。</a:t>
            </a:r>
          </a:p>
        </p:txBody>
      </p:sp>
      <p:sp>
        <p:nvSpPr>
          <p:cNvPr id="27" name="テキスト ボックス 26">
            <a:extLst>
              <a:ext uri="{FF2B5EF4-FFF2-40B4-BE49-F238E27FC236}">
                <a16:creationId xmlns:a16="http://schemas.microsoft.com/office/drawing/2014/main" id="{9F8D55AB-CE05-4E8A-9CB2-46CC125FCF1F}"/>
              </a:ext>
            </a:extLst>
          </p:cNvPr>
          <p:cNvSpPr txBox="1"/>
          <p:nvPr/>
        </p:nvSpPr>
        <p:spPr>
          <a:xfrm>
            <a:off x="-7200" y="5238243"/>
            <a:ext cx="6848907" cy="276961"/>
          </a:xfrm>
          <a:prstGeom prst="rect">
            <a:avLst/>
          </a:prstGeom>
          <a:solidFill>
            <a:srgbClr val="DF629F"/>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０３</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その他</a:t>
            </a:r>
            <a:endParaRPr kumimoji="1" lang="ja-JP" altLang="en-US"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0754D69D-C907-47C4-882B-47F76EDFB187}"/>
              </a:ext>
            </a:extLst>
          </p:cNvPr>
          <p:cNvGraphicFramePr>
            <a:graphicFrameLocks noGrp="1"/>
          </p:cNvGraphicFramePr>
          <p:nvPr>
            <p:extLst>
              <p:ext uri="{D42A27DB-BD31-4B8C-83A1-F6EECF244321}">
                <p14:modId xmlns:p14="http://schemas.microsoft.com/office/powerpoint/2010/main" val="3763159119"/>
              </p:ext>
            </p:extLst>
          </p:nvPr>
        </p:nvGraphicFramePr>
        <p:xfrm>
          <a:off x="116632" y="5643243"/>
          <a:ext cx="6624736" cy="1223757"/>
        </p:xfrm>
        <a:graphic>
          <a:graphicData uri="http://schemas.openxmlformats.org/drawingml/2006/table">
            <a:tbl>
              <a:tblPr>
                <a:tableStyleId>{69CF1AB2-1976-4502-BF36-3FF5EA218861}</a:tableStyleId>
              </a:tblPr>
              <a:tblGrid>
                <a:gridCol w="1514862">
                  <a:extLst>
                    <a:ext uri="{9D8B030D-6E8A-4147-A177-3AD203B41FA5}">
                      <a16:colId xmlns:a16="http://schemas.microsoft.com/office/drawing/2014/main" val="385306856"/>
                    </a:ext>
                  </a:extLst>
                </a:gridCol>
                <a:gridCol w="360000">
                  <a:extLst>
                    <a:ext uri="{9D8B030D-6E8A-4147-A177-3AD203B41FA5}">
                      <a16:colId xmlns:a16="http://schemas.microsoft.com/office/drawing/2014/main" val="3672545054"/>
                    </a:ext>
                  </a:extLst>
                </a:gridCol>
                <a:gridCol w="1845000">
                  <a:extLst>
                    <a:ext uri="{9D8B030D-6E8A-4147-A177-3AD203B41FA5}">
                      <a16:colId xmlns:a16="http://schemas.microsoft.com/office/drawing/2014/main" val="3525127800"/>
                    </a:ext>
                  </a:extLst>
                </a:gridCol>
                <a:gridCol w="405000">
                  <a:extLst>
                    <a:ext uri="{9D8B030D-6E8A-4147-A177-3AD203B41FA5}">
                      <a16:colId xmlns:a16="http://schemas.microsoft.com/office/drawing/2014/main" val="885081243"/>
                    </a:ext>
                  </a:extLst>
                </a:gridCol>
                <a:gridCol w="540000">
                  <a:extLst>
                    <a:ext uri="{9D8B030D-6E8A-4147-A177-3AD203B41FA5}">
                      <a16:colId xmlns:a16="http://schemas.microsoft.com/office/drawing/2014/main" val="1015100672"/>
                    </a:ext>
                  </a:extLst>
                </a:gridCol>
                <a:gridCol w="270000">
                  <a:extLst>
                    <a:ext uri="{9D8B030D-6E8A-4147-A177-3AD203B41FA5}">
                      <a16:colId xmlns:a16="http://schemas.microsoft.com/office/drawing/2014/main" val="779011128"/>
                    </a:ext>
                  </a:extLst>
                </a:gridCol>
                <a:gridCol w="765000">
                  <a:extLst>
                    <a:ext uri="{9D8B030D-6E8A-4147-A177-3AD203B41FA5}">
                      <a16:colId xmlns:a16="http://schemas.microsoft.com/office/drawing/2014/main" val="685871496"/>
                    </a:ext>
                  </a:extLst>
                </a:gridCol>
                <a:gridCol w="270000">
                  <a:extLst>
                    <a:ext uri="{9D8B030D-6E8A-4147-A177-3AD203B41FA5}">
                      <a16:colId xmlns:a16="http://schemas.microsoft.com/office/drawing/2014/main" val="3756696492"/>
                    </a:ext>
                  </a:extLst>
                </a:gridCol>
                <a:gridCol w="654874">
                  <a:extLst>
                    <a:ext uri="{9D8B030D-6E8A-4147-A177-3AD203B41FA5}">
                      <a16:colId xmlns:a16="http://schemas.microsoft.com/office/drawing/2014/main" val="3241125707"/>
                    </a:ext>
                  </a:extLst>
                </a:gridCol>
              </a:tblGrid>
              <a:tr h="25157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プログラム名</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429" marR="3429" marT="3429" marB="0" anchor="ctr">
                    <a:solidFill>
                      <a:srgbClr val="F9E5EF"/>
                    </a:solidFill>
                  </a:tcPr>
                </a:tc>
                <a:extLst>
                  <a:ext uri="{0D108BD9-81ED-4DB2-BD59-A6C34878D82A}">
                    <a16:rowId xmlns:a16="http://schemas.microsoft.com/office/drawing/2014/main" val="835824892"/>
                  </a:ext>
                </a:extLst>
              </a:tr>
              <a:tr h="324060">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トビタテ！留学</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JAPAN</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日本代表プログラム</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随時</a:t>
                      </a:r>
                    </a:p>
                  </a:txBody>
                  <a:tcPr marL="9525" marR="9525" marT="9525" marB="0" anchor="ctr">
                    <a:solidFill>
                      <a:schemeClr val="bg1"/>
                    </a:solidFill>
                  </a:tcPr>
                </a:tc>
                <a:tc>
                  <a:txBody>
                    <a:bodyPr/>
                    <a:lstStyle/>
                    <a:p>
                      <a:pPr algn="ctr"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２８日～２年以内</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なし</a:t>
                      </a:r>
                    </a:p>
                  </a:txBody>
                  <a:tcPr marL="9525" marR="9525" marT="9525" marB="0" anchor="ctr">
                    <a:solidFill>
                      <a:schemeClr val="bg1"/>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各自の計画による</a:t>
                      </a:r>
                    </a:p>
                  </a:txBody>
                  <a:tcPr marL="9525" marR="9525" marT="9525" marB="0" anchor="ctr">
                    <a:solidFill>
                      <a:schemeClr val="bg1"/>
                    </a:solidFill>
                  </a:tcPr>
                </a:tc>
                <a:extLst>
                  <a:ext uri="{0D108BD9-81ED-4DB2-BD59-A6C34878D82A}">
                    <a16:rowId xmlns:a16="http://schemas.microsoft.com/office/drawing/2014/main" val="653155840"/>
                  </a:ext>
                </a:extLst>
              </a:tr>
              <a:tr h="324060">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ヤングリーダーズ国際研修</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岩手県内</a:t>
                      </a:r>
                    </a:p>
                  </a:txBody>
                  <a:tcPr marL="9525" marR="9525" marT="9525" marB="0" anchor="ctr">
                    <a:solidFill>
                      <a:schemeClr val="bg1"/>
                    </a:solidFill>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r>
                        <a:rPr lang="ja-JP" altLang="en-US" sz="9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r>
                        <a:rPr lang="ja-JP" altLang="en-US" sz="9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solidFill>
                      <a:schemeClr val="bg1"/>
                    </a:solidFill>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日間</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9525" marR="9525" marT="9525" marB="0" anchor="ctr">
                    <a:solidFill>
                      <a:schemeClr val="bg1">
                        <a:lumMod val="95000"/>
                      </a:schemeClr>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名</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3526930155"/>
                  </a:ext>
                </a:extLst>
              </a:tr>
              <a:tr h="324060">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国際インターンシップ</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各自の計画による</a:t>
                      </a:r>
                      <a:br>
                        <a:rPr lang="ja-JP" altLang="en-US" sz="900" b="0" i="0" u="none" strike="noStrike">
                          <a:solidFill>
                            <a:srgbClr val="000000"/>
                          </a:solidFill>
                          <a:effectLst/>
                          <a:latin typeface="Meiryo UI" panose="020B0604030504040204" pitchFamily="50" charset="-128"/>
                          <a:ea typeface="Meiryo UI" panose="020B0604030504040204" pitchFamily="50" charset="-128"/>
                        </a:rPr>
                      </a:br>
                      <a:r>
                        <a:rPr lang="ja-JP" altLang="en-US" sz="900" b="0" i="0" u="none" strike="noStrike">
                          <a:solidFill>
                            <a:srgbClr val="000000"/>
                          </a:solidFill>
                          <a:effectLst/>
                          <a:latin typeface="Meiryo UI" panose="020B0604030504040204" pitchFamily="50" charset="-128"/>
                          <a:ea typeface="Meiryo UI" panose="020B0604030504040204" pitchFamily="50" charset="-128"/>
                        </a:rPr>
                        <a:t>（主任指導教員と相談の上）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日間程度</a:t>
                      </a:r>
                    </a:p>
                  </a:txBody>
                  <a:tcPr marL="9525" marR="9525" marT="9525" marB="0" anchor="ctr">
                    <a:solidFill>
                      <a:schemeClr val="bg1"/>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あり</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地域創生専攻学生</a:t>
                      </a:r>
                    </a:p>
                  </a:txBody>
                  <a:tcPr marL="9525" marR="9525" marT="9525" marB="0" anchor="ctr">
                    <a:no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bg1"/>
                    </a:solidFill>
                  </a:tcPr>
                </a:tc>
                <a:extLst>
                  <a:ext uri="{0D108BD9-81ED-4DB2-BD59-A6C34878D82A}">
                    <a16:rowId xmlns:a16="http://schemas.microsoft.com/office/drawing/2014/main" val="1514848965"/>
                  </a:ext>
                </a:extLst>
              </a:tr>
            </a:tbl>
          </a:graphicData>
        </a:graphic>
      </p:graphicFrame>
    </p:spTree>
    <p:extLst>
      <p:ext uri="{BB962C8B-B14F-4D97-AF65-F5344CB8AC3E}">
        <p14:creationId xmlns:p14="http://schemas.microsoft.com/office/powerpoint/2010/main" val="15526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273606739"/>
              </p:ext>
            </p:extLst>
          </p:nvPr>
        </p:nvGraphicFramePr>
        <p:xfrm>
          <a:off x="109613" y="7918848"/>
          <a:ext cx="6621741" cy="889107"/>
        </p:xfrm>
        <a:graphic>
          <a:graphicData uri="http://schemas.openxmlformats.org/drawingml/2006/table">
            <a:tbl>
              <a:tblPr>
                <a:tableStyleId>{22838BEF-8BB2-4498-84A7-C5851F593DF1}</a:tableStyleId>
              </a:tblPr>
              <a:tblGrid>
                <a:gridCol w="1894269">
                  <a:extLst>
                    <a:ext uri="{9D8B030D-6E8A-4147-A177-3AD203B41FA5}">
                      <a16:colId xmlns:a16="http://schemas.microsoft.com/office/drawing/2014/main" val="20000"/>
                    </a:ext>
                  </a:extLst>
                </a:gridCol>
                <a:gridCol w="464896">
                  <a:extLst>
                    <a:ext uri="{9D8B030D-6E8A-4147-A177-3AD203B41FA5}">
                      <a16:colId xmlns:a16="http://schemas.microsoft.com/office/drawing/2014/main" val="20001"/>
                    </a:ext>
                  </a:extLst>
                </a:gridCol>
                <a:gridCol w="668096">
                  <a:extLst>
                    <a:ext uri="{9D8B030D-6E8A-4147-A177-3AD203B41FA5}">
                      <a16:colId xmlns:a16="http://schemas.microsoft.com/office/drawing/2014/main" val="20002"/>
                    </a:ext>
                  </a:extLst>
                </a:gridCol>
                <a:gridCol w="718896">
                  <a:extLst>
                    <a:ext uri="{9D8B030D-6E8A-4147-A177-3AD203B41FA5}">
                      <a16:colId xmlns:a16="http://schemas.microsoft.com/office/drawing/2014/main" val="20003"/>
                    </a:ext>
                  </a:extLst>
                </a:gridCol>
                <a:gridCol w="261696">
                  <a:extLst>
                    <a:ext uri="{9D8B030D-6E8A-4147-A177-3AD203B41FA5}">
                      <a16:colId xmlns:a16="http://schemas.microsoft.com/office/drawing/2014/main" val="20004"/>
                    </a:ext>
                  </a:extLst>
                </a:gridCol>
                <a:gridCol w="871296">
                  <a:extLst>
                    <a:ext uri="{9D8B030D-6E8A-4147-A177-3AD203B41FA5}">
                      <a16:colId xmlns:a16="http://schemas.microsoft.com/office/drawing/2014/main" val="20005"/>
                    </a:ext>
                  </a:extLst>
                </a:gridCol>
                <a:gridCol w="261696">
                  <a:extLst>
                    <a:ext uri="{9D8B030D-6E8A-4147-A177-3AD203B41FA5}">
                      <a16:colId xmlns:a16="http://schemas.microsoft.com/office/drawing/2014/main" val="20006"/>
                    </a:ext>
                  </a:extLst>
                </a:gridCol>
                <a:gridCol w="1480896">
                  <a:extLst>
                    <a:ext uri="{9D8B030D-6E8A-4147-A177-3AD203B41FA5}">
                      <a16:colId xmlns:a16="http://schemas.microsoft.com/office/drawing/2014/main" val="20007"/>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a:t>
                      </a:r>
                      <a:endParaRPr lang="en-US" altLang="ja-JP" sz="800" u="none" strike="noStrike" dirty="0">
                        <a:effectLst/>
                        <a:latin typeface="Meiryo UI" panose="020B0604030504040204" pitchFamily="50" charset="-128"/>
                        <a:ea typeface="Meiryo UI" panose="020B0604030504040204" pitchFamily="50" charset="-128"/>
                      </a:endParaRPr>
                    </a:p>
                    <a:p>
                      <a:pPr algn="ctr" fontAlgn="ctr"/>
                      <a:r>
                        <a:rPr lang="ja-JP" altLang="en-US" sz="800" u="none" strike="noStrike" dirty="0">
                          <a:effectLst/>
                          <a:latin typeface="Meiryo UI" panose="020B0604030504040204" pitchFamily="50" charset="-128"/>
                          <a:ea typeface="Meiryo UI" panose="020B0604030504040204" pitchFamily="50" charset="-128"/>
                        </a:rPr>
                        <a:t>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費用の目安</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775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［韓国</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ハンバット大学校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月または</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1.5</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4080602219"/>
                  </a:ext>
                </a:extLst>
              </a:tr>
              <a:tr h="27755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a:t>
                      </a:r>
                      <a:r>
                        <a:rPr lang="en-US" altLang="ja-JP" sz="800" u="none" strike="noStrike" dirty="0">
                          <a:effectLst/>
                          <a:latin typeface="Meiryo UI" panose="020B0604030504040204" pitchFamily="50" charset="-128"/>
                          <a:ea typeface="Meiryo UI" panose="020B0604030504040204" pitchFamily="50" charset="-128"/>
                        </a:rPr>
                        <a:t>]</a:t>
                      </a:r>
                      <a:r>
                        <a:rPr lang="ja-JP" altLang="en-US" sz="800" u="none" strike="noStrike" dirty="0">
                          <a:effectLst/>
                          <a:latin typeface="Meiryo UI" panose="020B0604030504040204" pitchFamily="50" charset="-128"/>
                          <a:ea typeface="Meiryo UI" panose="020B0604030504040204" pitchFamily="50" charset="-128"/>
                        </a:rPr>
                        <a:t>　サスカチュワン大学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連合農学研究科</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担当研究科と相談のこと</a:t>
                      </a:r>
                    </a:p>
                  </a:txBody>
                  <a:tcPr marL="3848" marR="3848" marT="3848" marB="0" anchor="ctr">
                    <a:solidFill>
                      <a:schemeClr val="bg1"/>
                    </a:solid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6139" y="0"/>
            <a:ext cx="1229787" cy="1163379"/>
          </a:xfrm>
          <a:prstGeom prst="rect">
            <a:avLst/>
          </a:prstGeom>
          <a:solidFill>
            <a:srgbClr val="4C83C5"/>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noAutofit/>
          </a:bodyPr>
          <a:lstStyle/>
          <a:p>
            <a:pPr algn="ctr"/>
            <a:r>
              <a:rPr lang="en-US" altLang="ja-JP" sz="2800" dirty="0">
                <a:latin typeface="Meiryo UI" panose="020B0604030504040204" pitchFamily="50" charset="-128"/>
                <a:ea typeface="Meiryo UI" panose="020B0604030504040204" pitchFamily="50" charset="-128"/>
              </a:rPr>
              <a:t>Plan 2</a:t>
            </a:r>
            <a:endParaRPr kumimoji="1"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0" y="1647000"/>
            <a:ext cx="6858000" cy="286569"/>
          </a:xfrm>
          <a:prstGeom prst="rect">
            <a:avLst/>
          </a:prstGeom>
          <a:solidFill>
            <a:srgbClr val="4C83C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０１　交流協定留学型</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139" y="7394172"/>
            <a:ext cx="6864139" cy="248539"/>
          </a:xfrm>
          <a:prstGeom prst="rect">
            <a:avLst/>
          </a:prstGeom>
          <a:solidFill>
            <a:srgbClr val="4C83C5"/>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０２　長期留学型（デュアル・ディグリープログラム）</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45231" y="162225"/>
            <a:ext cx="5184576" cy="584775"/>
          </a:xfrm>
          <a:prstGeom prst="rect">
            <a:avLst/>
          </a:prstGeom>
          <a:noFill/>
        </p:spPr>
        <p:txBody>
          <a:bodyPr wrap="square" rtlCol="0">
            <a:spAutoFit/>
          </a:bodyPr>
          <a:lstStyle/>
          <a:p>
            <a:r>
              <a:rPr lang="en-US" altLang="ja-JP" sz="3200" dirty="0">
                <a:latin typeface="Meiryo UI" panose="020B0604030504040204" pitchFamily="50" charset="-128"/>
                <a:ea typeface="Meiryo UI" panose="020B0604030504040204" pitchFamily="50" charset="-128"/>
              </a:rPr>
              <a:t> </a:t>
            </a:r>
            <a:r>
              <a:rPr lang="ja-JP" altLang="en-US" sz="3200" dirty="0">
                <a:latin typeface="Meiryo UI" panose="020B0604030504040204" pitchFamily="50" charset="-128"/>
                <a:ea typeface="Meiryo UI" panose="020B0604030504040204" pitchFamily="50" charset="-128"/>
              </a:rPr>
              <a:t>交換留学（派遣）プログラム</a:t>
            </a:r>
          </a:p>
        </p:txBody>
      </p:sp>
      <p:graphicFrame>
        <p:nvGraphicFramePr>
          <p:cNvPr id="3" name="表 2"/>
          <p:cNvGraphicFramePr>
            <a:graphicFrameLocks noGrp="1"/>
          </p:cNvGraphicFramePr>
          <p:nvPr>
            <p:extLst>
              <p:ext uri="{D42A27DB-BD31-4B8C-83A1-F6EECF244321}">
                <p14:modId xmlns:p14="http://schemas.microsoft.com/office/powerpoint/2010/main" val="2572381147"/>
              </p:ext>
            </p:extLst>
          </p:nvPr>
        </p:nvGraphicFramePr>
        <p:xfrm>
          <a:off x="119627" y="2229335"/>
          <a:ext cx="6621741" cy="5060665"/>
        </p:xfrm>
        <a:graphic>
          <a:graphicData uri="http://schemas.openxmlformats.org/drawingml/2006/table">
            <a:tbl>
              <a:tblPr>
                <a:tableStyleId>{22838BEF-8BB2-4498-84A7-C5851F593DF1}</a:tableStyleId>
              </a:tblPr>
              <a:tblGrid>
                <a:gridCol w="2139373">
                  <a:extLst>
                    <a:ext uri="{9D8B030D-6E8A-4147-A177-3AD203B41FA5}">
                      <a16:colId xmlns:a16="http://schemas.microsoft.com/office/drawing/2014/main" val="20000"/>
                    </a:ext>
                  </a:extLst>
                </a:gridCol>
                <a:gridCol w="495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810000">
                  <a:extLst>
                    <a:ext uri="{9D8B030D-6E8A-4147-A177-3AD203B41FA5}">
                      <a16:colId xmlns:a16="http://schemas.microsoft.com/office/drawing/2014/main" val="20003"/>
                    </a:ext>
                  </a:extLst>
                </a:gridCol>
                <a:gridCol w="585000">
                  <a:extLst>
                    <a:ext uri="{9D8B030D-6E8A-4147-A177-3AD203B41FA5}">
                      <a16:colId xmlns:a16="http://schemas.microsoft.com/office/drawing/2014/main" val="20004"/>
                    </a:ext>
                  </a:extLst>
                </a:gridCol>
                <a:gridCol w="1215000">
                  <a:extLst>
                    <a:ext uri="{9D8B030D-6E8A-4147-A177-3AD203B41FA5}">
                      <a16:colId xmlns:a16="http://schemas.microsoft.com/office/drawing/2014/main" val="20005"/>
                    </a:ext>
                  </a:extLst>
                </a:gridCol>
                <a:gridCol w="477368">
                  <a:extLst>
                    <a:ext uri="{9D8B030D-6E8A-4147-A177-3AD203B41FA5}">
                      <a16:colId xmlns:a16="http://schemas.microsoft.com/office/drawing/2014/main" val="20006"/>
                    </a:ext>
                  </a:extLst>
                </a:gridCol>
              </a:tblGrid>
              <a:tr h="334007">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派遣地域・大学</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en-US" altLang="zh-CN" sz="800" u="none" strike="noStrike" dirty="0">
                          <a:effectLst/>
                          <a:latin typeface="Meiryo UI" panose="020B0604030504040204" pitchFamily="50" charset="-128"/>
                          <a:ea typeface="Meiryo UI" panose="020B0604030504040204" pitchFamily="50" charset="-128"/>
                        </a:rPr>
                        <a:t>JASSO</a:t>
                      </a:r>
                      <a:br>
                        <a:rPr lang="zh-CN" altLang="en-US" sz="800" u="none" strike="noStrike" dirty="0">
                          <a:effectLst/>
                          <a:latin typeface="Meiryo UI" panose="020B0604030504040204" pitchFamily="50" charset="-128"/>
                          <a:ea typeface="Meiryo UI" panose="020B0604030504040204" pitchFamily="50" charset="-128"/>
                        </a:rPr>
                      </a:br>
                      <a:r>
                        <a:rPr lang="zh-CN" altLang="en-US" sz="800" u="none" strike="noStrike" dirty="0">
                          <a:effectLst/>
                          <a:latin typeface="Meiryo UI" panose="020B0604030504040204" pitchFamily="50" charset="-128"/>
                          <a:ea typeface="Meiryo UI" panose="020B0604030504040204" pitchFamily="50" charset="-128"/>
                        </a:rPr>
                        <a:t>奨学金</a:t>
                      </a:r>
                      <a:endParaRPr lang="zh-CN"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派遣時期</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派遣期間</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単位認定</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参加資格</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定員</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DFE5F4"/>
                    </a:solidFill>
                  </a:tcPr>
                </a:tc>
                <a:extLst>
                  <a:ext uri="{0D108BD9-81ED-4DB2-BD59-A6C34878D82A}">
                    <a16:rowId xmlns:a16="http://schemas.microsoft.com/office/drawing/2014/main" val="10000"/>
                  </a:ext>
                </a:extLst>
              </a:tr>
              <a:tr h="208658">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［ロシア］サンクト・ペテルブルグ国立文化大学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zh-TW" sz="800" u="none" strike="noStrike" dirty="0">
                          <a:effectLst/>
                          <a:latin typeface="Meiryo UI" panose="020B0604030504040204" pitchFamily="50" charset="-128"/>
                          <a:ea typeface="Meiryo UI" panose="020B0604030504040204" pitchFamily="50" charset="-128"/>
                        </a:rPr>
                        <a:t>9</a:t>
                      </a:r>
                      <a:r>
                        <a:rPr lang="zh-TW" altLang="en-US" sz="800" u="none" strike="noStrike" dirty="0">
                          <a:effectLst/>
                          <a:latin typeface="Meiryo UI" panose="020B0604030504040204" pitchFamily="50" charset="-128"/>
                          <a:ea typeface="Meiryo UI" panose="020B0604030504040204" pitchFamily="50" charset="-128"/>
                        </a:rPr>
                        <a:t>月初旬（原則）</a:t>
                      </a:r>
                      <a:endParaRPr lang="zh-TW"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zh-CN" altLang="en-US" sz="800" u="none" strike="noStrike" dirty="0">
                          <a:effectLst/>
                          <a:latin typeface="Meiryo UI" panose="020B0604030504040204" pitchFamily="50" charset="-128"/>
                          <a:ea typeface="Meiryo UI" panose="020B0604030504040204" pitchFamily="50" charset="-128"/>
                        </a:rPr>
                        <a:t>全学</a:t>
                      </a:r>
                      <a:endParaRPr lang="en-US" altLang="zh-CN" sz="800" u="none" strike="noStrike" dirty="0">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1"/>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明知大学校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56113418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［アメリカ］テキサス大学オースティン校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確認中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3"/>
                  </a:ext>
                </a:extLst>
              </a:tr>
              <a:tr h="234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［アメリカ］アーラム大学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a:effectLst/>
                          <a:latin typeface="Meiryo UI" panose="020B0604030504040204" pitchFamily="50" charset="-128"/>
                          <a:ea typeface="Meiryo UI" panose="020B0604030504040204" pitchFamily="50" charset="-128"/>
                        </a:rPr>
                        <a:t>あり</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a:t>
                      </a:r>
                    </a:p>
                  </a:txBody>
                  <a:tcPr marL="3848" marR="3848" marT="3848" marB="0" anchor="ctr">
                    <a:solidFill>
                      <a:schemeClr val="bg1"/>
                    </a:solidFill>
                  </a:tcPr>
                </a:tc>
                <a:extLst>
                  <a:ext uri="{0D108BD9-81ED-4DB2-BD59-A6C34878D82A}">
                    <a16:rowId xmlns:a16="http://schemas.microsoft.com/office/drawing/2014/main" val="1000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［カナダ］セント・メアリーズ大学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月中旬</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確認中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148790432"/>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［台湾］高雄師範大学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6</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28318180"/>
                  </a:ext>
                </a:extLst>
              </a:tr>
              <a:tr h="218756">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月頃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全学</a:t>
                      </a:r>
                    </a:p>
                  </a:txBody>
                  <a:tcPr marL="3848" marR="3848" marT="3848" marB="0" anchor="ctr">
                    <a:solidFill>
                      <a:schemeClr val="bg1">
                        <a:lumMod val="95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950152026"/>
                  </a:ext>
                </a:extLst>
              </a:tr>
              <a:tr h="225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［フランス］ボルドー・モンテーニュ大学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月より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r>
                        <a:rPr lang="ja-JP" altLang="en-US" sz="800" u="none" strike="noStrike" dirty="0">
                          <a:effectLst/>
                          <a:latin typeface="Meiryo UI" panose="020B0604030504040204" pitchFamily="50" charset="-128"/>
                          <a:ea typeface="Meiryo UI" panose="020B0604030504040204" pitchFamily="50" charset="-128"/>
                        </a:rPr>
                        <a:t>ヵ月～</a:t>
                      </a:r>
                      <a:r>
                        <a:rPr lang="en-US" altLang="ja-JP" sz="800" u="none" strike="noStrike" dirty="0">
                          <a:effectLst/>
                          <a:latin typeface="Meiryo UI" panose="020B0604030504040204" pitchFamily="50" charset="-128"/>
                          <a:ea typeface="Meiryo UI" panose="020B0604030504040204" pitchFamily="50" charset="-128"/>
                        </a:rPr>
                        <a:t>10</a:t>
                      </a:r>
                      <a:r>
                        <a:rPr lang="ja-JP" altLang="en-US" sz="800" u="none" strike="noStrike" dirty="0">
                          <a:effectLst/>
                          <a:latin typeface="Meiryo UI" panose="020B0604030504040204" pitchFamily="50" charset="-128"/>
                          <a:ea typeface="Meiryo UI" panose="020B0604030504040204" pitchFamily="50" charset="-128"/>
                        </a:rPr>
                        <a:t>ヵ月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432398353"/>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［韓国］</a:t>
                      </a:r>
                      <a:r>
                        <a:rPr lang="zh-CN" altLang="en-US" sz="800" u="none" strike="noStrike" dirty="0">
                          <a:effectLst/>
                          <a:latin typeface="Meiryo UI" panose="020B0604030504040204" pitchFamily="50" charset="-128"/>
                          <a:ea typeface="Meiryo UI" panose="020B0604030504040204" pitchFamily="50" charset="-128"/>
                        </a:rPr>
                        <a:t>群山大学校</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838857356"/>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［アイスランド］アイスランド大学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951917544"/>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［アメリカ］アラスカ大学アンカレッジ校</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ECD"/>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r>
                        <a:rPr lang="ja-JP" altLang="en-US" sz="800" u="none" strike="noStrike" dirty="0">
                          <a:effectLst/>
                          <a:latin typeface="Meiryo UI" panose="020B0604030504040204" pitchFamily="50" charset="-128"/>
                          <a:ea typeface="Meiryo UI" panose="020B0604030504040204" pitchFamily="50" charset="-128"/>
                        </a:rPr>
                        <a:t>　</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012218142"/>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［中国］寧波大学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222710808"/>
                  </a:ext>
                </a:extLst>
              </a:tr>
              <a:tr h="198000">
                <a:tc>
                  <a:txBody>
                    <a:bodyPr/>
                    <a:lstStyle/>
                    <a:p>
                      <a:pPr algn="l" fontAlgn="ctr"/>
                      <a:r>
                        <a:rPr lang="zh-CN" altLang="en-US" sz="800" u="none" strike="noStrike" dirty="0">
                          <a:effectLst/>
                          <a:latin typeface="Meiryo UI" panose="020B0604030504040204" pitchFamily="50" charset="-128"/>
                          <a:ea typeface="Meiryo UI" panose="020B0604030504040204" pitchFamily="50" charset="-128"/>
                        </a:rPr>
                        <a:t>［中国］清華大学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66638763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西北大学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人社・教育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0C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197407847"/>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［アメリカ］ノースセントラルカレッジ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ヵ月</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05"/>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［中国］曲阜師範大学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9</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0"/>
                  </a:ext>
                </a:extLst>
              </a:tr>
              <a:tr h="19800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［タイ］サイアム大学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　</a:t>
                      </a: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月または</a:t>
                      </a: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　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教育</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FFE1E6"/>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486840050"/>
                  </a:ext>
                </a:extLst>
              </a:tr>
              <a:tr h="248970">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a:t>
                      </a:r>
                      <a:r>
                        <a:rPr lang="zh-CN" altLang="en-US" sz="800" u="none" strike="noStrike" dirty="0">
                          <a:effectLst/>
                          <a:latin typeface="Meiryo UI" panose="020B0604030504040204" pitchFamily="50" charset="-128"/>
                          <a:ea typeface="Meiryo UI" panose="020B0604030504040204" pitchFamily="50" charset="-128"/>
                        </a:rPr>
                        <a:t>大連理工大学</a:t>
                      </a:r>
                      <a:endParaRPr lang="zh-CN"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３月</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全学（主に理工）</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accent5">
                        <a:lumMod val="20000"/>
                        <a:lumOff val="80000"/>
                      </a:schemeClr>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030113935"/>
                  </a:ext>
                </a:extLst>
              </a:tr>
              <a:tr h="23396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［スウェーデン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リンネ大学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a:t>
                      </a:r>
                    </a:p>
                  </a:txBody>
                  <a:tcPr marL="3848" marR="3848" marT="3848" marB="0" anchor="ctr">
                    <a:solidFill>
                      <a:schemeClr val="accent5">
                        <a:lumMod val="20000"/>
                        <a:lumOff val="80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854874187"/>
                  </a:ext>
                </a:extLst>
              </a:tr>
              <a:tr h="207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［タイ</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キングモンクット工科大学トンブリ校</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理工・農学</a:t>
                      </a:r>
                    </a:p>
                  </a:txBody>
                  <a:tcPr marL="3848" marR="3848" marT="3848" marB="0" anchor="ctr">
                    <a:solidFill>
                      <a:srgbClr val="9CFCD5"/>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2550428195"/>
                  </a:ext>
                </a:extLst>
              </a:tr>
              <a:tr h="201304">
                <a:tc>
                  <a:txBody>
                    <a:bodyPr/>
                    <a:lstStyle/>
                    <a:p>
                      <a:pPr algn="l" fontAlgn="ctr"/>
                      <a:r>
                        <a:rPr lang="ja-JP" altLang="en-US" sz="800" u="none" strike="noStrike" dirty="0">
                          <a:effectLst/>
                          <a:latin typeface="Meiryo UI" panose="020B0604030504040204" pitchFamily="50" charset="-128"/>
                          <a:ea typeface="Meiryo UI" panose="020B0604030504040204" pitchFamily="50" charset="-128"/>
                        </a:rPr>
                        <a:t>［中国］吉林農業大学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900" u="none" strike="noStrike" dirty="0">
                          <a:solidFill>
                            <a:srgbClr val="FF0000"/>
                          </a:solidFill>
                          <a:effectLst/>
                          <a:latin typeface="Meiryo UI" panose="020B0604030504040204" pitchFamily="50" charset="-128"/>
                          <a:ea typeface="Meiryo UI" panose="020B0604030504040204" pitchFamily="50" charset="-128"/>
                        </a:rPr>
                        <a:t>　</a:t>
                      </a: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8</a:t>
                      </a:r>
                      <a:r>
                        <a:rPr lang="ja-JP" altLang="en-US" sz="800" u="none" strike="noStrike" dirty="0">
                          <a:effectLst/>
                          <a:latin typeface="Meiryo UI" panose="020B0604030504040204" pitchFamily="50" charset="-128"/>
                          <a:ea typeface="Meiryo UI" panose="020B0604030504040204" pitchFamily="50" charset="-128"/>
                        </a:rPr>
                        <a:t>月頃</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1</a:t>
                      </a:r>
                      <a:r>
                        <a:rPr lang="ja-JP" altLang="en-US" sz="800" u="none" strike="noStrike" dirty="0">
                          <a:effectLst/>
                          <a:latin typeface="Meiryo UI" panose="020B0604030504040204" pitchFamily="50" charset="-128"/>
                          <a:ea typeface="Meiryo UI" panose="020B0604030504040204" pitchFamily="50" charset="-128"/>
                        </a:rPr>
                        <a:t>年</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あり</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ja-JP" altLang="en-US" sz="800" u="none" strike="noStrike" dirty="0">
                          <a:effectLst/>
                          <a:latin typeface="Meiryo UI" panose="020B0604030504040204" pitchFamily="50" charset="-128"/>
                          <a:ea typeface="Meiryo UI" panose="020B0604030504040204" pitchFamily="50" charset="-128"/>
                        </a:rPr>
                        <a:t>農学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rgbClr val="EEFFE1"/>
                    </a:solidFill>
                  </a:tcPr>
                </a:tc>
                <a:tc>
                  <a:txBody>
                    <a:bodyPr/>
                    <a:lstStyle/>
                    <a:p>
                      <a:pPr algn="ctr" fontAlgn="ctr"/>
                      <a:r>
                        <a:rPr lang="en-US" altLang="ja-JP" sz="800" u="none" strike="noStrike" dirty="0">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013"/>
                  </a:ext>
                </a:extLst>
              </a:tr>
              <a:tr h="1770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u="none" strike="noStrike" dirty="0">
                          <a:effectLst/>
                          <a:latin typeface="Meiryo UI" panose="020B0604030504040204" pitchFamily="50" charset="-128"/>
                          <a:ea typeface="Meiryo UI" panose="020B0604030504040204" pitchFamily="50" charset="-128"/>
                        </a:rPr>
                        <a:t>［中国］上海海洋大学</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376938111"/>
                  </a:ext>
                </a:extLst>
              </a:tr>
              <a:tr h="19800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［ドイツ］ロッテンブルク大学</a:t>
                      </a:r>
                    </a:p>
                  </a:txBody>
                  <a:tcPr marL="3848" marR="3848" marT="3848" marB="0" anchor="ctr">
                    <a:solidFill>
                      <a:schemeClr val="bg1"/>
                    </a:solidFill>
                  </a:tcPr>
                </a:tc>
                <a:tc>
                  <a:txBody>
                    <a:bodyPr/>
                    <a:lstStyle/>
                    <a:p>
                      <a:pPr algn="ctr" fontAlgn="ct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月頃</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１年</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あり</a:t>
                      </a:r>
                    </a:p>
                  </a:txBody>
                  <a:tcPr marL="3848" marR="3848" marT="3848" marB="0" anchor="ctr">
                    <a:solidFill>
                      <a:schemeClr val="bg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農学</a:t>
                      </a:r>
                    </a:p>
                  </a:txBody>
                  <a:tcPr marL="3848" marR="3848" marT="3848" marB="0" anchor="ctr">
                    <a:solidFill>
                      <a:srgbClr val="EEFFE1"/>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848" marR="3848" marT="3848" marB="0" anchor="ctr">
                    <a:solidFill>
                      <a:schemeClr val="bg1"/>
                    </a:solidFill>
                  </a:tcPr>
                </a:tc>
                <a:extLst>
                  <a:ext uri="{0D108BD9-81ED-4DB2-BD59-A6C34878D82A}">
                    <a16:rowId xmlns:a16="http://schemas.microsoft.com/office/drawing/2014/main" val="1036549322"/>
                  </a:ext>
                </a:extLst>
              </a:tr>
            </a:tbl>
          </a:graphicData>
        </a:graphic>
      </p:graphicFrame>
      <p:sp>
        <p:nvSpPr>
          <p:cNvPr id="5" name="正方形/長方形 4"/>
          <p:cNvSpPr/>
          <p:nvPr/>
        </p:nvSpPr>
        <p:spPr>
          <a:xfrm>
            <a:off x="24384" y="1937382"/>
            <a:ext cx="6858000"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学生交流に関する覚書に基づく岩手大学の交流協定大学に派遣し、語学の習得及び科目履修、研究を行うプログラムです。</a:t>
            </a:r>
          </a:p>
        </p:txBody>
      </p:sp>
      <p:sp>
        <p:nvSpPr>
          <p:cNvPr id="18" name="テキスト ボックス 17"/>
          <p:cNvSpPr txBox="1"/>
          <p:nvPr/>
        </p:nvSpPr>
        <p:spPr>
          <a:xfrm>
            <a:off x="137259" y="1152000"/>
            <a:ext cx="6621741" cy="5078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以下のプログラム一覧は前年度実績をもとに作成しています。条件により、費用が変動する場合や、一部実施しない場合もあります。</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マークがついているプログラムは、</a:t>
            </a:r>
            <a:r>
              <a:rPr lang="ja-JP" altLang="en-US" sz="900" dirty="0">
                <a:latin typeface="Meiryo UI" panose="020B0604030504040204" pitchFamily="50" charset="-128"/>
                <a:ea typeface="Meiryo UI" panose="020B0604030504040204" pitchFamily="50" charset="-128"/>
              </a:rPr>
              <a:t>日本学生支援機構（</a:t>
            </a:r>
            <a:r>
              <a:rPr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）海外留学支援制度により奨学金を受給できる可能性があるものです。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（ただし、支給条件及び人数制限があります。）</a:t>
            </a:r>
            <a:endParaRPr lang="en-US" altLang="ja-JP"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00089" y="7650414"/>
            <a:ext cx="4228912"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本学と連携大学との双方で研究活動を行う二重学位取得プログラムです。</a:t>
            </a:r>
          </a:p>
        </p:txBody>
      </p:sp>
      <p:sp>
        <p:nvSpPr>
          <p:cNvPr id="12" name="テキスト ボックス 11"/>
          <p:cNvSpPr txBox="1"/>
          <p:nvPr/>
        </p:nvSpPr>
        <p:spPr>
          <a:xfrm>
            <a:off x="1455900" y="727950"/>
            <a:ext cx="4815000" cy="400110"/>
          </a:xfrm>
          <a:prstGeom prst="rect">
            <a:avLst/>
          </a:prstGeom>
          <a:noFill/>
        </p:spPr>
        <p:txBody>
          <a:bodyPr wrap="square" rtlCol="0">
            <a:spAutoFit/>
          </a:bodyPr>
          <a:lstStyle/>
          <a:p>
            <a:r>
              <a:rPr kumimoji="1" lang="ja-JP" altLang="en-US" sz="1000" b="1" dirty="0">
                <a:solidFill>
                  <a:schemeClr val="accent5"/>
                </a:solidFill>
                <a:latin typeface="Meiryo UI" panose="020B0604030504040204" pitchFamily="50" charset="-128"/>
                <a:ea typeface="Meiryo UI" panose="020B0604030504040204" pitchFamily="50" charset="-128"/>
              </a:rPr>
              <a:t>半年～１年間程度の留学プログラムです。派遣先によって語学</a:t>
            </a:r>
            <a:r>
              <a:rPr lang="ja-JP" altLang="en-US" sz="1000" b="1" dirty="0">
                <a:solidFill>
                  <a:schemeClr val="accent5"/>
                </a:solidFill>
                <a:latin typeface="Meiryo UI" panose="020B0604030504040204" pitchFamily="50" charset="-128"/>
                <a:ea typeface="Meiryo UI" panose="020B0604030504040204" pitchFamily="50" charset="-128"/>
              </a:rPr>
              <a:t>力などの</a:t>
            </a:r>
            <a:r>
              <a:rPr kumimoji="1" lang="ja-JP" altLang="en-US" sz="1000" b="1" dirty="0">
                <a:solidFill>
                  <a:schemeClr val="accent5"/>
                </a:solidFill>
                <a:latin typeface="Meiryo UI" panose="020B0604030504040204" pitchFamily="50" charset="-128"/>
                <a:ea typeface="Meiryo UI" panose="020B0604030504040204" pitchFamily="50" charset="-128"/>
              </a:rPr>
              <a:t>要件があります。</a:t>
            </a:r>
            <a:endParaRPr kumimoji="1" lang="en-US" altLang="ja-JP" sz="1000" b="1" dirty="0">
              <a:solidFill>
                <a:schemeClr val="accent5"/>
              </a:solidFill>
              <a:latin typeface="Meiryo UI" panose="020B0604030504040204" pitchFamily="50" charset="-128"/>
              <a:ea typeface="Meiryo UI" panose="020B0604030504040204" pitchFamily="50" charset="-128"/>
            </a:endParaRPr>
          </a:p>
          <a:p>
            <a:r>
              <a:rPr kumimoji="1" lang="ja-JP" altLang="en-US" sz="1000" b="1" dirty="0">
                <a:solidFill>
                  <a:schemeClr val="accent5"/>
                </a:solidFill>
                <a:latin typeface="Meiryo UI" panose="020B0604030504040204" pitchFamily="50" charset="-128"/>
                <a:ea typeface="Meiryo UI" panose="020B0604030504040204" pitchFamily="50" charset="-128"/>
              </a:rPr>
              <a:t>長期留学の夢を叶えたい方はぜひ挑戦してください。</a:t>
            </a:r>
          </a:p>
        </p:txBody>
      </p:sp>
      <p:sp>
        <p:nvSpPr>
          <p:cNvPr id="15" name="テキスト ボックス 14"/>
          <p:cNvSpPr txBox="1"/>
          <p:nvPr/>
        </p:nvSpPr>
        <p:spPr>
          <a:xfrm>
            <a:off x="9000" y="8900390"/>
            <a:ext cx="360040" cy="261610"/>
          </a:xfrm>
          <a:prstGeom prst="rect">
            <a:avLst/>
          </a:prstGeom>
          <a:noFill/>
        </p:spPr>
        <p:txBody>
          <a:bodyPr wrap="square" rtlCol="0">
            <a:spAutoFit/>
          </a:bodyPr>
          <a:lstStyle/>
          <a:p>
            <a:r>
              <a:rPr kumimoji="1" lang="en-US" altLang="ja-JP" sz="1100" dirty="0"/>
              <a:t>-3-</a:t>
            </a:r>
            <a:endParaRPr kumimoji="1" lang="ja-JP" altLang="en-US" sz="1100" dirty="0"/>
          </a:p>
        </p:txBody>
      </p:sp>
    </p:spTree>
    <p:extLst>
      <p:ext uri="{BB962C8B-B14F-4D97-AF65-F5344CB8AC3E}">
        <p14:creationId xmlns:p14="http://schemas.microsoft.com/office/powerpoint/2010/main" val="35455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604" y="668258"/>
            <a:ext cx="6552728" cy="2126882"/>
          </a:xfrm>
        </p:spPr>
        <p:txBody>
          <a:bodyPr>
            <a:noAutofit/>
          </a:bodyPr>
          <a:lstStyle/>
          <a:p>
            <a:pPr algn="l"/>
            <a:r>
              <a:rPr lang="ja-JP" altLang="en-US" sz="1400" dirty="0">
                <a:solidFill>
                  <a:schemeClr val="tx1"/>
                </a:solidFill>
                <a:latin typeface="Meiryo UI" panose="020B0604030504040204" pitchFamily="50" charset="-128"/>
                <a:ea typeface="Meiryo UI" panose="020B0604030504040204" pitchFamily="50" charset="-128"/>
              </a:rPr>
              <a:t>協定大学への交換留学には、様々な利点があります。</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lang="ja-JP" altLang="en-US" sz="1400" dirty="0">
                <a:solidFill>
                  <a:schemeClr val="tx1"/>
                </a:solidFill>
                <a:latin typeface="Meiryo UI" panose="020B0604030504040204" pitchFamily="50" charset="-128"/>
                <a:ea typeface="Meiryo UI" panose="020B0604030504040204" pitchFamily="50" charset="-128"/>
              </a:rPr>
              <a:t>岩手大学に授業料を支払えば、留学先大学に授業料を支払う必要はありません。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大学を休学することなく半年または１年間の留学ができるため、しっかりと計画を立てれば４年間で卒業も可能です。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留学先で取得した単位は、岩手大学の単位</a:t>
            </a:r>
            <a:r>
              <a:rPr lang="ja-JP" altLang="en-US" sz="1400" dirty="0">
                <a:solidFill>
                  <a:schemeClr val="tx1"/>
                </a:solidFill>
                <a:latin typeface="Meiryo UI" panose="020B0604030504040204" pitchFamily="50" charset="-128"/>
                <a:ea typeface="Meiryo UI" panose="020B0604030504040204" pitchFamily="50" charset="-128"/>
              </a:rPr>
              <a:t>への</a:t>
            </a:r>
            <a:r>
              <a:rPr kumimoji="1" lang="ja-JP" altLang="en-US" sz="1400" dirty="0">
                <a:solidFill>
                  <a:schemeClr val="tx1"/>
                </a:solidFill>
                <a:latin typeface="Meiryo UI" panose="020B0604030504040204" pitchFamily="50" charset="-128"/>
                <a:ea typeface="Meiryo UI" panose="020B0604030504040204" pitchFamily="50" charset="-128"/>
              </a:rPr>
              <a:t>互換が可能です。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lgn="l">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日本にいる間も留学先の情報をしっかり得ることができ、岩手大学から様々な支援を受けることができます。</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②と③については所属学部や派遣先によって条件が異なるのでご確認ください。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323528"/>
            <a:ext cx="6858000" cy="288032"/>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kumimoji="1" lang="ja-JP" altLang="en-US" dirty="0">
                <a:solidFill>
                  <a:schemeClr val="bg1"/>
                </a:solidFill>
                <a:latin typeface="Meiryo UI" panose="020B0604030504040204" pitchFamily="50" charset="-128"/>
                <a:ea typeface="Meiryo UI" panose="020B0604030504040204" pitchFamily="50" charset="-128"/>
              </a:rPr>
              <a:t>学生交流協定に基づく交換留学について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934" y="5276721"/>
            <a:ext cx="6856065" cy="275281"/>
          </a:xfrm>
          <a:prstGeom prst="rect">
            <a:avLst/>
          </a:prstGeom>
          <a:solidFill>
            <a:srgbClr val="4C83C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r>
              <a:rPr lang="ja-JP" altLang="en-US" dirty="0">
                <a:solidFill>
                  <a:schemeClr val="bg1"/>
                </a:solidFill>
                <a:latin typeface="Meiryo UI" panose="020B0604030504040204" pitchFamily="50" charset="-128"/>
                <a:ea typeface="Meiryo UI" panose="020B0604030504040204" pitchFamily="50" charset="-128"/>
              </a:rPr>
              <a:t>デュアルディグリープログラムについて</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a:xfrm>
            <a:off x="149187" y="5552002"/>
            <a:ext cx="6552728" cy="3166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　デュアルディグリーとは、岩手大学大学院（博士課程）と協定を結んでいる海外大学の２つの大学を最短３年間で修了し、学位を取得できる制度です。在学期間のうち、約１年半は海外大学にて指導を受けることとなり、英語力の向上はもちろんのこと、幅広い分野の研究者・技術者との交流を通じて異分野・異世代・異国の人々と信頼関係を築きながら相互理解を深め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取得可能な学位は以下のとおりです。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岩手大学大学院理工学研究科　　 ：博士（理工学）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ハンバット大学（韓国）工学研究科：博士（工学）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岩手大学大学院連合農学研究科：博士（農学）または博士（学術）</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サスカチュワン大学（カナダ）：博士（植物科学）</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　在学中の授業料は全て、岩手大学に納入します。また岩手大学・岩手連大による授業料免除申請などの経済支援制度を利用することができます。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52636" y="3003812"/>
            <a:ext cx="4228881" cy="224698"/>
          </a:xfrm>
          <a:prstGeom prst="rect">
            <a:avLst/>
          </a:prstGeom>
          <a:solidFill>
            <a:srgbClr val="990033"/>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latin typeface="Meiryo UI" panose="020B0604030504040204" pitchFamily="50" charset="-128"/>
                <a:ea typeface="Meiryo UI" panose="020B0604030504040204" pitchFamily="50" charset="-128"/>
              </a:rPr>
              <a:t>交換留学のタイムライン（英語圏大学への交換留学の場合）</a:t>
            </a:r>
          </a:p>
        </p:txBody>
      </p:sp>
      <p:sp>
        <p:nvSpPr>
          <p:cNvPr id="16" name="正方形/長方形 15"/>
          <p:cNvSpPr/>
          <p:nvPr/>
        </p:nvSpPr>
        <p:spPr>
          <a:xfrm>
            <a:off x="354351" y="4617606"/>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ステップアップイングリッシュ受講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TOEFLiBT60</a:t>
            </a:r>
            <a:endParaRPr kumimoji="1" lang="ja-JP" altLang="en-US" sz="700" dirty="0">
              <a:latin typeface="Meiryo UI" panose="020B0604030504040204" pitchFamily="50" charset="-128"/>
              <a:ea typeface="Meiryo UI" panose="020B0604030504040204" pitchFamily="50" charset="-128"/>
            </a:endParaRPr>
          </a:p>
        </p:txBody>
      </p:sp>
      <p:sp>
        <p:nvSpPr>
          <p:cNvPr id="17" name="正方形/長方形 16"/>
          <p:cNvSpPr/>
          <p:nvPr/>
        </p:nvSpPr>
        <p:spPr>
          <a:xfrm>
            <a:off x="2021449" y="4619972"/>
            <a:ext cx="1424610" cy="28803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700" dirty="0">
                <a:latin typeface="Meiryo UI" panose="020B0604030504040204" pitchFamily="50" charset="-128"/>
                <a:ea typeface="Meiryo UI" panose="020B0604030504040204" pitchFamily="50" charset="-128"/>
              </a:rPr>
              <a:t>スーパー</a:t>
            </a:r>
            <a:r>
              <a:rPr kumimoji="1" lang="ja-JP" altLang="en-US" sz="700" dirty="0">
                <a:latin typeface="Meiryo UI" panose="020B0604030504040204" pitchFamily="50" charset="-128"/>
                <a:ea typeface="Meiryo UI" panose="020B0604030504040204" pitchFamily="50" charset="-128"/>
              </a:rPr>
              <a:t>イングリッシュ受講</a:t>
            </a:r>
            <a:endParaRPr kumimoji="1" lang="en-US" altLang="ja-JP" sz="700" dirty="0">
              <a:latin typeface="Meiryo UI" panose="020B0604030504040204" pitchFamily="50" charset="-128"/>
              <a:ea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目指せ！</a:t>
            </a:r>
            <a:r>
              <a:rPr lang="en-US" altLang="ja-JP" sz="700" dirty="0">
                <a:latin typeface="Meiryo UI" panose="020B0604030504040204" pitchFamily="50" charset="-128"/>
                <a:ea typeface="Meiryo UI" panose="020B0604030504040204" pitchFamily="50" charset="-128"/>
              </a:rPr>
              <a:t>TOEFLiBT80</a:t>
            </a:r>
            <a:endParaRPr kumimoji="1" lang="ja-JP" altLang="en-US" sz="7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149915" y="4380638"/>
            <a:ext cx="255147"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flipH="1">
            <a:off x="1069795" y="4344634"/>
            <a:ext cx="328690" cy="252028"/>
          </a:xfrm>
          <a:prstGeom prst="line">
            <a:avLst/>
          </a:prstGeom>
          <a:ln w="12700"/>
        </p:spPr>
        <p:style>
          <a:lnRef idx="2">
            <a:schemeClr val="dk1"/>
          </a:lnRef>
          <a:fillRef idx="0">
            <a:schemeClr val="dk1"/>
          </a:fillRef>
          <a:effectRef idx="1">
            <a:schemeClr val="dk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013693662"/>
              </p:ext>
            </p:extLst>
          </p:nvPr>
        </p:nvGraphicFramePr>
        <p:xfrm>
          <a:off x="133691" y="3256384"/>
          <a:ext cx="6597352" cy="1154916"/>
        </p:xfrm>
        <a:graphic>
          <a:graphicData uri="http://schemas.openxmlformats.org/drawingml/2006/table">
            <a:tbl>
              <a:tblPr firstRow="1" bandRow="1">
                <a:tableStyleId>{073A0DAA-6AF3-43AB-8588-CEC1D06C72B9}</a:tableStyleId>
              </a:tblPr>
              <a:tblGrid>
                <a:gridCol w="824669">
                  <a:extLst>
                    <a:ext uri="{9D8B030D-6E8A-4147-A177-3AD203B41FA5}">
                      <a16:colId xmlns:a16="http://schemas.microsoft.com/office/drawing/2014/main" val="20000"/>
                    </a:ext>
                  </a:extLst>
                </a:gridCol>
                <a:gridCol w="824669">
                  <a:extLst>
                    <a:ext uri="{9D8B030D-6E8A-4147-A177-3AD203B41FA5}">
                      <a16:colId xmlns:a16="http://schemas.microsoft.com/office/drawing/2014/main" val="20001"/>
                    </a:ext>
                  </a:extLst>
                </a:gridCol>
                <a:gridCol w="824669">
                  <a:extLst>
                    <a:ext uri="{9D8B030D-6E8A-4147-A177-3AD203B41FA5}">
                      <a16:colId xmlns:a16="http://schemas.microsoft.com/office/drawing/2014/main" val="20002"/>
                    </a:ext>
                  </a:extLst>
                </a:gridCol>
                <a:gridCol w="824669">
                  <a:extLst>
                    <a:ext uri="{9D8B030D-6E8A-4147-A177-3AD203B41FA5}">
                      <a16:colId xmlns:a16="http://schemas.microsoft.com/office/drawing/2014/main" val="20003"/>
                    </a:ext>
                  </a:extLst>
                </a:gridCol>
                <a:gridCol w="824669">
                  <a:extLst>
                    <a:ext uri="{9D8B030D-6E8A-4147-A177-3AD203B41FA5}">
                      <a16:colId xmlns:a16="http://schemas.microsoft.com/office/drawing/2014/main" val="20004"/>
                    </a:ext>
                  </a:extLst>
                </a:gridCol>
                <a:gridCol w="824669">
                  <a:extLst>
                    <a:ext uri="{9D8B030D-6E8A-4147-A177-3AD203B41FA5}">
                      <a16:colId xmlns:a16="http://schemas.microsoft.com/office/drawing/2014/main" val="20005"/>
                    </a:ext>
                  </a:extLst>
                </a:gridCol>
                <a:gridCol w="824669">
                  <a:extLst>
                    <a:ext uri="{9D8B030D-6E8A-4147-A177-3AD203B41FA5}">
                      <a16:colId xmlns:a16="http://schemas.microsoft.com/office/drawing/2014/main" val="20006"/>
                    </a:ext>
                  </a:extLst>
                </a:gridCol>
                <a:gridCol w="824669">
                  <a:extLst>
                    <a:ext uri="{9D8B030D-6E8A-4147-A177-3AD203B41FA5}">
                      <a16:colId xmlns:a16="http://schemas.microsoft.com/office/drawing/2014/main" val="20007"/>
                    </a:ext>
                  </a:extLst>
                </a:gridCol>
              </a:tblGrid>
              <a:tr h="335550">
                <a:tc gridSpan="2">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tc gridSpan="2">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p>
                  </a:txBody>
                  <a:tcPr anchor="ctr"/>
                </a:tc>
                <a:tc hMerge="1">
                  <a:txBody>
                    <a:bodyPr/>
                    <a:lstStyle/>
                    <a:p>
                      <a:endParaRPr kumimoji="1" lang="ja-JP" altLang="en-US" sz="1100" dirty="0"/>
                    </a:p>
                  </a:txBody>
                  <a:tcPr/>
                </a:tc>
                <a:extLst>
                  <a:ext uri="{0D108BD9-81ED-4DB2-BD59-A6C34878D82A}">
                    <a16:rowId xmlns:a16="http://schemas.microsoft.com/office/drawing/2014/main" val="10000"/>
                  </a:ext>
                </a:extLst>
              </a:tr>
              <a:tr h="315310">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前期</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後期</a:t>
                      </a:r>
                    </a:p>
                  </a:txBody>
                  <a:tcPr anchor="ctr"/>
                </a:tc>
                <a:extLst>
                  <a:ext uri="{0D108BD9-81ED-4DB2-BD59-A6C34878D82A}">
                    <a16:rowId xmlns:a16="http://schemas.microsoft.com/office/drawing/2014/main" val="10001"/>
                  </a:ext>
                </a:extLst>
              </a:tr>
              <a:tr h="504056">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tc>
                  <a:txBody>
                    <a:bodyPr/>
                    <a:lstStyle/>
                    <a:p>
                      <a:pPr algn="ctr"/>
                      <a:endParaRPr kumimoji="1" lang="ja-JP" altLang="en-US" sz="1100" dirty="0"/>
                    </a:p>
                  </a:txBody>
                  <a:tcPr anchor="ctr"/>
                </a:tc>
                <a:extLst>
                  <a:ext uri="{0D108BD9-81ED-4DB2-BD59-A6C34878D82A}">
                    <a16:rowId xmlns:a16="http://schemas.microsoft.com/office/drawing/2014/main" val="10002"/>
                  </a:ext>
                </a:extLst>
              </a:tr>
            </a:tbl>
          </a:graphicData>
        </a:graphic>
      </p:graphicFrame>
      <p:sp>
        <p:nvSpPr>
          <p:cNvPr id="28" name="ホームベース 27"/>
          <p:cNvSpPr/>
          <p:nvPr/>
        </p:nvSpPr>
        <p:spPr>
          <a:xfrm>
            <a:off x="971092" y="3984594"/>
            <a:ext cx="807869"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学内申請</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語学対策</a:t>
            </a:r>
            <a:endParaRPr lang="en-US" altLang="ja-JP" sz="900" dirty="0">
              <a:latin typeface="Meiryo UI" panose="020B0604030504040204" pitchFamily="50" charset="-128"/>
              <a:ea typeface="Meiryo UI" panose="020B0604030504040204" pitchFamily="50" charset="-128"/>
            </a:endParaRPr>
          </a:p>
        </p:txBody>
      </p:sp>
      <p:sp>
        <p:nvSpPr>
          <p:cNvPr id="29" name="ホームベース 28"/>
          <p:cNvSpPr/>
          <p:nvPr/>
        </p:nvSpPr>
        <p:spPr>
          <a:xfrm>
            <a:off x="133691" y="3984594"/>
            <a:ext cx="837401"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Meiryo UI" panose="020B0604030504040204" pitchFamily="50" charset="-128"/>
                <a:ea typeface="Meiryo UI" panose="020B0604030504040204" pitchFamily="50" charset="-128"/>
              </a:rPr>
              <a:t>留学カウンセリング</a:t>
            </a:r>
            <a:r>
              <a:rPr lang="ja-JP" altLang="en-US" sz="700" dirty="0">
                <a:latin typeface="Meiryo UI" panose="020B0604030504040204" pitchFamily="50" charset="-128"/>
                <a:ea typeface="Meiryo UI" panose="020B0604030504040204" pitchFamily="50" charset="-128"/>
              </a:rPr>
              <a:t>開始</a:t>
            </a:r>
            <a:endParaRPr kumimoji="1" lang="ja-JP" altLang="en-US" sz="700" dirty="0">
              <a:latin typeface="Meiryo UI" panose="020B0604030504040204" pitchFamily="50" charset="-128"/>
              <a:ea typeface="Meiryo UI" panose="020B0604030504040204" pitchFamily="50" charset="-128"/>
            </a:endParaRPr>
          </a:p>
        </p:txBody>
      </p:sp>
      <p:sp>
        <p:nvSpPr>
          <p:cNvPr id="30" name="ホームベース 29"/>
          <p:cNvSpPr/>
          <p:nvPr/>
        </p:nvSpPr>
        <p:spPr>
          <a:xfrm>
            <a:off x="2635113" y="3984594"/>
            <a:ext cx="1621892"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留学期間</a:t>
            </a:r>
          </a:p>
        </p:txBody>
      </p:sp>
      <p:sp>
        <p:nvSpPr>
          <p:cNvPr id="31" name="ホームベース 30"/>
          <p:cNvSpPr/>
          <p:nvPr/>
        </p:nvSpPr>
        <p:spPr>
          <a:xfrm>
            <a:off x="4381518" y="3984594"/>
            <a:ext cx="642755"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報告会</a:t>
            </a:r>
          </a:p>
        </p:txBody>
      </p:sp>
      <p:sp>
        <p:nvSpPr>
          <p:cNvPr id="32" name="ホームベース 31"/>
          <p:cNvSpPr/>
          <p:nvPr/>
        </p:nvSpPr>
        <p:spPr>
          <a:xfrm>
            <a:off x="1784460" y="3964995"/>
            <a:ext cx="854786" cy="360040"/>
          </a:xfrm>
          <a:prstGeom prst="homePlat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alpha val="2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語学対策</a:t>
            </a:r>
            <a:endParaRPr kumimoji="1"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渡航準備</a:t>
            </a:r>
            <a:endParaRPr kumimoji="1" lang="en-US" altLang="ja-JP" sz="900" dirty="0">
              <a:latin typeface="Meiryo UI" panose="020B0604030504040204" pitchFamily="50" charset="-128"/>
              <a:ea typeface="Meiryo UI" panose="020B0604030504040204" pitchFamily="50" charset="-128"/>
            </a:endParaRPr>
          </a:p>
        </p:txBody>
      </p:sp>
      <p:sp>
        <p:nvSpPr>
          <p:cNvPr id="7" name="大かっこ 6"/>
          <p:cNvSpPr/>
          <p:nvPr/>
        </p:nvSpPr>
        <p:spPr>
          <a:xfrm>
            <a:off x="354350" y="6989589"/>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大かっこ 19"/>
          <p:cNvSpPr/>
          <p:nvPr/>
        </p:nvSpPr>
        <p:spPr>
          <a:xfrm>
            <a:off x="354350" y="7475700"/>
            <a:ext cx="5459649" cy="405244"/>
          </a:xfrm>
          <a:prstGeom prst="bracketPair">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6489000" y="8900390"/>
            <a:ext cx="360040" cy="261610"/>
          </a:xfrm>
          <a:prstGeom prst="rect">
            <a:avLst/>
          </a:prstGeom>
          <a:noFill/>
        </p:spPr>
        <p:txBody>
          <a:bodyPr wrap="square" rtlCol="0">
            <a:spAutoFit/>
          </a:bodyPr>
          <a:lstStyle/>
          <a:p>
            <a:r>
              <a:rPr kumimoji="1" lang="en-US" altLang="ja-JP" sz="1100" dirty="0"/>
              <a:t>-4-</a:t>
            </a:r>
            <a:endParaRPr kumimoji="1" lang="ja-JP" altLang="en-US" sz="1100" dirty="0"/>
          </a:p>
        </p:txBody>
      </p:sp>
    </p:spTree>
    <p:extLst>
      <p:ext uri="{BB962C8B-B14F-4D97-AF65-F5344CB8AC3E}">
        <p14:creationId xmlns:p14="http://schemas.microsoft.com/office/powerpoint/2010/main" val="123163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204" y="2182"/>
            <a:ext cx="5105376" cy="1623005"/>
          </a:xfrm>
        </p:spPr>
        <p:txBody>
          <a:bodyPr>
            <a:noAutofit/>
          </a:bodyPr>
          <a:lstStyle/>
          <a:p>
            <a:pPr algn="l"/>
            <a:r>
              <a:rPr kumimoji="1" lang="ja-JP" altLang="en-US" dirty="0">
                <a:latin typeface="Meiryo UI" panose="020B0604030504040204" pitchFamily="50" charset="-128"/>
                <a:ea typeface="Meiryo UI" panose="020B0604030504040204" pitchFamily="50" charset="-128"/>
              </a:rPr>
              <a:t>海外留学のための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費用・奨学金</a:t>
            </a:r>
          </a:p>
        </p:txBody>
      </p:sp>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altLang="ja-JP" sz="2000" dirty="0">
                <a:latin typeface="Meiryo UI" panose="020B0604030504040204" pitchFamily="50" charset="-128"/>
                <a:ea typeface="Meiryo UI" panose="020B0604030504040204" pitchFamily="50" charset="-128"/>
              </a:rPr>
              <a:t>Information</a:t>
            </a:r>
          </a:p>
        </p:txBody>
      </p:sp>
      <p:sp>
        <p:nvSpPr>
          <p:cNvPr id="5" name="正方形/長方形 4"/>
          <p:cNvSpPr/>
          <p:nvPr/>
        </p:nvSpPr>
        <p:spPr>
          <a:xfrm>
            <a:off x="0" y="1677963"/>
            <a:ext cx="6858000" cy="276213"/>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Meiryo UI" panose="020B0604030504040204" pitchFamily="50" charset="-128"/>
                <a:ea typeface="Meiryo UI" panose="020B0604030504040204" pitchFamily="50" charset="-128"/>
              </a:rPr>
              <a:t>留学にかかる主な費用</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036" y="1951282"/>
            <a:ext cx="686980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渡航費　</a:t>
            </a:r>
            <a:r>
              <a:rPr lang="ja-JP" altLang="en-US" sz="1400" dirty="0">
                <a:latin typeface="Meiryo UI" panose="020B0604030504040204" pitchFamily="50" charset="-128"/>
                <a:ea typeface="Meiryo UI" panose="020B0604030504040204" pitchFamily="50" charset="-128"/>
              </a:rPr>
              <a:t>宿舎・生活費　プログラム費　ビザ</a:t>
            </a:r>
            <a:r>
              <a:rPr kumimoji="1" lang="ja-JP" altLang="en-US" sz="1400" dirty="0">
                <a:latin typeface="Meiryo UI" panose="020B0604030504040204" pitchFamily="50" charset="-128"/>
                <a:ea typeface="Meiryo UI" panose="020B0604030504040204" pitchFamily="50" charset="-128"/>
              </a:rPr>
              <a:t>の申請料　海外旅行傷害保険</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etc…</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3068" y="2188396"/>
            <a:ext cx="244827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＜留学費用のモデルケース＞</a:t>
            </a:r>
          </a:p>
        </p:txBody>
      </p:sp>
      <p:sp>
        <p:nvSpPr>
          <p:cNvPr id="11" name="正方形/長方形 10"/>
          <p:cNvSpPr/>
          <p:nvPr/>
        </p:nvSpPr>
        <p:spPr>
          <a:xfrm>
            <a:off x="4549" y="5062182"/>
            <a:ext cx="6858000" cy="256228"/>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Meiryo UI" panose="020B0604030504040204" pitchFamily="50" charset="-128"/>
                <a:ea typeface="Meiryo UI" panose="020B0604030504040204" pitchFamily="50" charset="-128"/>
              </a:rPr>
              <a:t>海外留学のための奨学金</a:t>
            </a:r>
          </a:p>
        </p:txBody>
      </p:sp>
      <p:sp>
        <p:nvSpPr>
          <p:cNvPr id="19" name="テキスト ボックス 18"/>
          <p:cNvSpPr txBox="1"/>
          <p:nvPr/>
        </p:nvSpPr>
        <p:spPr>
          <a:xfrm>
            <a:off x="-2730" y="3604237"/>
            <a:ext cx="2327933"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④アーラム大学（アメリカ）</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交換留学（９か月）</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30</a:t>
            </a:r>
            <a:r>
              <a:rPr lang="ja-JP" altLang="en-US" sz="900" dirty="0">
                <a:latin typeface="Meiryo UI" panose="020B0604030504040204" pitchFamily="50" charset="-128"/>
                <a:ea typeface="Meiryo UI" panose="020B0604030504040204" pitchFamily="50" charset="-128"/>
              </a:rPr>
              <a:t>万円、宿舎費：</a:t>
            </a:r>
            <a:r>
              <a:rPr lang="en-US" altLang="ja-JP" sz="900" dirty="0">
                <a:latin typeface="Meiryo UI" panose="020B0604030504040204" pitchFamily="50" charset="-128"/>
                <a:ea typeface="Meiryo UI" panose="020B0604030504040204" pitchFamily="50" charset="-128"/>
              </a:rPr>
              <a:t>120</a:t>
            </a:r>
            <a:r>
              <a:rPr lang="ja-JP" altLang="en-US" sz="900" dirty="0">
                <a:latin typeface="Meiryo UI" panose="020B0604030504040204" pitchFamily="50" charset="-128"/>
                <a:ea typeface="Meiryo UI" panose="020B0604030504040204" pitchFamily="50" charset="-128"/>
              </a:rPr>
              <a:t>万円、食費：</a:t>
            </a:r>
            <a:r>
              <a:rPr lang="en-US" altLang="ja-JP" sz="900" dirty="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留学保険・ビザ等：</a:t>
            </a:r>
            <a:r>
              <a:rPr lang="en-US" altLang="ja-JP" sz="900" dirty="0">
                <a:latin typeface="Meiryo UI" panose="020B0604030504040204" pitchFamily="50" charset="-128"/>
                <a:ea typeface="Meiryo UI" panose="020B0604030504040204" pitchFamily="50" charset="-128"/>
              </a:rPr>
              <a:t>40</a:t>
            </a:r>
            <a:r>
              <a:rPr lang="ja-JP" altLang="en-US" sz="900" dirty="0">
                <a:latin typeface="Meiryo UI" panose="020B0604030504040204" pitchFamily="50" charset="-128"/>
                <a:ea typeface="Meiryo UI" panose="020B0604030504040204" pitchFamily="50" charset="-128"/>
              </a:rPr>
              <a:t>万円、雑費：</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300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a:t>
            </a:r>
            <a:r>
              <a:rPr lang="en-US" altLang="ja-JP" sz="900" dirty="0">
                <a:latin typeface="Meiryo UI" panose="020B0604030504040204" pitchFamily="50" charset="-128"/>
                <a:ea typeface="Meiryo UI" panose="020B0604030504040204" pitchFamily="50" charset="-128"/>
              </a:rPr>
              <a:t>97</a:t>
            </a:r>
            <a:r>
              <a:rPr lang="ja-JP" altLang="en-US" sz="900" dirty="0">
                <a:latin typeface="Meiryo UI" panose="020B0604030504040204" pitchFamily="50" charset="-128"/>
                <a:ea typeface="Meiryo UI" panose="020B0604030504040204" pitchFamily="50" charset="-128"/>
              </a:rPr>
              <a:t>万円支給</a:t>
            </a:r>
            <a:r>
              <a:rPr kumimoji="1" lang="ja-JP" altLang="en-US" sz="900" dirty="0">
                <a:latin typeface="Meiryo UI" panose="020B0604030504040204" pitchFamily="50" charset="-128"/>
                <a:ea typeface="Meiryo UI" panose="020B0604030504040204" pitchFamily="50" charset="-128"/>
              </a:rPr>
              <a:t>有）</a:t>
            </a:r>
            <a:endParaRPr kumimoji="1"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14510" y="2419086"/>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②国際</a:t>
            </a:r>
            <a:r>
              <a:rPr lang="ja-JP" altLang="en-US" sz="1100" b="1" dirty="0">
                <a:solidFill>
                  <a:srgbClr val="006600"/>
                </a:solidFill>
                <a:latin typeface="Meiryo UI" panose="020B0604030504040204" pitchFamily="50" charset="-128"/>
                <a:ea typeface="Meiryo UI" panose="020B0604030504040204" pitchFamily="50" charset="-128"/>
              </a:rPr>
              <a:t>研修（フィリピン）</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kumimoji="1" lang="en-US" altLang="ja-JP" sz="1100" b="1" dirty="0">
                <a:solidFill>
                  <a:srgbClr val="006600"/>
                </a:solidFill>
                <a:latin typeface="Meiryo UI" panose="020B0604030504040204" pitchFamily="50" charset="-128"/>
                <a:ea typeface="Meiryo UI" panose="020B0604030504040204" pitchFamily="50" charset="-128"/>
              </a:rPr>
              <a:t>10</a:t>
            </a:r>
            <a:r>
              <a:rPr lang="ja-JP" altLang="en-US" sz="1100" b="1" dirty="0">
                <a:solidFill>
                  <a:srgbClr val="006600"/>
                </a:solidFill>
                <a:latin typeface="Meiryo UI" panose="020B0604030504040204" pitchFamily="50" charset="-128"/>
                <a:ea typeface="Meiryo UI" panose="020B0604030504040204" pitchFamily="50" charset="-128"/>
              </a:rPr>
              <a:t>日間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往復渡航費・研修費・宿泊・食費：</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ビザ・留学保険：１万円、雑費：２万円、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国内移動・宿泊費：４万円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34</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0873" y="2420692"/>
            <a:ext cx="2288450" cy="1277273"/>
          </a:xfrm>
          <a:prstGeom prst="rect">
            <a:avLst/>
          </a:prstGeom>
          <a:noFill/>
        </p:spPr>
        <p:txBody>
          <a:bodyPr wrap="square" rtlCol="0">
            <a:spAutoFit/>
          </a:bodyPr>
          <a:lstStyle/>
          <a:p>
            <a:r>
              <a:rPr kumimoji="1" lang="ja-JP" altLang="en-US" sz="1100" b="1" dirty="0">
                <a:solidFill>
                  <a:srgbClr val="006600"/>
                </a:solidFill>
                <a:latin typeface="Meiryo UI" panose="020B0604030504040204" pitchFamily="50" charset="-128"/>
                <a:ea typeface="Meiryo UI" panose="020B0604030504040204" pitchFamily="50" charset="-128"/>
              </a:rPr>
              <a:t>③</a:t>
            </a:r>
            <a:r>
              <a:rPr lang="ja-JP" altLang="en-US" sz="1100" b="1" dirty="0">
                <a:solidFill>
                  <a:srgbClr val="006600"/>
                </a:solidFill>
                <a:latin typeface="Meiryo UI" panose="020B0604030504040204" pitchFamily="50" charset="-128"/>
                <a:ea typeface="Meiryo UI" panose="020B0604030504040204" pitchFamily="50" charset="-128"/>
              </a:rPr>
              <a:t>日韓協同研修</a:t>
            </a:r>
            <a:r>
              <a:rPr kumimoji="1" lang="ja-JP" altLang="en-US" sz="1100" b="1" dirty="0">
                <a:solidFill>
                  <a:srgbClr val="006600"/>
                </a:solidFill>
                <a:latin typeface="Meiryo UI" panose="020B0604030504040204" pitchFamily="50" charset="-128"/>
                <a:ea typeface="Meiryo UI" panose="020B0604030504040204" pitchFamily="50" charset="-128"/>
              </a:rPr>
              <a:t>（韓国）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往復渡航費：６万５千円、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参加費（宿舎・食費等含む）：７万円、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ビザ・留学保険：５千円、雑費：２万円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16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139" y="2426886"/>
            <a:ext cx="2596120" cy="11387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①国際研修（中国）</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課題解決型国際研修（</a:t>
            </a:r>
            <a:r>
              <a:rPr lang="ja-JP" altLang="en-US" sz="1100" b="1" dirty="0">
                <a:solidFill>
                  <a:srgbClr val="006600"/>
                </a:solidFill>
                <a:latin typeface="Meiryo UI" panose="020B0604030504040204" pitchFamily="50" charset="-128"/>
                <a:ea typeface="Meiryo UI" panose="020B0604030504040204" pitchFamily="50" charset="-128"/>
              </a:rPr>
              <a:t>２週間</a:t>
            </a:r>
            <a:r>
              <a:rPr kumimoji="1" lang="ja-JP" altLang="en-US" sz="1100" b="1" dirty="0">
                <a:solidFill>
                  <a:srgbClr val="006600"/>
                </a:solidFill>
                <a:latin typeface="Meiryo UI" panose="020B0604030504040204" pitchFamily="50" charset="-128"/>
                <a:ea typeface="Meiryo UI" panose="020B0604030504040204" pitchFamily="50" charset="-128"/>
              </a:rPr>
              <a:t>）</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往復渡航費：４万円、宿舎費：４万円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食費：２万円、ビザ・留学保険等：１万円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雑費：３万円、合計：約</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p>
          <a:p>
            <a:r>
              <a:rPr lang="ja-JP" altLang="en-US" sz="900" dirty="0">
                <a:latin typeface="Meiryo UI" panose="020B0604030504040204" pitchFamily="50" charset="-128"/>
                <a:ea typeface="Meiryo UI" panose="020B0604030504040204" pitchFamily="50" charset="-128"/>
              </a:rPr>
              <a:t>（学内奨学金　４万円支給有）</a:t>
            </a:r>
            <a:endParaRPr lang="en-US"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25204" y="3579069"/>
            <a:ext cx="2596120" cy="1415772"/>
          </a:xfrm>
          <a:prstGeom prst="rect">
            <a:avLst/>
          </a:prstGeom>
          <a:noFill/>
        </p:spPr>
        <p:txBody>
          <a:bodyPr wrap="square" rtlCol="0">
            <a:spAutoFit/>
          </a:bodyPr>
          <a:lstStyle/>
          <a:p>
            <a:r>
              <a:rPr lang="ja-JP" altLang="en-US" sz="1100" b="1" dirty="0">
                <a:solidFill>
                  <a:srgbClr val="026621"/>
                </a:solidFill>
                <a:latin typeface="Meiryo UI" panose="020B0604030504040204" pitchFamily="50" charset="-128"/>
                <a:ea typeface="Meiryo UI" panose="020B0604030504040204" pitchFamily="50" charset="-128"/>
              </a:rPr>
              <a:t>⑤トビタテ！留学</a:t>
            </a:r>
            <a:r>
              <a:rPr lang="en-US" altLang="ja-JP" sz="1100" b="1" dirty="0">
                <a:solidFill>
                  <a:srgbClr val="026621"/>
                </a:solidFill>
                <a:latin typeface="Meiryo UI" panose="020B0604030504040204" pitchFamily="50" charset="-128"/>
                <a:ea typeface="Meiryo UI" panose="020B0604030504040204" pitchFamily="50" charset="-128"/>
              </a:rPr>
              <a:t>JAPAN</a:t>
            </a:r>
            <a:r>
              <a:rPr lang="ja-JP" altLang="en-US" sz="1100" b="1" dirty="0">
                <a:solidFill>
                  <a:srgbClr val="026621"/>
                </a:solidFill>
                <a:latin typeface="Meiryo UI" panose="020B0604030504040204" pitchFamily="50" charset="-128"/>
                <a:ea typeface="Meiryo UI" panose="020B0604030504040204" pitchFamily="50" charset="-128"/>
              </a:rPr>
              <a:t>（カナダ）</a:t>
            </a:r>
            <a:endParaRPr lang="en-US" altLang="ja-JP" sz="1100" b="1" dirty="0">
              <a:solidFill>
                <a:srgbClr val="026621"/>
              </a:solidFill>
              <a:latin typeface="Meiryo UI" panose="020B0604030504040204" pitchFamily="50" charset="-128"/>
              <a:ea typeface="Meiryo UI" panose="020B0604030504040204" pitchFamily="50" charset="-128"/>
            </a:endParaRPr>
          </a:p>
          <a:p>
            <a:r>
              <a:rPr kumimoji="1" lang="ja-JP" altLang="en-US" sz="1100" b="1" dirty="0">
                <a:solidFill>
                  <a:srgbClr val="026621"/>
                </a:solidFill>
                <a:latin typeface="Meiryo UI" panose="020B0604030504040204" pitchFamily="50" charset="-128"/>
                <a:ea typeface="Meiryo UI" panose="020B0604030504040204" pitchFamily="50" charset="-128"/>
              </a:rPr>
              <a:t>　</a:t>
            </a:r>
            <a:r>
              <a:rPr lang="ja-JP" altLang="en-US" sz="1100" b="1" dirty="0">
                <a:solidFill>
                  <a:srgbClr val="026621"/>
                </a:solidFill>
                <a:latin typeface="Meiryo UI" panose="020B0604030504040204" pitchFamily="50" charset="-128"/>
                <a:ea typeface="Meiryo UI" panose="020B0604030504040204" pitchFamily="50" charset="-128"/>
              </a:rPr>
              <a:t>サスカチュワン大学</a:t>
            </a:r>
            <a:r>
              <a:rPr kumimoji="1" lang="ja-JP" altLang="en-US" sz="1100" b="1" dirty="0">
                <a:solidFill>
                  <a:srgbClr val="026621"/>
                </a:solidFill>
                <a:latin typeface="Meiryo UI" panose="020B0604030504040204" pitchFamily="50" charset="-128"/>
                <a:ea typeface="Meiryo UI" panose="020B0604030504040204" pitchFamily="50" charset="-128"/>
              </a:rPr>
              <a:t>（１年間）</a:t>
            </a:r>
            <a:endParaRPr kumimoji="1" lang="en-US" altLang="ja-JP" sz="1100" b="1" dirty="0">
              <a:solidFill>
                <a:srgbClr val="026621"/>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往復渡航費：２２万円、授業料等：１３０万円、パスポート・ビザ申請等：３万円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ホームステイ代・家賃等：６２万円、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留学保険：１２万円、その他生活費：２１万円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250</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（トビタテ奨学金　</a:t>
            </a:r>
            <a:r>
              <a:rPr lang="en-US" altLang="ja-JP" sz="900" dirty="0">
                <a:latin typeface="Meiryo UI" panose="020B0604030504040204" pitchFamily="50" charset="-128"/>
                <a:ea typeface="Meiryo UI" panose="020B0604030504040204" pitchFamily="50" charset="-128"/>
              </a:rPr>
              <a:t>226</a:t>
            </a:r>
            <a:r>
              <a:rPr lang="ja-JP" altLang="en-US" sz="900" dirty="0">
                <a:latin typeface="Meiryo UI" panose="020B0604030504040204" pitchFamily="50" charset="-128"/>
                <a:ea typeface="Meiryo UI" panose="020B0604030504040204" pitchFamily="50" charset="-128"/>
              </a:rPr>
              <a:t>万円支給有）</a:t>
            </a:r>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292" y="5316884"/>
            <a:ext cx="3505027" cy="1231106"/>
          </a:xfrm>
          <a:prstGeom prst="rect">
            <a:avLst/>
          </a:prstGeom>
          <a:noFill/>
        </p:spPr>
        <p:txBody>
          <a:bodyPr wrap="square" rtlCol="0">
            <a:spAutoFit/>
          </a:bodyPr>
          <a:lstStyle/>
          <a:p>
            <a:r>
              <a:rPr lang="en-US" altLang="ja-JP" sz="1200" b="1" dirty="0">
                <a:solidFill>
                  <a:srgbClr val="00B050"/>
                </a:solidFill>
                <a:latin typeface="Meiryo UI" panose="020B0604030504040204" pitchFamily="50" charset="-128"/>
                <a:ea typeface="Meiryo UI" panose="020B0604030504040204" pitchFamily="50" charset="-128"/>
              </a:rPr>
              <a:t>1.</a:t>
            </a:r>
            <a:r>
              <a:rPr lang="ja-JP" altLang="en-US" sz="1200" b="1" dirty="0">
                <a:solidFill>
                  <a:srgbClr val="00B050"/>
                </a:solidFill>
                <a:latin typeface="Meiryo UI" panose="020B0604030504040204" pitchFamily="50" charset="-128"/>
                <a:ea typeface="Meiryo UI" panose="020B0604030504040204" pitchFamily="50" charset="-128"/>
              </a:rPr>
              <a:t>日本学生支援機構（ＪＡＳＳＯ</a:t>
            </a:r>
            <a:r>
              <a:rPr lang="en-US" altLang="ja-JP" sz="1200" b="1" dirty="0">
                <a:solidFill>
                  <a:srgbClr val="00B050"/>
                </a:solidFill>
                <a:latin typeface="Meiryo UI" panose="020B0604030504040204" pitchFamily="50" charset="-128"/>
                <a:ea typeface="Meiryo UI" panose="020B0604030504040204" pitchFamily="50" charset="-128"/>
              </a:rPr>
              <a:t>)</a:t>
            </a:r>
          </a:p>
          <a:p>
            <a:r>
              <a:rPr lang="ja-JP" altLang="en-US" sz="1200" b="1" dirty="0">
                <a:solidFill>
                  <a:srgbClr val="00B050"/>
                </a:solidFill>
                <a:latin typeface="Meiryo UI" panose="020B0604030504040204" pitchFamily="50" charset="-128"/>
                <a:ea typeface="Meiryo UI" panose="020B0604030504040204" pitchFamily="50" charset="-128"/>
              </a:rPr>
              <a:t>　 海外留学支援制度（協定派遣）奨学金</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0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岩手大学から</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に申請し、採択となった派遣プログラムの参加者に支給となる返還不要の給付型奨学金です。学内で奨学金支給対象者</a:t>
            </a:r>
            <a:r>
              <a:rPr lang="ja-JP" altLang="en-US" sz="1000" dirty="0">
                <a:latin typeface="Meiryo UI" panose="020B0604030504040204" pitchFamily="50" charset="-128"/>
                <a:ea typeface="Meiryo UI" panose="020B0604030504040204" pitchFamily="50" charset="-128"/>
              </a:rPr>
              <a:t>の募集・選考を行います。また、</a:t>
            </a:r>
            <a:r>
              <a:rPr lang="en-US" altLang="ja-JP" sz="1000" dirty="0">
                <a:latin typeface="Meiryo UI" panose="020B0604030504040204" pitchFamily="50" charset="-128"/>
                <a:ea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rPr>
              <a:t>の定める成績基準をクリアする必要があります。</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渡航先により、月額８～１２万円の奨学金が支給</a:t>
            </a:r>
            <a:r>
              <a:rPr lang="ja-JP" altLang="en-US" sz="1000" dirty="0">
                <a:solidFill>
                  <a:prstClr val="black"/>
                </a:solidFill>
                <a:latin typeface="Meiryo UI" panose="020B0604030504040204" pitchFamily="50" charset="-128"/>
                <a:ea typeface="Meiryo UI" panose="020B0604030504040204" pitchFamily="50" charset="-128"/>
              </a:rPr>
              <a:t>されます。</a:t>
            </a:r>
            <a:endParaRPr kumimoji="1" lang="ja-JP" altLang="en-US" sz="1000" dirty="0"/>
          </a:p>
        </p:txBody>
      </p:sp>
      <p:sp>
        <p:nvSpPr>
          <p:cNvPr id="16" name="テキスト ボックス 15"/>
          <p:cNvSpPr txBox="1"/>
          <p:nvPr/>
        </p:nvSpPr>
        <p:spPr>
          <a:xfrm>
            <a:off x="-55616" y="7676025"/>
            <a:ext cx="3523673" cy="1446550"/>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３</a:t>
            </a:r>
            <a:r>
              <a:rPr lang="en-US" altLang="ja-JP" sz="1200" b="1" dirty="0">
                <a:solidFill>
                  <a:srgbClr val="00B050"/>
                </a:solidFill>
                <a:latin typeface="Meiryo UI" panose="020B0604030504040204" pitchFamily="50" charset="-128"/>
                <a:ea typeface="Meiryo UI" panose="020B0604030504040204" pitchFamily="50" charset="-128"/>
              </a:rPr>
              <a:t>.</a:t>
            </a:r>
            <a:r>
              <a:rPr lang="ja-JP" altLang="en-US" sz="1200" b="1" dirty="0">
                <a:solidFill>
                  <a:srgbClr val="00B050"/>
                </a:solidFill>
                <a:latin typeface="Meiryo UI" panose="020B0604030504040204" pitchFamily="50" charset="-128"/>
                <a:ea typeface="Meiryo UI" panose="020B0604030504040204" pitchFamily="50" charset="-128"/>
              </a:rPr>
              <a:t>トビタテ！留学ＪＡＰＡＮ</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（官民協働海外留学支援制度）</a:t>
            </a:r>
            <a:endParaRPr lang="en-US" altLang="ja-JP" sz="1200" b="1" dirty="0">
              <a:solidFill>
                <a:srgbClr val="00B050"/>
              </a:solidFill>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文部科学省と</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が民間企業・団体からの寄付により設立した返還不要の奨学金です</a:t>
            </a:r>
            <a:r>
              <a:rPr lang="ja-JP" altLang="en-US" sz="1000" dirty="0">
                <a:latin typeface="Meiryo UI" panose="020B0604030504040204" pitchFamily="50" charset="-128"/>
                <a:ea typeface="Meiryo UI" panose="020B0604030504040204" pitchFamily="50" charset="-128"/>
              </a:rPr>
              <a:t>。学生本人が留学計画を作成、大学を窓口に申請し、書面審査及び面接審査を経て、支給対象者が決定されます。　渡航先により、月額６～１６万円の奨学金が支給されるほかに、留学準備金、留学先の授業料の支援</a:t>
            </a:r>
            <a:r>
              <a:rPr lang="ja-JP" altLang="en-US" sz="1000" dirty="0">
                <a:solidFill>
                  <a:prstClr val="black"/>
                </a:solidFill>
                <a:latin typeface="Meiryo UI" panose="020B0604030504040204" pitchFamily="50" charset="-128"/>
                <a:ea typeface="Meiryo UI" panose="020B0604030504040204" pitchFamily="50" charset="-128"/>
              </a:rPr>
              <a:t>があります。</a:t>
            </a:r>
            <a:endParaRPr kumimoji="1" lang="ja-JP" altLang="en-US" sz="1000" dirty="0"/>
          </a:p>
          <a:p>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7135" y="6508364"/>
            <a:ext cx="3506712" cy="1200329"/>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２．岩手大学イーハトーヴ基金奨学金</a:t>
            </a:r>
            <a:r>
              <a:rPr lang="zh-TW" altLang="en-US" sz="1200" dirty="0">
                <a:solidFill>
                  <a:prstClr val="black"/>
                </a:solidFill>
                <a:latin typeface="Meiryo UI" panose="020B0604030504040204" pitchFamily="50" charset="-128"/>
                <a:ea typeface="Meiryo UI" panose="020B0604030504040204" pitchFamily="50" charset="-128"/>
              </a:rPr>
              <a:t>　　</a:t>
            </a:r>
            <a:r>
              <a:rPr lang="zh-TW" altLang="en-US" sz="1100" dirty="0">
                <a:solidFill>
                  <a:prstClr val="black"/>
                </a:solidFill>
                <a:latin typeface="Meiryo UI" panose="020B0604030504040204" pitchFamily="50" charset="-128"/>
                <a:ea typeface="Meiryo UI" panose="020B0604030504040204" pitchFamily="50" charset="-128"/>
              </a:rPr>
              <a:t>　　　　　　</a:t>
            </a:r>
          </a:p>
          <a:p>
            <a:pPr lvl="0"/>
            <a:r>
              <a:rPr lang="ja-JP" altLang="en-US" sz="1000" dirty="0">
                <a:solidFill>
                  <a:prstClr val="black"/>
                </a:solidFill>
                <a:latin typeface="Meiryo UI" panose="020B0604030504040204" pitchFamily="50" charset="-128"/>
                <a:ea typeface="Meiryo UI" panose="020B0604030504040204" pitchFamily="50" charset="-128"/>
              </a:rPr>
              <a:t>○海外留学派遣支援事業</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岩手大学が認めた海外の大学に交換留学する者及び海外研修プログラムに参加する学生を支援する制度です。</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交換留学は</a:t>
            </a:r>
            <a:r>
              <a:rPr lang="ja-JP" altLang="en-US" sz="1000" dirty="0">
                <a:latin typeface="Meiryo UI" panose="020B0604030504040204" pitchFamily="50" charset="-128"/>
                <a:ea typeface="Meiryo UI" panose="020B0604030504040204" pitchFamily="50" charset="-128"/>
              </a:rPr>
              <a:t>１５～２０万円、短期派遣４万円の</a:t>
            </a:r>
            <a:r>
              <a:rPr lang="ja-JP" altLang="en-US" sz="1000" dirty="0">
                <a:solidFill>
                  <a:prstClr val="black"/>
                </a:solidFill>
                <a:latin typeface="Meiryo UI" panose="020B0604030504040204" pitchFamily="50" charset="-128"/>
                <a:ea typeface="Meiryo UI" panose="020B0604030504040204" pitchFamily="50" charset="-128"/>
              </a:rPr>
              <a:t>支援経費を支給します。他団体等からの留学奨学金の支給を受けていないこと、本学が定める成績基準をクリアしていることが条件です。</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356772" y="6486843"/>
            <a:ext cx="3484048" cy="1815882"/>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５．その他の留学支援制度について</a:t>
            </a:r>
            <a:endParaRPr lang="zh-TW" altLang="en-US" sz="11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①岩手大学の各学部後援会補助</a:t>
            </a:r>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　参加プログラムにより、各学部の後援会から支援金支給がある場合があります。詳細は各学部の事務室にお問い合わせください。</a:t>
            </a:r>
            <a:endParaRPr lang="en-US" altLang="ja-JP" sz="1000" dirty="0">
              <a:solidFill>
                <a:prstClr val="black"/>
              </a:solidFill>
              <a:latin typeface="Meiryo UI" panose="020B0604030504040204" pitchFamily="50" charset="-128"/>
              <a:ea typeface="Meiryo UI" panose="020B0604030504040204" pitchFamily="50" charset="-128"/>
            </a:endParaRPr>
          </a:p>
          <a:p>
            <a:pPr lvl="0"/>
            <a:endParaRPr lang="en-US" altLang="ja-JP" sz="1000" dirty="0">
              <a:solidFill>
                <a:prstClr val="black"/>
              </a:solidFill>
              <a:latin typeface="Meiryo UI" panose="020B0604030504040204" pitchFamily="50" charset="-128"/>
              <a:ea typeface="Meiryo UI" panose="020B0604030504040204" pitchFamily="50" charset="-128"/>
            </a:endParaRPr>
          </a:p>
          <a:p>
            <a:pPr lvl="0"/>
            <a:r>
              <a:rPr lang="ja-JP" altLang="en-US" sz="1000" dirty="0">
                <a:solidFill>
                  <a:prstClr val="black"/>
                </a:solidFill>
                <a:latin typeface="Meiryo UI" panose="020B0604030504040204" pitchFamily="50" charset="-128"/>
                <a:ea typeface="Meiryo UI" panose="020B0604030504040204" pitchFamily="50" charset="-128"/>
              </a:rPr>
              <a:t>②海外留学奨学金検索サイトの活用</a:t>
            </a:r>
          </a:p>
          <a:p>
            <a:pPr lvl="0"/>
            <a:r>
              <a:rPr lang="ja-JP" altLang="en-US" sz="1000" dirty="0">
                <a:solidFill>
                  <a:prstClr val="black"/>
                </a:solidFill>
                <a:latin typeface="Meiryo UI" panose="020B0604030504040204" pitchFamily="50" charset="-128"/>
                <a:ea typeface="Meiryo UI" panose="020B0604030504040204" pitchFamily="50" charset="-128"/>
              </a:rPr>
              <a:t>　日本学生支援機構（</a:t>
            </a:r>
            <a:r>
              <a:rPr lang="en-US" altLang="ja-JP" sz="1000" dirty="0">
                <a:solidFill>
                  <a:prstClr val="black"/>
                </a:solidFill>
                <a:latin typeface="Meiryo UI" panose="020B0604030504040204" pitchFamily="50" charset="-128"/>
                <a:ea typeface="Meiryo UI" panose="020B0604030504040204" pitchFamily="50" charset="-128"/>
              </a:rPr>
              <a:t>JASSO)</a:t>
            </a:r>
            <a:r>
              <a:rPr lang="ja-JP" altLang="en-US" sz="1000" dirty="0">
                <a:solidFill>
                  <a:prstClr val="black"/>
                </a:solidFill>
                <a:latin typeface="Meiryo UI" panose="020B0604030504040204" pitchFamily="50" charset="-128"/>
                <a:ea typeface="Meiryo UI" panose="020B0604030504040204" pitchFamily="50" charset="-128"/>
              </a:rPr>
              <a:t>が運営しているサイトでは、文部科学省や国内外の教育機関、各種団体等が提供している、海外に留学するための様々な奨学金制度の検索ができます。</a:t>
            </a:r>
          </a:p>
          <a:p>
            <a:endParaRPr kumimoji="1" lang="en-US" altLang="ja-JP" sz="1000" dirty="0"/>
          </a:p>
          <a:p>
            <a:endParaRPr kumimoji="1" lang="ja-JP" altLang="en-US" sz="1000" dirty="0"/>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39" y="8009236"/>
            <a:ext cx="1718804" cy="375011"/>
          </a:xfrm>
          <a:prstGeom prst="rect">
            <a:avLst/>
          </a:prstGeom>
        </p:spPr>
      </p:pic>
      <p:sp>
        <p:nvSpPr>
          <p:cNvPr id="31" name="正方形/長方形 30"/>
          <p:cNvSpPr/>
          <p:nvPr/>
        </p:nvSpPr>
        <p:spPr>
          <a:xfrm>
            <a:off x="3405701" y="8363905"/>
            <a:ext cx="2483693" cy="276999"/>
          </a:xfrm>
          <a:prstGeom prst="rect">
            <a:avLst/>
          </a:prstGeom>
        </p:spPr>
        <p:txBody>
          <a:bodyPr wrap="none">
            <a:spAutoFit/>
          </a:bodyPr>
          <a:lstStyle/>
          <a:p>
            <a:r>
              <a:rPr lang="ja-JP" altLang="en-US" sz="1200" b="1" dirty="0">
                <a:solidFill>
                  <a:schemeClr val="accent5"/>
                </a:solidFill>
                <a:latin typeface="Meiryo UI" panose="020B0604030504040204" pitchFamily="50" charset="-128"/>
                <a:ea typeface="Meiryo UI" panose="020B0604030504040204" pitchFamily="50" charset="-128"/>
              </a:rPr>
              <a:t>http://ryugaku.jasso.go.jp/</a:t>
            </a:r>
          </a:p>
        </p:txBody>
      </p:sp>
      <p:sp>
        <p:nvSpPr>
          <p:cNvPr id="26" name="テキスト ボックス 25"/>
          <p:cNvSpPr txBox="1"/>
          <p:nvPr/>
        </p:nvSpPr>
        <p:spPr>
          <a:xfrm>
            <a:off x="8960" y="8892000"/>
            <a:ext cx="360040" cy="261610"/>
          </a:xfrm>
          <a:prstGeom prst="rect">
            <a:avLst/>
          </a:prstGeom>
          <a:noFill/>
        </p:spPr>
        <p:txBody>
          <a:bodyPr wrap="square" rtlCol="0">
            <a:spAutoFit/>
          </a:bodyPr>
          <a:lstStyle/>
          <a:p>
            <a:r>
              <a:rPr kumimoji="1" lang="en-US" altLang="ja-JP" sz="1100" dirty="0"/>
              <a:t>-5-</a:t>
            </a:r>
            <a:endParaRPr kumimoji="1" lang="ja-JP" altLang="en-US" sz="1100" dirty="0"/>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826" y="7815552"/>
            <a:ext cx="1253896" cy="368793"/>
          </a:xfrm>
          <a:prstGeom prst="rect">
            <a:avLst/>
          </a:prstGeom>
        </p:spPr>
      </p:pic>
      <p:sp>
        <p:nvSpPr>
          <p:cNvPr id="41" name="テキスト ボックス 40"/>
          <p:cNvSpPr txBox="1"/>
          <p:nvPr/>
        </p:nvSpPr>
        <p:spPr>
          <a:xfrm>
            <a:off x="3346433" y="5324850"/>
            <a:ext cx="3484048" cy="1231106"/>
          </a:xfrm>
          <a:prstGeom prst="rect">
            <a:avLst/>
          </a:prstGeom>
          <a:noFill/>
        </p:spPr>
        <p:txBody>
          <a:bodyPr wrap="square" rtlCol="0">
            <a:spAutoFit/>
          </a:bodyPr>
          <a:lstStyle/>
          <a:p>
            <a:pPr lvl="0"/>
            <a:r>
              <a:rPr lang="ja-JP" altLang="en-US" sz="1200" b="1" dirty="0">
                <a:solidFill>
                  <a:srgbClr val="00B050"/>
                </a:solidFill>
                <a:latin typeface="Meiryo UI" panose="020B0604030504040204" pitchFamily="50" charset="-128"/>
                <a:ea typeface="Meiryo UI" panose="020B0604030504040204" pitchFamily="50" charset="-128"/>
              </a:rPr>
              <a:t>４．いわてグローカル人材育成推進協議会 </a:t>
            </a:r>
            <a:endParaRPr lang="en-US" altLang="ja-JP" sz="1200" b="1" dirty="0">
              <a:solidFill>
                <a:srgbClr val="00B050"/>
              </a:solidFill>
              <a:latin typeface="Meiryo UI" panose="020B0604030504040204" pitchFamily="50" charset="-128"/>
              <a:ea typeface="Meiryo UI" panose="020B0604030504040204" pitchFamily="50" charset="-128"/>
            </a:endParaRPr>
          </a:p>
          <a:p>
            <a:pPr lvl="0"/>
            <a:r>
              <a:rPr lang="ja-JP" altLang="en-US" sz="1200" b="1" dirty="0">
                <a:solidFill>
                  <a:srgbClr val="00B050"/>
                </a:solidFill>
                <a:latin typeface="Meiryo UI" panose="020B0604030504040204" pitchFamily="50" charset="-128"/>
                <a:ea typeface="Meiryo UI" panose="020B0604030504040204" pitchFamily="50" charset="-128"/>
              </a:rPr>
              <a:t>　　　海外留学支援事業について</a:t>
            </a:r>
          </a:p>
          <a:p>
            <a:pPr lvl="0"/>
            <a:r>
              <a:rPr lang="ja-JP" altLang="en-US" sz="1000" dirty="0">
                <a:latin typeface="Meiryo UI" panose="020B0604030504040204" pitchFamily="50" charset="-128"/>
                <a:ea typeface="Meiryo UI" panose="020B0604030504040204" pitchFamily="50" charset="-128"/>
              </a:rPr>
              <a:t>岩手県の企業、地方公共団体及び高等教育機関等で構成する協議会が運営する返還不要の奨学金です。事前事後の県内インターンと留学がセットのプログラムで、奨学金、留学準備金及び授業料が支給されます。（一人当たり</a:t>
            </a:r>
            <a:r>
              <a:rPr lang="en-US" altLang="ja-JP" sz="1000" dirty="0">
                <a:latin typeface="Meiryo UI" panose="020B0604030504040204" pitchFamily="50" charset="-128"/>
                <a:ea typeface="Meiryo UI" panose="020B0604030504040204" pitchFamily="50" charset="-128"/>
              </a:rPr>
              <a:t>50 </a:t>
            </a:r>
            <a:r>
              <a:rPr lang="ja-JP" altLang="en-US" sz="1000" dirty="0">
                <a:latin typeface="Meiryo UI" panose="020B0604030504040204" pitchFamily="50" charset="-128"/>
                <a:ea typeface="Meiryo UI" panose="020B0604030504040204" pitchFamily="50" charset="-128"/>
              </a:rPr>
              <a:t>万円が上限）</a:t>
            </a:r>
            <a:endParaRPr kumimoji="1" lang="en-US" altLang="ja-JP" sz="1000" dirty="0"/>
          </a:p>
          <a:p>
            <a:endParaRPr kumimoji="1" lang="ja-JP" altLang="en-US" sz="1000" dirty="0"/>
          </a:p>
        </p:txBody>
      </p:sp>
      <p:pic>
        <p:nvPicPr>
          <p:cNvPr id="9" name="図 8" descr="QR コード&#10;&#10;自動的に生成された説明">
            <a:extLst>
              <a:ext uri="{FF2B5EF4-FFF2-40B4-BE49-F238E27FC236}">
                <a16:creationId xmlns:a16="http://schemas.microsoft.com/office/drawing/2014/main" id="{14F7964D-46EF-4617-961D-C7583E571A1D}"/>
              </a:ext>
            </a:extLst>
          </p:cNvPr>
          <p:cNvPicPr>
            <a:picLocks noChangeAspect="1"/>
          </p:cNvPicPr>
          <p:nvPr/>
        </p:nvPicPr>
        <p:blipFill>
          <a:blip r:embed="rId4"/>
          <a:stretch>
            <a:fillRect/>
          </a:stretch>
        </p:blipFill>
        <p:spPr>
          <a:xfrm>
            <a:off x="5851677" y="7970598"/>
            <a:ext cx="831402" cy="831402"/>
          </a:xfrm>
          <a:prstGeom prst="rect">
            <a:avLst/>
          </a:prstGeom>
        </p:spPr>
      </p:pic>
      <p:sp>
        <p:nvSpPr>
          <p:cNvPr id="24" name="テキスト ボックス 23">
            <a:extLst>
              <a:ext uri="{FF2B5EF4-FFF2-40B4-BE49-F238E27FC236}">
                <a16:creationId xmlns:a16="http://schemas.microsoft.com/office/drawing/2014/main" id="{F484E326-1D7B-49A0-94CF-7C9CDFA7A528}"/>
              </a:ext>
            </a:extLst>
          </p:cNvPr>
          <p:cNvSpPr txBox="1"/>
          <p:nvPr/>
        </p:nvSpPr>
        <p:spPr>
          <a:xfrm>
            <a:off x="4762781" y="3698030"/>
            <a:ext cx="2288450" cy="1277273"/>
          </a:xfrm>
          <a:prstGeom prst="rect">
            <a:avLst/>
          </a:prstGeom>
          <a:noFill/>
        </p:spPr>
        <p:txBody>
          <a:bodyPr wrap="square" rtlCol="0">
            <a:spAutoFit/>
          </a:bodyPr>
          <a:lstStyle/>
          <a:p>
            <a:r>
              <a:rPr lang="ja-JP" altLang="en-US" sz="1100" b="1" dirty="0">
                <a:solidFill>
                  <a:srgbClr val="006600"/>
                </a:solidFill>
                <a:latin typeface="Meiryo UI" panose="020B0604030504040204" pitchFamily="50" charset="-128"/>
                <a:ea typeface="Meiryo UI" panose="020B0604030504040204" pitchFamily="50" charset="-128"/>
              </a:rPr>
              <a:t>⑥</a:t>
            </a:r>
            <a:r>
              <a:rPr kumimoji="1" lang="ja-JP" altLang="en-US" sz="1100" b="1" dirty="0">
                <a:solidFill>
                  <a:srgbClr val="006600"/>
                </a:solidFill>
                <a:latin typeface="Meiryo UI" panose="020B0604030504040204" pitchFamily="50" charset="-128"/>
                <a:ea typeface="Meiryo UI" panose="020B0604030504040204" pitchFamily="50" charset="-128"/>
              </a:rPr>
              <a:t>プアンプログラム（タイ）</a:t>
            </a:r>
            <a:endParaRPr lang="en-US" altLang="ja-JP" sz="1100" b="1" dirty="0">
              <a:solidFill>
                <a:srgbClr val="006600"/>
              </a:solidFill>
              <a:latin typeface="Meiryo UI" panose="020B0604030504040204" pitchFamily="50" charset="-128"/>
              <a:ea typeface="Meiryo UI" panose="020B0604030504040204" pitchFamily="50" charset="-128"/>
            </a:endParaRPr>
          </a:p>
          <a:p>
            <a:r>
              <a:rPr kumimoji="1" lang="ja-JP" altLang="en-US" sz="1100" b="1" dirty="0">
                <a:solidFill>
                  <a:srgbClr val="006600"/>
                </a:solidFill>
                <a:latin typeface="Meiryo UI" panose="020B0604030504040204" pitchFamily="50" charset="-128"/>
                <a:ea typeface="Meiryo UI" panose="020B0604030504040204" pitchFamily="50" charset="-128"/>
              </a:rPr>
              <a:t>　（</a:t>
            </a:r>
            <a:r>
              <a:rPr kumimoji="1" lang="en-US" altLang="ja-JP" sz="1100" b="1" dirty="0">
                <a:solidFill>
                  <a:srgbClr val="006600"/>
                </a:solidFill>
                <a:latin typeface="Meiryo UI" panose="020B0604030504040204" pitchFamily="50" charset="-128"/>
                <a:ea typeface="Meiryo UI" panose="020B0604030504040204" pitchFamily="50" charset="-128"/>
              </a:rPr>
              <a:t>10</a:t>
            </a:r>
            <a:r>
              <a:rPr kumimoji="1" lang="ja-JP" altLang="en-US" sz="1100" b="1" dirty="0">
                <a:solidFill>
                  <a:srgbClr val="006600"/>
                </a:solidFill>
                <a:latin typeface="Meiryo UI" panose="020B0604030504040204" pitchFamily="50" charset="-128"/>
                <a:ea typeface="Meiryo UI" panose="020B0604030504040204" pitchFamily="50" charset="-128"/>
              </a:rPr>
              <a:t>日間）</a:t>
            </a:r>
            <a:endParaRPr kumimoji="1" lang="en-US" altLang="ja-JP" sz="1100" b="1" dirty="0">
              <a:solidFill>
                <a:srgbClr val="006600"/>
              </a:solidFill>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往復渡航費：</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宿舎費・食費：５万円、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ビザ・留学保険：１千円、雑費：５万円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合計：約</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万円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JASSO</a:t>
            </a:r>
            <a:r>
              <a:rPr lang="ja-JP" altLang="en-US" sz="900" dirty="0">
                <a:latin typeface="Meiryo UI" panose="020B0604030504040204" pitchFamily="50" charset="-128"/>
                <a:ea typeface="Meiryo UI" panose="020B0604030504040204" pitchFamily="50" charset="-128"/>
              </a:rPr>
              <a:t>奨学金　８万円支給有）</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656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39" y="0"/>
            <a:ext cx="1687739" cy="1613744"/>
          </a:xfrm>
          <a:prstGeom prst="rect">
            <a:avLst/>
          </a:prstGeom>
          <a:solidFill>
            <a:srgbClr val="9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kumimoji="1" lang="en-US" altLang="ja-JP" sz="3200" dirty="0"/>
          </a:p>
          <a:p>
            <a:pPr algn="ctr"/>
            <a:r>
              <a:rPr lang="ja-JP" altLang="en-US" sz="3200" dirty="0"/>
              <a:t>Ｑ＆Ａ</a:t>
            </a:r>
            <a:r>
              <a:rPr lang="en-US" altLang="ja-JP" sz="3200" dirty="0"/>
              <a:t> </a:t>
            </a:r>
            <a:endParaRPr kumimoji="1" lang="ja-JP" altLang="en-US" sz="3200" dirty="0"/>
          </a:p>
        </p:txBody>
      </p:sp>
      <p:sp>
        <p:nvSpPr>
          <p:cNvPr id="15" name="テキスト ボックス 14"/>
          <p:cNvSpPr txBox="1"/>
          <p:nvPr/>
        </p:nvSpPr>
        <p:spPr>
          <a:xfrm>
            <a:off x="159621" y="1613744"/>
            <a:ext cx="6535797"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Ｑ１．留学に興味はあるのですが、まだ何も決めていません。具体的に計画を立ててから</a:t>
            </a:r>
            <a:r>
              <a:rPr kumimoji="1" lang="ja-JP" altLang="en-US" sz="1400" b="1" dirty="0">
                <a:latin typeface="Meiryo UI" panose="020B0604030504040204" pitchFamily="50" charset="-128"/>
                <a:ea typeface="Meiryo UI" panose="020B0604030504040204" pitchFamily="50" charset="-128"/>
              </a:rPr>
              <a:t>でないと留学相談はできないでしょうか？</a:t>
            </a:r>
          </a:p>
        </p:txBody>
      </p:sp>
      <p:sp>
        <p:nvSpPr>
          <p:cNvPr id="17" name="正方形/長方形 16"/>
          <p:cNvSpPr/>
          <p:nvPr/>
        </p:nvSpPr>
        <p:spPr>
          <a:xfrm>
            <a:off x="188640" y="2136964"/>
            <a:ext cx="6509737" cy="86792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大丈夫、いつでも相談にきてください！</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ひとくちに留学といっても、期間や方法は様々。岩手大学で提供しているプログラムも、</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週間の短期研修から</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年間の交換留学などが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ヶ国以上で展開されており、体験できる内容は多種多様です。</a:t>
            </a:r>
            <a:r>
              <a:rPr lang="ja-JP" altLang="en-US" sz="1200" u="sng" dirty="0">
                <a:solidFill>
                  <a:schemeClr val="tx1"/>
                </a:solidFill>
                <a:latin typeface="Meiryo UI" panose="020B0604030504040204" pitchFamily="50" charset="-128"/>
                <a:ea typeface="Meiryo UI" panose="020B0604030504040204" pitchFamily="50" charset="-128"/>
              </a:rPr>
              <a:t>あなたが“留学”で何をしたいのか、どんなプログラムが合っているのか</a:t>
            </a:r>
            <a:r>
              <a:rPr lang="ja-JP" altLang="en-US" sz="1200" dirty="0">
                <a:solidFill>
                  <a:schemeClr val="tx1"/>
                </a:solidFill>
                <a:latin typeface="Meiryo UI" panose="020B0604030504040204" pitchFamily="50" charset="-128"/>
                <a:ea typeface="Meiryo UI" panose="020B0604030504040204" pitchFamily="50" charset="-128"/>
              </a:rPr>
              <a:t>について理解を深めるところからお手伝いします。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7466" y="2997000"/>
            <a:ext cx="650973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Ｑ２．英語ができれば留学できますか？</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238189" y="3304777"/>
            <a:ext cx="6509737" cy="128432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語学力（英語）も必要ですが、「自分が何をしたいか」</a:t>
            </a:r>
            <a:r>
              <a:rPr lang="ja-JP" altLang="en-US" sz="1400" b="1" dirty="0">
                <a:solidFill>
                  <a:srgbClr val="FF0000"/>
                </a:solidFill>
                <a:latin typeface="Meiryo UI" panose="020B0604030504040204" pitchFamily="50" charset="-128"/>
                <a:ea typeface="Meiryo UI" panose="020B0604030504040204" pitchFamily="50" charset="-128"/>
              </a:rPr>
              <a:t>が大切です。</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考えてみてください。日本語が使えるだけで、日本での学生生活を充実して過ごせるでしょうか？やはり目的意識が大切ですよね。とはいえ、確かに現地で生活するためには一定の語学力が必要です。留学先が英語圏の場合は申請条件に英語能力試験の基準点を設定している場合が多いですし、非英語圏の場合もある程度現地の言語を学んでいくことが望ましいでしょう。岩手大学では語学力を強化するための様々なサポートを用意していますので、ぜひ活用してください。</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47868" y="7745114"/>
            <a:ext cx="6509737" cy="123688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まずはメールでご連絡、または国際課までお立ち寄りください。　</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留学相談は専門の教員が対応します。まずは希望日や時間帯をメールで連絡してください。　</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相談者：</a:t>
            </a:r>
            <a:r>
              <a:rPr lang="en-US" altLang="ja-JP" sz="1200" dirty="0">
                <a:solidFill>
                  <a:schemeClr val="tx1"/>
                </a:solidFill>
                <a:latin typeface="Meiryo UI" panose="020B0604030504040204" pitchFamily="50" charset="-128"/>
                <a:ea typeface="Meiryo UI" panose="020B0604030504040204" pitchFamily="50" charset="-128"/>
              </a:rPr>
              <a:t> Jacob Petersen </a:t>
            </a:r>
            <a:r>
              <a:rPr lang="ja-JP" altLang="en-US" sz="1200" dirty="0">
                <a:solidFill>
                  <a:schemeClr val="tx1"/>
                </a:solidFill>
                <a:latin typeface="Meiryo UI" panose="020B0604030504040204" pitchFamily="50" charset="-128"/>
                <a:ea typeface="Meiryo UI" panose="020B0604030504040204" pitchFamily="50" charset="-128"/>
              </a:rPr>
              <a:t>、 山内亜美</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メール：</a:t>
            </a:r>
            <a:r>
              <a:rPr lang="en-US" altLang="ja-JP" sz="1200" dirty="0">
                <a:solidFill>
                  <a:schemeClr val="tx1"/>
                </a:solidFill>
                <a:latin typeface="Meiryo UI" panose="020B0604030504040204" pitchFamily="50" charset="-128"/>
                <a:ea typeface="Meiryo UI" panose="020B0604030504040204" pitchFamily="50" charset="-128"/>
              </a:rPr>
              <a:t> jacobp@iwate-u.ac.jp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yamauchi@iwate-u.ac.jp</a:t>
            </a:r>
          </a:p>
          <a:p>
            <a:r>
              <a:rPr lang="ja-JP" altLang="en-US" sz="1200" dirty="0">
                <a:solidFill>
                  <a:schemeClr val="tx1"/>
                </a:solidFill>
                <a:latin typeface="Meiryo UI" panose="020B0604030504040204" pitchFamily="50" charset="-128"/>
                <a:ea typeface="Meiryo UI" panose="020B0604030504040204" pitchFamily="50" charset="-128"/>
              </a:rPr>
              <a:t>　研究室：学生センターＢ棟</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階　</a:t>
            </a:r>
            <a:r>
              <a:rPr lang="en-US" altLang="ja-JP" sz="1200" dirty="0">
                <a:solidFill>
                  <a:schemeClr val="tx1"/>
                </a:solidFill>
                <a:latin typeface="Meiryo UI" panose="020B0604030504040204" pitchFamily="50" charset="-128"/>
                <a:ea typeface="Meiryo UI" panose="020B0604030504040204" pitchFamily="50" charset="-128"/>
              </a:rPr>
              <a:t>206</a:t>
            </a:r>
            <a:r>
              <a:rPr lang="ja-JP" altLang="en-US" sz="1200" dirty="0">
                <a:solidFill>
                  <a:schemeClr val="tx1"/>
                </a:solidFill>
                <a:latin typeface="Meiryo UI" panose="020B0604030504040204" pitchFamily="50" charset="-128"/>
                <a:ea typeface="Meiryo UI" panose="020B0604030504040204" pitchFamily="50" charset="-128"/>
              </a:rPr>
              <a:t>号室</a:t>
            </a:r>
            <a:r>
              <a:rPr lang="en-US" altLang="ja-JP" sz="1200" dirty="0">
                <a:solidFill>
                  <a:schemeClr val="tx1"/>
                </a:solidFill>
                <a:latin typeface="Meiryo UI" panose="020B0604030504040204" pitchFamily="50" charset="-128"/>
                <a:ea typeface="Meiryo UI" panose="020B0604030504040204" pitchFamily="50" charset="-128"/>
              </a:rPr>
              <a:t>(Jacob) </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210</a:t>
            </a:r>
            <a:r>
              <a:rPr lang="ja-JP" altLang="en-US" sz="1200" dirty="0">
                <a:solidFill>
                  <a:schemeClr val="tx1"/>
                </a:solidFill>
                <a:latin typeface="Meiryo UI" panose="020B0604030504040204" pitchFamily="50" charset="-128"/>
                <a:ea typeface="Meiryo UI" panose="020B0604030504040204" pitchFamily="50" charset="-128"/>
              </a:rPr>
              <a:t>室</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山内</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a:t>
            </a:r>
          </a:p>
          <a:p>
            <a:r>
              <a:rPr lang="ja-JP" altLang="en-US" sz="1200" dirty="0">
                <a:solidFill>
                  <a:schemeClr val="tx1"/>
                </a:solidFill>
                <a:latin typeface="Meiryo UI" panose="020B0604030504040204" pitchFamily="50" charset="-128"/>
                <a:ea typeface="Meiryo UI" panose="020B0604030504040204" pitchFamily="50" charset="-128"/>
              </a:rPr>
              <a:t>留学に係る一般的・全般的な情報は国際課窓口でも提供しています。</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6405" y="4589097"/>
            <a:ext cx="6469013"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Ｑ３．留学準備はいつから始めればいいですか？</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38188" y="4879121"/>
            <a:ext cx="6509737" cy="138099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FF0000"/>
                </a:solidFill>
                <a:latin typeface="Meiryo UI" panose="020B0604030504040204" pitchFamily="50" charset="-128"/>
                <a:ea typeface="Meiryo UI" panose="020B0604030504040204" pitchFamily="50" charset="-128"/>
              </a:rPr>
              <a:t>Ａ　出発の１年以上前から準備するケースが多いです。まずは計画を立てましょう。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まずは具体的に“いつ留学したいか”を考え、逆算して予定を立てるとわかりやすいでしょう。卒業までに必要な授業や実習の開講時期、就職活動の予定を考えて、いつなら時間が取れるのか考えてみてください。学部生で在学中に交換留学をする場合、忙しくなるのが３年生の後半なので２年生の後半から出発する、という学生が多いです。語</a:t>
            </a:r>
            <a:r>
              <a:rPr kumimoji="1" lang="ja-JP" altLang="en-US" sz="1200" dirty="0">
                <a:solidFill>
                  <a:schemeClr val="tx1"/>
                </a:solidFill>
                <a:latin typeface="Meiryo UI" panose="020B0604030504040204" pitchFamily="50" charset="-128"/>
                <a:ea typeface="Meiryo UI" panose="020B0604030504040204" pitchFamily="50" charset="-128"/>
              </a:rPr>
              <a:t>学面や金銭面での準備は、始めるのに早すぎるということはありません。また、参加の申請は、交換留学の場合おおむね出発の１年前に受付開始となります。（短期研修はプログラムによって異なります。）</a:t>
            </a:r>
          </a:p>
        </p:txBody>
      </p:sp>
      <p:sp>
        <p:nvSpPr>
          <p:cNvPr id="20" name="テキスト ボックス 19"/>
          <p:cNvSpPr txBox="1"/>
          <p:nvPr/>
        </p:nvSpPr>
        <p:spPr>
          <a:xfrm>
            <a:off x="202857" y="7459223"/>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Ｑ５．もっと詳しく知りたいのですが</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488960" y="8892000"/>
            <a:ext cx="360040" cy="261610"/>
          </a:xfrm>
          <a:prstGeom prst="rect">
            <a:avLst/>
          </a:prstGeom>
          <a:noFill/>
        </p:spPr>
        <p:txBody>
          <a:bodyPr wrap="square" rtlCol="0">
            <a:spAutoFit/>
          </a:bodyPr>
          <a:lstStyle/>
          <a:p>
            <a:r>
              <a:rPr kumimoji="1" lang="en-US" altLang="ja-JP" sz="1100" dirty="0"/>
              <a:t>-</a:t>
            </a:r>
            <a:r>
              <a:rPr lang="en-US" altLang="ja-JP" sz="1100" dirty="0"/>
              <a:t>6</a:t>
            </a:r>
            <a:r>
              <a:rPr kumimoji="1" lang="en-US" altLang="ja-JP" sz="1100" dirty="0"/>
              <a:t>-</a:t>
            </a:r>
            <a:endParaRPr kumimoji="1" lang="ja-JP" altLang="en-US" sz="1100" dirty="0"/>
          </a:p>
        </p:txBody>
      </p:sp>
      <p:sp>
        <p:nvSpPr>
          <p:cNvPr id="32" name="テキスト ボックス 31"/>
          <p:cNvSpPr txBox="1"/>
          <p:nvPr/>
        </p:nvSpPr>
        <p:spPr>
          <a:xfrm>
            <a:off x="223872" y="6282000"/>
            <a:ext cx="649603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Ｑ４．コロナ禍でも留学に行けますか？</a:t>
            </a:r>
            <a:endParaRPr kumimoji="1" lang="ja-JP" altLang="en-US"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47868" y="6546005"/>
            <a:ext cx="6509737" cy="84375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Ａ　大学の</a:t>
            </a:r>
            <a:r>
              <a:rPr lang="en-US" altLang="ja-JP" sz="1400" b="1" dirty="0">
                <a:solidFill>
                  <a:srgbClr val="FF0000"/>
                </a:solidFill>
                <a:latin typeface="Meiryo UI" panose="020B0604030504040204" pitchFamily="50" charset="-128"/>
                <a:ea typeface="Meiryo UI" panose="020B0604030504040204" pitchFamily="50" charset="-128"/>
              </a:rPr>
              <a:t>HP</a:t>
            </a:r>
            <a:r>
              <a:rPr lang="ja-JP" altLang="en-US" sz="1400" b="1" dirty="0">
                <a:solidFill>
                  <a:srgbClr val="FF0000"/>
                </a:solidFill>
                <a:latin typeface="Meiryo UI" panose="020B0604030504040204" pitchFamily="50" charset="-128"/>
                <a:ea typeface="Meiryo UI" panose="020B0604030504040204" pitchFamily="50" charset="-128"/>
              </a:rPr>
              <a:t>で要件を確認してみましょう。</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留学に行くための要件は、大学</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https://www.iwate-u.ac.jp/coronavirus2020iwate-u.html </a:t>
            </a:r>
            <a:r>
              <a:rPr lang="ja-JP" altLang="en-US" sz="1200" dirty="0">
                <a:solidFill>
                  <a:schemeClr val="tx1"/>
                </a:solidFill>
                <a:latin typeface="Meiryo UI" panose="020B0604030504040204" pitchFamily="50" charset="-128"/>
                <a:ea typeface="Meiryo UI" panose="020B0604030504040204" pitchFamily="50" charset="-128"/>
              </a:rPr>
              <a:t>）で公開しています。世界各国の感染状況や世界情勢によって変わることがありますので、留学を考えている方はチェックしておくとよいでしょう。</a:t>
            </a:r>
            <a:endParaRPr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187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kumimoji="1" lang="ja-JP" altLang="en-US" sz="3600" dirty="0">
                <a:latin typeface="Meiryo UI" panose="020B0604030504040204" pitchFamily="50" charset="-128"/>
                <a:ea typeface="Meiryo UI" panose="020B0604030504040204" pitchFamily="50" charset="-128"/>
              </a:rPr>
              <a:t>学内での</a:t>
            </a:r>
            <a:br>
              <a:rPr kumimoji="1"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留学・外国語学習支援</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EEA50A"/>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17" name="四角形: 角を丸くする 68"/>
          <p:cNvSpPr/>
          <p:nvPr/>
        </p:nvSpPr>
        <p:spPr>
          <a:xfrm>
            <a:off x="162165" y="1721196"/>
            <a:ext cx="6538990" cy="3312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留学相談</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1087" y="2146245"/>
            <a:ext cx="647278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留学に関心のある方、いつか留学してみたいという方を対象に個別相談を行っています。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また「トビタテ！留学</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」の申請サポートも行っています。希望する方は、メールで相談予約をしてください。</a:t>
            </a:r>
          </a:p>
        </p:txBody>
      </p:sp>
      <p:sp>
        <p:nvSpPr>
          <p:cNvPr id="25" name="四角形: 角を丸くする 34"/>
          <p:cNvSpPr/>
          <p:nvPr/>
        </p:nvSpPr>
        <p:spPr>
          <a:xfrm>
            <a:off x="162164" y="6265551"/>
            <a:ext cx="6533671"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2: </a:t>
            </a:r>
            <a:r>
              <a:rPr kumimoji="1" lang="en-US" altLang="ja-JP" sz="2000" b="1" dirty="0"/>
              <a:t>Super English</a:t>
            </a:r>
            <a:endParaRPr kumimoji="1" lang="ja-JP" altLang="en-US" sz="2000" b="1" dirty="0"/>
          </a:p>
        </p:txBody>
      </p:sp>
      <p:sp>
        <p:nvSpPr>
          <p:cNvPr id="27" name="テキスト ボックス 26"/>
          <p:cNvSpPr txBox="1"/>
          <p:nvPr/>
        </p:nvSpPr>
        <p:spPr>
          <a:xfrm>
            <a:off x="0" y="2608378"/>
            <a:ext cx="6858000" cy="369332"/>
          </a:xfrm>
          <a:prstGeom prst="rect">
            <a:avLst/>
          </a:prstGeom>
          <a:noFill/>
        </p:spPr>
        <p:txBody>
          <a:bodyPr wrap="square" rtlCol="0">
            <a:spAutoFit/>
          </a:bodyPr>
          <a:lstStyle/>
          <a:p>
            <a:pPr algn="ctr"/>
            <a:r>
              <a:rPr kumimoji="1" lang="ja-JP" altLang="en-US" dirty="0">
                <a:solidFill>
                  <a:srgbClr val="FFC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英語学習支援</a:t>
            </a:r>
          </a:p>
        </p:txBody>
      </p:sp>
      <p:sp>
        <p:nvSpPr>
          <p:cNvPr id="28" name="テキスト ボックス 27"/>
          <p:cNvSpPr txBox="1"/>
          <p:nvPr/>
        </p:nvSpPr>
        <p:spPr>
          <a:xfrm>
            <a:off x="162165" y="3307611"/>
            <a:ext cx="6501709"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留学や海外研修を目指したい、英語力を向上させたい、</a:t>
            </a:r>
            <a:r>
              <a:rPr kumimoji="1" lang="en-US" altLang="ja-JP" sz="1100" dirty="0">
                <a:latin typeface="Meiryo UI" panose="020B0604030504040204" pitchFamily="50" charset="-128"/>
                <a:ea typeface="Meiryo UI" panose="020B0604030504040204" pitchFamily="50" charset="-128"/>
              </a:rPr>
              <a:t>Step–up English</a:t>
            </a:r>
            <a:r>
              <a:rPr kumimoji="1" lang="ja-JP" altLang="en-US" sz="1100" dirty="0">
                <a:latin typeface="Meiryo UI" panose="020B0604030504040204" pitchFamily="50" charset="-128"/>
                <a:ea typeface="Meiryo UI" panose="020B0604030504040204" pitchFamily="50" charset="-128"/>
              </a:rPr>
              <a:t>を受講したいけど英語力が不足しているの</a:t>
            </a:r>
            <a:r>
              <a:rPr lang="ja-JP" altLang="en-US" sz="1100" dirty="0">
                <a:latin typeface="Meiryo UI" panose="020B0604030504040204" pitchFamily="50" charset="-128"/>
                <a:ea typeface="Meiryo UI" panose="020B0604030504040204" pitchFamily="50" charset="-128"/>
              </a:rPr>
              <a:t>でどうしよう？というあなたのために、プライベートレッスン形式で、総合的にあなたのレベルにあった語彙力アップ、読解力アップ、聴解力アップのための教材で英語学習支援をします。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募集時期：随時開始できます！（グローバルビレッジの</a:t>
            </a:r>
            <a:r>
              <a:rPr lang="en-US" altLang="ja-JP" sz="1100" dirty="0">
                <a:latin typeface="Meiryo UI" panose="020B0604030504040204" pitchFamily="50" charset="-128"/>
                <a:ea typeface="Meiryo UI" panose="020B0604030504040204" pitchFamily="50" charset="-128"/>
              </a:rPr>
              <a:t>English Time</a:t>
            </a:r>
            <a:r>
              <a:rPr lang="ja-JP" altLang="en-US" sz="1100" dirty="0">
                <a:latin typeface="Meiryo UI" panose="020B0604030504040204" pitchFamily="50" charset="-128"/>
                <a:ea typeface="Meiryo UI" panose="020B0604030504040204" pitchFamily="50" charset="-128"/>
              </a:rPr>
              <a:t>で申込できます。）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受講資格：特にありません！</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2166" y="6614400"/>
            <a:ext cx="6501708"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英語圏への留学に必要な</a:t>
            </a:r>
            <a:r>
              <a:rPr kumimoji="1" lang="en-US" altLang="ja-JP" sz="1100" dirty="0">
                <a:latin typeface="Meiryo UI" panose="020B0604030504040204" pitchFamily="50" charset="-128"/>
                <a:ea typeface="Meiryo UI" panose="020B0604030504040204" pitchFamily="50" charset="-128"/>
              </a:rPr>
              <a:t>TOEFL iBT80</a:t>
            </a:r>
            <a:r>
              <a:rPr kumimoji="1" lang="ja-JP" altLang="en-US" sz="1100" dirty="0">
                <a:latin typeface="Meiryo UI" panose="020B0604030504040204" pitchFamily="50" charset="-128"/>
                <a:ea typeface="Meiryo UI" panose="020B0604030504040204" pitchFamily="50" charset="-128"/>
              </a:rPr>
              <a:t>点以上を目指す実践的な英語学習支援プログラムです。</a:t>
            </a:r>
            <a:r>
              <a:rPr kumimoji="1" lang="en-US" altLang="ja-JP" sz="1100" dirty="0">
                <a:latin typeface="Meiryo UI" panose="020B0604030504040204" pitchFamily="50" charset="-128"/>
                <a:ea typeface="Meiryo UI" panose="020B0604030504040204" pitchFamily="50" charset="-128"/>
              </a:rPr>
              <a:t>ESL</a:t>
            </a:r>
            <a:r>
              <a:rPr kumimoji="1" lang="ja-JP" altLang="en-US" sz="1100" dirty="0">
                <a:latin typeface="Meiryo UI" panose="020B0604030504040204" pitchFamily="50" charset="-128"/>
                <a:ea typeface="Meiryo UI" panose="020B0604030504040204" pitchFamily="50" charset="-128"/>
              </a:rPr>
              <a:t>（英語が母国語でない学生のためのプログラム）専門のネイティブ教員が授業をします。</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募集時期：</a:t>
            </a:r>
            <a:r>
              <a:rPr kumimoji="1" lang="ja-JP" altLang="en-US" sz="1100" dirty="0">
                <a:latin typeface="Meiryo UI" panose="020B0604030504040204" pitchFamily="50" charset="-128"/>
                <a:ea typeface="Meiryo UI" panose="020B0604030504040204" pitchFamily="50" charset="-128"/>
              </a:rPr>
              <a:t>年２回（前期・後期が開始する前の長期休暇中）</a:t>
            </a:r>
            <a:r>
              <a:rPr lang="ja-JP" altLang="en-US" sz="1100" dirty="0">
                <a:latin typeface="Meiryo UI" panose="020B0604030504040204" pitchFamily="50" charset="-128"/>
                <a:ea typeface="Meiryo UI" panose="020B0604030504040204" pitchFamily="50" charset="-128"/>
              </a:rPr>
              <a:t>定員８名程度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a:t>
            </a:r>
            <a:r>
              <a:rPr kumimoji="1" lang="ja-JP" altLang="en-US" sz="1100" dirty="0">
                <a:latin typeface="Meiryo UI" panose="020B0604030504040204" pitchFamily="50" charset="-128"/>
                <a:ea typeface="Meiryo UI" panose="020B0604030504040204" pitchFamily="50" charset="-128"/>
              </a:rPr>
              <a:t>（火・金の６コマ）</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受講</a:t>
            </a:r>
            <a:r>
              <a:rPr lang="ja-JP" altLang="en-US" sz="1100" dirty="0">
                <a:latin typeface="Meiryo UI" panose="020B0604030504040204" pitchFamily="50" charset="-128"/>
                <a:ea typeface="Meiryo UI" panose="020B0604030504040204" pitchFamily="50" charset="-128"/>
              </a:rPr>
              <a:t>資格：</a:t>
            </a:r>
            <a:r>
              <a:rPr lang="en-US" altLang="ja-JP" sz="1100" dirty="0">
                <a:latin typeface="Meiryo UI" panose="020B0604030504040204" pitchFamily="50" charset="-128"/>
                <a:ea typeface="Meiryo UI" panose="020B0604030504040204" pitchFamily="50" charset="-128"/>
              </a:rPr>
              <a:t>Step-up English </a:t>
            </a:r>
            <a:r>
              <a:rPr lang="ja-JP" altLang="en-US" sz="1100" dirty="0">
                <a:latin typeface="Meiryo UI" panose="020B0604030504040204" pitchFamily="50" charset="-128"/>
                <a:ea typeface="Meiryo UI" panose="020B0604030504040204" pitchFamily="50" charset="-128"/>
              </a:rPr>
              <a:t>修了時に推薦された者。以前に本講座を受講し積極参加が認められた者。</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TOEFL-iBT60</a:t>
            </a:r>
            <a:r>
              <a:rPr lang="ja-JP" altLang="en-US" sz="1100" dirty="0">
                <a:latin typeface="Meiryo UI" panose="020B0604030504040204" pitchFamily="50" charset="-128"/>
                <a:ea typeface="Meiryo UI" panose="020B0604030504040204" pitchFamily="50" charset="-128"/>
              </a:rPr>
              <a:t>点取得者。</a:t>
            </a:r>
            <a:endParaRPr kumimoji="1" lang="en-US" altLang="ja-JP"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62165" y="4927611"/>
            <a:ext cx="6501709"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海外留学に必要なアカデミック英語の基礎力をつけるためのトレーニングコースです。ライティング・リーディングを中心に総合的な英語力をつけて、</a:t>
            </a:r>
            <a:r>
              <a:rPr kumimoji="1" lang="en-US" altLang="ja-JP" sz="1100" dirty="0">
                <a:latin typeface="Meiryo UI" panose="020B0604030504040204" pitchFamily="50" charset="-128"/>
                <a:ea typeface="Meiryo UI" panose="020B0604030504040204" pitchFamily="50" charset="-128"/>
              </a:rPr>
              <a:t>SUPER ENGLISH</a:t>
            </a:r>
            <a:r>
              <a:rPr kumimoji="1" lang="ja-JP" altLang="en-US" sz="1100" dirty="0" err="1">
                <a:latin typeface="Meiryo UI" panose="020B0604030504040204" pitchFamily="50" charset="-128"/>
                <a:ea typeface="Meiryo UI" panose="020B0604030504040204" pitchFamily="50" charset="-128"/>
              </a:rPr>
              <a:t>への</a:t>
            </a:r>
            <a:r>
              <a:rPr kumimoji="1" lang="ja-JP" altLang="en-US" sz="1100" dirty="0">
                <a:latin typeface="Meiryo UI" panose="020B0604030504040204" pitchFamily="50" charset="-128"/>
                <a:ea typeface="Meiryo UI" panose="020B0604030504040204" pitchFamily="50" charset="-128"/>
              </a:rPr>
              <a:t>橋渡しをします。　</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募集</a:t>
            </a:r>
            <a:r>
              <a:rPr kumimoji="1" lang="ja-JP" altLang="en-US" sz="1100" dirty="0">
                <a:latin typeface="Meiryo UI" panose="020B0604030504040204" pitchFamily="50" charset="-128"/>
                <a:ea typeface="Meiryo UI" panose="020B0604030504040204" pitchFamily="50" charset="-128"/>
              </a:rPr>
              <a:t>時期：年２回</a:t>
            </a:r>
            <a:r>
              <a:rPr lang="ja-JP" altLang="en-US" sz="1100" dirty="0">
                <a:latin typeface="Meiryo UI" panose="020B0604030504040204" pitchFamily="50" charset="-128"/>
                <a:ea typeface="Meiryo UI" panose="020B0604030504040204" pitchFamily="50" charset="-128"/>
              </a:rPr>
              <a:t>（前期・後期が開始する前の長期休暇中）定員</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名（先着順）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実施期間：</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月（前期）、</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月（後期）　週</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回（月・水の６コマ）</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受講資格：</a:t>
            </a:r>
            <a:r>
              <a:rPr kumimoji="1" lang="ja-JP" altLang="en-US" sz="1100" dirty="0">
                <a:latin typeface="Meiryo UI" panose="020B0604030504040204" pitchFamily="50" charset="-128"/>
                <a:ea typeface="Meiryo UI" panose="020B0604030504040204" pitchFamily="50" charset="-128"/>
              </a:rPr>
              <a:t>半年以内に受験したスコア </a:t>
            </a:r>
            <a:r>
              <a:rPr kumimoji="1" lang="en-US" altLang="ja-JP" sz="1100" dirty="0">
                <a:latin typeface="Meiryo UI" panose="020B0604030504040204" pitchFamily="50" charset="-128"/>
                <a:ea typeface="Meiryo UI" panose="020B0604030504040204" pitchFamily="50" charset="-128"/>
              </a:rPr>
              <a:t>TOEIC650</a:t>
            </a:r>
            <a:r>
              <a:rPr kumimoji="1" lang="ja-JP" altLang="en-US" sz="1100" dirty="0">
                <a:latin typeface="Meiryo UI" panose="020B0604030504040204" pitchFamily="50" charset="-128"/>
                <a:ea typeface="Meiryo UI" panose="020B0604030504040204" pitchFamily="50" charset="-128"/>
              </a:rPr>
              <a:t>点または英検２級以上の方が対象</a:t>
            </a:r>
            <a:endParaRPr kumimoji="1" lang="en-US" altLang="ja-JP" sz="1100"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3591000" y="6963056"/>
            <a:ext cx="899532" cy="249620"/>
          </a:xfrm>
          <a:prstGeom prst="wedgeRoundRectCallout">
            <a:avLst>
              <a:gd name="adj1" fmla="val -1386"/>
              <a:gd name="adj2" fmla="val 110788"/>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700" dirty="0">
                <a:solidFill>
                  <a:schemeClr val="tx1"/>
                </a:solidFill>
                <a:latin typeface="HG丸ｺﾞｼｯｸM-PRO" panose="020F0600000000000000" pitchFamily="50" charset="-128"/>
                <a:ea typeface="HG丸ｺﾞｼｯｸM-PRO" panose="020F0600000000000000" pitchFamily="50" charset="-128"/>
              </a:rPr>
              <a:t>相談いいですか？</a:t>
            </a:r>
          </a:p>
        </p:txBody>
      </p:sp>
      <p:sp>
        <p:nvSpPr>
          <p:cNvPr id="41" name="四角形: 角を丸くする 34"/>
          <p:cNvSpPr/>
          <p:nvPr/>
        </p:nvSpPr>
        <p:spPr>
          <a:xfrm>
            <a:off x="162165" y="4548274"/>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1: Step-up English</a:t>
            </a:r>
          </a:p>
        </p:txBody>
      </p:sp>
      <p:sp>
        <p:nvSpPr>
          <p:cNvPr id="42" name="四角形: 角を丸くする 34"/>
          <p:cNvSpPr/>
          <p:nvPr/>
        </p:nvSpPr>
        <p:spPr>
          <a:xfrm>
            <a:off x="162165" y="2977493"/>
            <a:ext cx="6533670" cy="330118"/>
          </a:xfrm>
          <a:prstGeom prst="roundRect">
            <a:avLst/>
          </a:prstGeom>
          <a:solidFill>
            <a:srgbClr val="FFC000"/>
          </a:solidFill>
          <a:ln>
            <a:solidFill>
              <a:srgbClr val="EEA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STEP 0: Foundation of English</a:t>
            </a:r>
          </a:p>
        </p:txBody>
      </p:sp>
      <p:sp>
        <p:nvSpPr>
          <p:cNvPr id="43" name="テキスト ボックス 42"/>
          <p:cNvSpPr txBox="1"/>
          <p:nvPr/>
        </p:nvSpPr>
        <p:spPr>
          <a:xfrm>
            <a:off x="3767303" y="7865388"/>
            <a:ext cx="3093980" cy="90024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留学相談・英語学習支援に関するお問い合わせ先</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国際教育センター　</a:t>
            </a:r>
            <a:r>
              <a:rPr lang="en-US" altLang="ja-JP" sz="1050" dirty="0">
                <a:latin typeface="Meiryo UI" panose="020B0604030504040204" pitchFamily="50" charset="-128"/>
                <a:ea typeface="Meiryo UI" panose="020B0604030504040204" pitchFamily="50" charset="-128"/>
              </a:rPr>
              <a:t>Jacob Petersen</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山内亜美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メール：　</a:t>
            </a:r>
            <a:r>
              <a:rPr lang="en-US" altLang="ja-JP" sz="1050" dirty="0">
                <a:latin typeface="Meiryo UI" panose="020B0604030504040204" pitchFamily="50" charset="-128"/>
                <a:ea typeface="Meiryo UI" panose="020B0604030504040204" pitchFamily="50" charset="-128"/>
              </a:rPr>
              <a:t>jacobp@iwate-u.ac.jp</a:t>
            </a: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yamauchi@iwate-u.ac.jp</a:t>
            </a:r>
          </a:p>
        </p:txBody>
      </p:sp>
      <p:sp>
        <p:nvSpPr>
          <p:cNvPr id="3" name="下矢印 2"/>
          <p:cNvSpPr/>
          <p:nvPr/>
        </p:nvSpPr>
        <p:spPr>
          <a:xfrm>
            <a:off x="2725077" y="4117611"/>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2725077" y="5854698"/>
            <a:ext cx="1350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000" y="8900390"/>
            <a:ext cx="360040" cy="261610"/>
          </a:xfrm>
          <a:prstGeom prst="rect">
            <a:avLst/>
          </a:prstGeom>
          <a:noFill/>
        </p:spPr>
        <p:txBody>
          <a:bodyPr wrap="square" rtlCol="0">
            <a:spAutoFit/>
          </a:bodyPr>
          <a:lstStyle/>
          <a:p>
            <a:r>
              <a:rPr kumimoji="1" lang="en-US" altLang="ja-JP" sz="1100" dirty="0"/>
              <a:t>-7-</a:t>
            </a:r>
            <a:endParaRPr kumimoji="1" lang="ja-JP" altLang="en-US" sz="1100" dirty="0"/>
          </a:p>
        </p:txBody>
      </p:sp>
      <p:sp>
        <p:nvSpPr>
          <p:cNvPr id="4" name="正方形/長方形 3"/>
          <p:cNvSpPr/>
          <p:nvPr/>
        </p:nvSpPr>
        <p:spPr>
          <a:xfrm>
            <a:off x="142700" y="7733151"/>
            <a:ext cx="3627838" cy="1181582"/>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中国の大学への交換留学希望者には、中国語の集中講座</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「ニーハオ！漢語」</a:t>
            </a:r>
            <a:r>
              <a:rPr lang="ja-JP" altLang="en-US" sz="1100" dirty="0">
                <a:solidFill>
                  <a:schemeClr val="tx1"/>
                </a:solidFill>
                <a:latin typeface="Meiryo UI" panose="020B0604030504040204" pitchFamily="50" charset="-128"/>
                <a:ea typeface="Meiryo UI" panose="020B0604030504040204" pitchFamily="50" charset="-128"/>
              </a:rPr>
              <a:t>もあります！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各場面で使える中国語を中心に、①リスニング、②リーディング及び語彙力、③ライティングの授業を行います。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開催情報は国際課にお問い合わせください！</a:t>
            </a:r>
            <a:endParaRPr kumimoji="1" lang="ja-JP" altLang="en-US" dirty="0"/>
          </a:p>
        </p:txBody>
      </p:sp>
    </p:spTree>
    <p:extLst>
      <p:ext uri="{BB962C8B-B14F-4D97-AF65-F5344CB8AC3E}">
        <p14:creationId xmlns:p14="http://schemas.microsoft.com/office/powerpoint/2010/main" val="35772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7681" y="48876"/>
            <a:ext cx="5031680" cy="1524000"/>
          </a:xfrm>
        </p:spPr>
        <p:txBody>
          <a:bodyPr>
            <a:noAutofit/>
          </a:bodyPr>
          <a:lstStyle/>
          <a:p>
            <a:pPr algn="l"/>
            <a:r>
              <a:rPr lang="ja-JP" altLang="en-US" sz="3600" dirty="0">
                <a:latin typeface="Meiryo UI" panose="020B0604030504040204" pitchFamily="50" charset="-128"/>
                <a:ea typeface="Meiryo UI" panose="020B0604030504040204" pitchFamily="50" charset="-128"/>
              </a:rPr>
              <a:t>多言語・多文化交流空間</a:t>
            </a:r>
            <a:br>
              <a:rPr kumimoji="1" lang="en-US" altLang="ja-JP" sz="3600" dirty="0">
                <a:latin typeface="Meiryo UI" panose="020B0604030504040204" pitchFamily="50" charset="-128"/>
                <a:ea typeface="Meiryo UI" panose="020B0604030504040204" pitchFamily="50" charset="-128"/>
              </a:rPr>
            </a:br>
            <a:r>
              <a:rPr kumimoji="1" lang="en-US" altLang="ja-JP" sz="3600" dirty="0">
                <a:latin typeface="Meiryo UI" panose="020B0604030504040204" pitchFamily="50" charset="-128"/>
                <a:ea typeface="Meiryo UI" panose="020B0604030504040204" pitchFamily="50" charset="-128"/>
              </a:rPr>
              <a:t>Global Village</a:t>
            </a:r>
            <a:endParaRPr kumimoji="1" lang="ja-JP" altLang="en-US" sz="3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39" y="0"/>
            <a:ext cx="1706947" cy="1613744"/>
          </a:xfrm>
          <a:prstGeom prst="rect">
            <a:avLst/>
          </a:prstGeom>
          <a:solidFill>
            <a:srgbClr val="DF629F"/>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0">
            <a:noAutofit/>
          </a:bodyPr>
          <a:lstStyle/>
          <a:p>
            <a:pPr algn="ctr"/>
            <a:r>
              <a:rPr kumimoji="1" lang="en-US" altLang="ja-JP" sz="2000" dirty="0">
                <a:latin typeface="Meiryo UI" panose="020B0604030504040204" pitchFamily="50" charset="-128"/>
                <a:ea typeface="Meiryo UI" panose="020B0604030504040204" pitchFamily="50" charset="-128"/>
              </a:rPr>
              <a:t>Information</a:t>
            </a:r>
            <a:r>
              <a:rPr kumimoji="1"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001" y="1692449"/>
            <a:ext cx="6650360" cy="1169551"/>
          </a:xfrm>
          <a:prstGeom prst="rect">
            <a:avLst/>
          </a:prstGeom>
          <a:noFill/>
        </p:spPr>
        <p:txBody>
          <a:bodyPr wrap="square" rtlCol="0">
            <a:spAutoFit/>
          </a:bodyPr>
          <a:lstStyle/>
          <a:p>
            <a:r>
              <a:rPr kumimoji="1" lang="ja-JP" altLang="en-US" sz="1400" b="1" dirty="0">
                <a:solidFill>
                  <a:schemeClr val="accent1"/>
                </a:solidFill>
                <a:latin typeface="Meiryo UI" panose="020B0604030504040204" pitchFamily="50" charset="-128"/>
                <a:ea typeface="Meiryo UI" panose="020B0604030504040204" pitchFamily="50" charset="-128"/>
              </a:rPr>
              <a:t>　</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とは、国籍の異なる様々な学生や地域の人々が集い、国際交流、異文化体験、日本文化紹介、ワークショップなどを通して、国際理解・異文化体験を行う空間です。</a:t>
            </a:r>
            <a:r>
              <a:rPr lang="ja-JP" altLang="en-US" sz="1400" b="1" dirty="0">
                <a:solidFill>
                  <a:schemeClr val="accent1"/>
                </a:solidFill>
                <a:latin typeface="Meiryo UI" panose="020B0604030504040204" pitchFamily="50" charset="-128"/>
                <a:ea typeface="Meiryo UI" panose="020B0604030504040204" pitchFamily="50" charset="-128"/>
              </a:rPr>
              <a:t>　</a:t>
            </a:r>
            <a:r>
              <a:rPr kumimoji="1" lang="ja-JP" altLang="en-US" sz="1400" b="1" dirty="0">
                <a:solidFill>
                  <a:schemeClr val="accent1"/>
                </a:solidFill>
                <a:latin typeface="Meiryo UI" panose="020B0604030504040204" pitchFamily="50" charset="-128"/>
                <a:ea typeface="Meiryo UI" panose="020B0604030504040204" pitchFamily="50" charset="-128"/>
              </a:rPr>
              <a:t>週替わりのイベントのほか、英語ネイティブ教員による英語学修サポートも随時開催中！</a:t>
            </a:r>
            <a:r>
              <a:rPr kumimoji="1" lang="en-US" altLang="ja-JP" sz="1400" b="1" dirty="0">
                <a:solidFill>
                  <a:schemeClr val="accent1"/>
                </a:solidFill>
                <a:latin typeface="Meiryo UI" panose="020B0604030504040204" pitchFamily="50" charset="-128"/>
                <a:ea typeface="Meiryo UI" panose="020B0604030504040204" pitchFamily="50" charset="-128"/>
              </a:rPr>
              <a:t>Global Village</a:t>
            </a:r>
            <a:r>
              <a:rPr kumimoji="1" lang="ja-JP" altLang="en-US" sz="1400" b="1" dirty="0">
                <a:solidFill>
                  <a:schemeClr val="accent1"/>
                </a:solidFill>
                <a:latin typeface="Meiryo UI" panose="020B0604030504040204" pitchFamily="50" charset="-128"/>
                <a:ea typeface="Meiryo UI" panose="020B0604030504040204" pitchFamily="50" charset="-128"/>
              </a:rPr>
              <a:t>から世界を広げてみませんか？どうぞお気軽にご参加ください。</a:t>
            </a:r>
            <a:endParaRPr kumimoji="1" lang="en-US" altLang="ja-JP" sz="1400" b="1" dirty="0">
              <a:solidFill>
                <a:schemeClr val="accent1"/>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場所：学生センターＢ棟　１階　</a:t>
            </a:r>
            <a:r>
              <a:rPr lang="en-US" altLang="ja-JP" sz="1400" b="1" dirty="0">
                <a:solidFill>
                  <a:schemeClr val="accent2"/>
                </a:solidFill>
                <a:latin typeface="Meiryo UI" panose="020B0604030504040204" pitchFamily="50" charset="-128"/>
                <a:ea typeface="Meiryo UI" panose="020B0604030504040204" pitchFamily="50" charset="-128"/>
              </a:rPr>
              <a:t>Global Village</a:t>
            </a:r>
            <a:endParaRPr lang="ja-JP" altLang="en-US" sz="1400" b="1" dirty="0">
              <a:solidFill>
                <a:schemeClr val="accent2"/>
              </a:solidFill>
              <a:latin typeface="Meiryo UI" panose="020B0604030504040204" pitchFamily="50" charset="-128"/>
              <a:ea typeface="Meiryo UI" panose="020B0604030504040204" pitchFamily="50" charset="-128"/>
            </a:endParaRPr>
          </a:p>
        </p:txBody>
      </p:sp>
      <p:sp>
        <p:nvSpPr>
          <p:cNvPr id="35" name="四角形: 角を丸くする 38"/>
          <p:cNvSpPr/>
          <p:nvPr/>
        </p:nvSpPr>
        <p:spPr>
          <a:xfrm>
            <a:off x="3519371" y="2952000"/>
            <a:ext cx="3184990" cy="27839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English Time</a:t>
            </a:r>
            <a:endParaRPr kumimoji="1" lang="ja-JP" altLang="en-US"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364351" y="3410839"/>
            <a:ext cx="3483645" cy="372409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英会話の練習、英語プレゼンテーション練習の支援、英作文のチェックなどをネイティブの先生が個別指導します。英語学習の仕方が分からない人・伸び悩んでいる人・英語が苦手な人も大歓迎です。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１回３０分のレッスンを専用サイトから予約することができます！予約可能日は専用サイトをご覧ください。</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Jacob</a:t>
            </a:r>
            <a:r>
              <a:rPr lang="ja-JP" altLang="en-US" sz="1200" dirty="0">
                <a:latin typeface="Meiryo UI" panose="020B0604030504040204" pitchFamily="50" charset="-128"/>
                <a:ea typeface="Meiryo UI" panose="020B0604030504040204" pitchFamily="50" charset="-128"/>
              </a:rPr>
              <a:t>先生（学生センターＢ棟２０６）</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err="1">
                <a:latin typeface="Meiryo UI" panose="020B0604030504040204" pitchFamily="50" charset="-128"/>
                <a:ea typeface="Meiryo UI" panose="020B0604030504040204" pitchFamily="50" charset="-128"/>
              </a:rPr>
              <a:t>Nadiia</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Gyasi</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Thu-Anh</a:t>
            </a:r>
            <a:r>
              <a:rPr lang="ja-JP" altLang="en-US" sz="1200" dirty="0">
                <a:latin typeface="Meiryo UI" panose="020B0604030504040204" pitchFamily="50" charset="-128"/>
                <a:ea typeface="Meiryo UI" panose="020B0604030504040204" pitchFamily="50" charset="-128"/>
              </a:rPr>
              <a:t>先生（学生センター</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棟 特任助教室）</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a:t>
            </a:r>
            <a:endParaRPr lang="en-US" altLang="ja-JP" sz="1400" b="1" dirty="0">
              <a:solidFill>
                <a:schemeClr val="accent2"/>
              </a:solidFill>
              <a:latin typeface="Meiryo UI" panose="020B0604030504040204" pitchFamily="50" charset="-128"/>
              <a:ea typeface="Meiryo UI" panose="020B0604030504040204" pitchFamily="50" charset="-128"/>
            </a:endParaRPr>
          </a:p>
          <a:p>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予約・お問い合わせは</a:t>
            </a:r>
            <a:endParaRPr lang="en-US" altLang="ja-JP" sz="1400" b="1" dirty="0">
              <a:solidFill>
                <a:schemeClr val="accent2"/>
              </a:solidFill>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　　右記</a:t>
            </a:r>
            <a:r>
              <a:rPr kumimoji="1" lang="ja-JP" altLang="en-US" sz="1400" b="1" dirty="0">
                <a:solidFill>
                  <a:schemeClr val="accent2"/>
                </a:solidFill>
                <a:latin typeface="Meiryo UI" panose="020B0604030504040204" pitchFamily="50" charset="-128"/>
                <a:ea typeface="Meiryo UI" panose="020B0604030504040204" pitchFamily="50" charset="-128"/>
              </a:rPr>
              <a:t>ＱＲコードから！</a:t>
            </a:r>
            <a:endParaRPr kumimoji="1" lang="en-US" altLang="ja-JP" sz="1400" b="1" dirty="0">
              <a:solidFill>
                <a:schemeClr val="accent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7693" t="7693" r="7691" b="7691"/>
          <a:stretch/>
        </p:blipFill>
        <p:spPr>
          <a:xfrm>
            <a:off x="5702703" y="6460384"/>
            <a:ext cx="855000" cy="855000"/>
          </a:xfrm>
          <a:prstGeom prst="rect">
            <a:avLst/>
          </a:prstGeom>
        </p:spPr>
      </p:pic>
      <p:sp>
        <p:nvSpPr>
          <p:cNvPr id="40" name="テキスト ボックス 39"/>
          <p:cNvSpPr txBox="1"/>
          <p:nvPr/>
        </p:nvSpPr>
        <p:spPr>
          <a:xfrm>
            <a:off x="3687757" y="8127000"/>
            <a:ext cx="2869991"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【Global Village</a:t>
            </a:r>
            <a:r>
              <a:rPr kumimoji="1" lang="ja-JP" altLang="en-US" sz="1200" dirty="0">
                <a:latin typeface="Meiryo UI" panose="020B0604030504040204" pitchFamily="50" charset="-128"/>
                <a:ea typeface="Meiryo UI" panose="020B0604030504040204" pitchFamily="50" charset="-128"/>
              </a:rPr>
              <a:t>に関するお問い合わせ先</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学生センターＢ棟 </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Ｆ </a:t>
            </a:r>
            <a:r>
              <a:rPr lang="ja-JP" altLang="en-US" sz="1200" dirty="0">
                <a:latin typeface="Meiryo UI" panose="020B0604030504040204" pitchFamily="50" charset="-128"/>
                <a:ea typeface="Meiryo UI" panose="020B0604030504040204" pitchFamily="50" charset="-128"/>
              </a:rPr>
              <a:t>国際課</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メール：</a:t>
            </a:r>
            <a:r>
              <a:rPr lang="en-US" altLang="ja-JP" sz="1200" dirty="0">
                <a:latin typeface="Meiryo UI" panose="020B0604030504040204" pitchFamily="50" charset="-128"/>
                <a:ea typeface="Meiryo UI" panose="020B0604030504040204" pitchFamily="50" charset="-128"/>
              </a:rPr>
              <a:t>gvillage@iwate-u.ac.jp             </a:t>
            </a:r>
            <a:endParaRPr kumimoji="1" lang="en-US" altLang="ja-JP" sz="1200" dirty="0">
              <a:latin typeface="Meiryo UI" panose="020B0604030504040204" pitchFamily="50" charset="-128"/>
              <a:ea typeface="Meiryo UI" panose="020B0604030504040204" pitchFamily="50" charset="-128"/>
            </a:endParaRPr>
          </a:p>
        </p:txBody>
      </p:sp>
      <p:sp>
        <p:nvSpPr>
          <p:cNvPr id="45" name="四角形: 角を丸くする 38"/>
          <p:cNvSpPr/>
          <p:nvPr/>
        </p:nvSpPr>
        <p:spPr>
          <a:xfrm>
            <a:off x="227932" y="2962292"/>
            <a:ext cx="3184990" cy="278390"/>
          </a:xfrm>
          <a:prstGeom prst="roundRect">
            <a:avLst/>
          </a:prstGeom>
          <a:solidFill>
            <a:schemeClr val="accent6">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国際交流イベント</a:t>
            </a:r>
            <a:endParaRPr kumimoji="1" lang="ja-JP" altLang="en-US"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7362" y="3274897"/>
            <a:ext cx="3314559" cy="2062103"/>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プレゼンテーションやワークショップ、歓送迎会などの国際交流イベントを実施しています。留学生の友達を作りたい、海外のことを知りたい、日本のことを留学生に伝えたいという方はぜひお越しください。</a:t>
            </a:r>
            <a:endParaRPr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これまでのイベント例：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生け花教室、折り紙ワークショップ、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書初め体験など</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こちらのＱＲコード</a:t>
            </a:r>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から</a:t>
            </a:r>
            <a:endParaRPr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a:p>
            <a:r>
              <a:rPr lang="ja-JP" altLang="en-US" sz="1400" b="1" dirty="0">
                <a:solidFill>
                  <a:schemeClr val="accent6">
                    <a:lumMod val="60000"/>
                    <a:lumOff val="40000"/>
                  </a:schemeClr>
                </a:solidFill>
                <a:latin typeface="Meiryo UI" panose="020B0604030504040204" pitchFamily="50" charset="-128"/>
                <a:ea typeface="Meiryo UI" panose="020B0604030504040204" pitchFamily="50" charset="-128"/>
              </a:rPr>
              <a:t>イベントカレンダーをチェック！</a:t>
            </a:r>
            <a:endParaRPr kumimoji="1" lang="en-US" altLang="ja-JP" sz="1400" b="1" dirty="0">
              <a:solidFill>
                <a:schemeClr val="accent6">
                  <a:lumMod val="60000"/>
                  <a:lumOff val="4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9006" t="9006" r="9943" b="9945"/>
          <a:stretch/>
        </p:blipFill>
        <p:spPr>
          <a:xfrm>
            <a:off x="2464949" y="4356525"/>
            <a:ext cx="855001" cy="855000"/>
          </a:xfrm>
          <a:prstGeom prst="rect">
            <a:avLst/>
          </a:prstGeom>
        </p:spPr>
      </p:pic>
      <p:sp>
        <p:nvSpPr>
          <p:cNvPr id="47" name="四角形: 角を丸くする 38"/>
          <p:cNvSpPr/>
          <p:nvPr/>
        </p:nvSpPr>
        <p:spPr>
          <a:xfrm>
            <a:off x="197362" y="7093615"/>
            <a:ext cx="3184990" cy="278390"/>
          </a:xfrm>
          <a:prstGeom prst="roundRect">
            <a:avLst/>
          </a:prstGeom>
          <a:solidFill>
            <a:srgbClr val="42AC5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日本語カフェ</a:t>
            </a:r>
          </a:p>
        </p:txBody>
      </p:sp>
      <p:sp>
        <p:nvSpPr>
          <p:cNvPr id="48" name="テキスト ボックス 47"/>
          <p:cNvSpPr txBox="1"/>
          <p:nvPr/>
        </p:nvSpPr>
        <p:spPr>
          <a:xfrm>
            <a:off x="227932" y="7417005"/>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課題や日本語の勉強をする留学生と日本語でおしゃべりを楽しみたい留学生が来ます。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日本語で留学生と話してみたい人、日本語教育に興味がある人は是非来てください！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17" name="テキスト ボックス 16"/>
          <p:cNvSpPr txBox="1"/>
          <p:nvPr/>
        </p:nvSpPr>
        <p:spPr>
          <a:xfrm>
            <a:off x="6444000" y="8900390"/>
            <a:ext cx="403996" cy="261610"/>
          </a:xfrm>
          <a:prstGeom prst="rect">
            <a:avLst/>
          </a:prstGeom>
          <a:noFill/>
        </p:spPr>
        <p:txBody>
          <a:bodyPr wrap="square" rtlCol="0">
            <a:spAutoFit/>
          </a:bodyPr>
          <a:lstStyle/>
          <a:p>
            <a:r>
              <a:rPr kumimoji="1" lang="en-US" altLang="ja-JP" sz="1100" dirty="0"/>
              <a:t>-8-</a:t>
            </a:r>
            <a:endParaRPr kumimoji="1" lang="ja-JP" altLang="en-US" sz="1100" dirty="0"/>
          </a:p>
        </p:txBody>
      </p:sp>
      <p:sp>
        <p:nvSpPr>
          <p:cNvPr id="27" name="テキスト ボックス 26"/>
          <p:cNvSpPr txBox="1"/>
          <p:nvPr/>
        </p:nvSpPr>
        <p:spPr>
          <a:xfrm>
            <a:off x="189000" y="5717010"/>
            <a:ext cx="3175351"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決められたお題について、（グループで）英語で話す活動を行ないます。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専任スタッフがいますので、英語が苦手な人・初めて参加する人も安心です！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開催日時：上記イベントカレンダーをチェック！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　　　所：</a:t>
            </a:r>
            <a:r>
              <a:rPr lang="en-US" altLang="ja-JP" sz="1200" dirty="0">
                <a:latin typeface="Meiryo UI" panose="020B0604030504040204" pitchFamily="50" charset="-128"/>
                <a:ea typeface="Meiryo UI" panose="020B0604030504040204" pitchFamily="50" charset="-128"/>
              </a:rPr>
              <a:t>Global Village</a:t>
            </a:r>
          </a:p>
        </p:txBody>
      </p:sp>
      <p:sp>
        <p:nvSpPr>
          <p:cNvPr id="28" name="四角形: 角を丸くする 38"/>
          <p:cNvSpPr/>
          <p:nvPr/>
        </p:nvSpPr>
        <p:spPr>
          <a:xfrm>
            <a:off x="189000" y="5367190"/>
            <a:ext cx="3184990" cy="278390"/>
          </a:xfrm>
          <a:prstGeom prst="roundRect">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All in English</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126958"/>
      </p:ext>
    </p:extLst>
  </p:cSld>
  <p:clrMapOvr>
    <a:masterClrMapping/>
  </p:clrMapOvr>
</p:sld>
</file>

<file path=ppt/theme/theme1.xml><?xml version="1.0" encoding="utf-8"?>
<a:theme xmlns:a="http://schemas.openxmlformats.org/drawingml/2006/main" name="Office ​​テーマ">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オースティン">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TM02900769[[fn=レトロスペクト]]</Template>
  <TotalTime>8028</TotalTime>
  <Words>6390</Words>
  <Application>Microsoft Office PowerPoint</Application>
  <PresentationFormat>画面に合わせる (4:3)</PresentationFormat>
  <Paragraphs>892</Paragraphs>
  <Slides>12</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HG丸ｺﾞｼｯｸM-PRO</vt:lpstr>
      <vt:lpstr>HG創英角ｺﾞｼｯｸUB</vt:lpstr>
      <vt:lpstr>Meiryo UI</vt:lpstr>
      <vt:lpstr>游明朝 Demibold</vt:lpstr>
      <vt:lpstr>Arial</vt:lpstr>
      <vt:lpstr>Calibri</vt:lpstr>
      <vt:lpstr>Cambria</vt:lpstr>
      <vt:lpstr>Office ​​テーマ</vt:lpstr>
      <vt:lpstr>岩手大学 海外研修・留学ガイド</vt:lpstr>
      <vt:lpstr>PowerPoint プレゼンテーション</vt:lpstr>
      <vt:lpstr>PowerPoint プレゼンテーション</vt:lpstr>
      <vt:lpstr>PowerPoint プレゼンテーション</vt:lpstr>
      <vt:lpstr>PowerPoint プレゼンテーション</vt:lpstr>
      <vt:lpstr>海外留学のための 費用・奨学金</vt:lpstr>
      <vt:lpstr>PowerPoint プレゼンテーション</vt:lpstr>
      <vt:lpstr>学内での 留学・外国語学習支援</vt:lpstr>
      <vt:lpstr>多言語・多文化交流空間 Global Village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美咲</dc:creator>
  <cp:lastModifiedBy>木下　智陽</cp:lastModifiedBy>
  <cp:revision>630</cp:revision>
  <cp:lastPrinted>2025-06-25T04:51:51Z</cp:lastPrinted>
  <dcterms:created xsi:type="dcterms:W3CDTF">2014-01-23T06:58:33Z</dcterms:created>
  <dcterms:modified xsi:type="dcterms:W3CDTF">2025-07-30T04:43:21Z</dcterms:modified>
</cp:coreProperties>
</file>