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685800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B5483DC-BF4E-15C0-1CA4-24B0BBB85701}" name="Hatakeyama Yuki" initials="HY" userId="66998b2fff4254a5"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9116"/>
    <p:restoredTop sz="94638"/>
  </p:normalViewPr>
  <p:slideViewPr>
    <p:cSldViewPr snapToGrid="0">
      <p:cViewPr varScale="1">
        <p:scale>
          <a:sx n="75" d="100"/>
          <a:sy n="75" d="100"/>
        </p:scale>
        <p:origin x="448"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8/10/relationships/authors" Target="authors.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690199-ABD9-4D3C-A7F5-3C86B804F3CB}" type="datetimeFigureOut">
              <a:rPr kumimoji="1" lang="ja-JP" altLang="en-US" smtClean="0"/>
              <a:t>2025/6/30</a:t>
            </a:fld>
            <a:endParaRPr kumimoji="1" lang="ja-JP" altLang="en-US"/>
          </a:p>
        </p:txBody>
      </p:sp>
      <p:sp>
        <p:nvSpPr>
          <p:cNvPr id="4" name="スライド イメージ プレースホルダー 3"/>
          <p:cNvSpPr>
            <a:spLocks noGrp="1" noRot="1" noChangeAspect="1"/>
          </p:cNvSpPr>
          <p:nvPr>
            <p:ph type="sldImg" idx="2"/>
          </p:nvPr>
        </p:nvSpPr>
        <p:spPr>
          <a:xfrm>
            <a:off x="2439988" y="1143000"/>
            <a:ext cx="197802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7B3B77-975B-47A6-B259-611CF6E1A47A}" type="slidenum">
              <a:rPr kumimoji="1" lang="ja-JP" altLang="en-US" smtClean="0"/>
              <a:t>‹#›</a:t>
            </a:fld>
            <a:endParaRPr kumimoji="1" lang="ja-JP" altLang="en-US"/>
          </a:p>
        </p:txBody>
      </p:sp>
    </p:spTree>
    <p:extLst>
      <p:ext uri="{BB962C8B-B14F-4D97-AF65-F5344CB8AC3E}">
        <p14:creationId xmlns:p14="http://schemas.microsoft.com/office/powerpoint/2010/main" val="21745467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A7B3B77-975B-47A6-B259-611CF6E1A47A}" type="slidenum">
              <a:rPr kumimoji="1" lang="ja-JP" altLang="en-US" smtClean="0"/>
              <a:t>1</a:t>
            </a:fld>
            <a:endParaRPr kumimoji="1" lang="ja-JP" altLang="en-US"/>
          </a:p>
        </p:txBody>
      </p:sp>
    </p:spTree>
    <p:extLst>
      <p:ext uri="{BB962C8B-B14F-4D97-AF65-F5344CB8AC3E}">
        <p14:creationId xmlns:p14="http://schemas.microsoft.com/office/powerpoint/2010/main" val="13154006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749795"/>
            <a:ext cx="5829300" cy="3722335"/>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615678"/>
            <a:ext cx="5143500" cy="2581379"/>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36D1D79-BDFC-49A7-9DD8-E1390355DBB0}" type="datetimeFigureOut">
              <a:rPr kumimoji="1" lang="ja-JP" altLang="en-US" smtClean="0"/>
              <a:t>2025/6/30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935685-04F0-439A-913A-7599433D9AD7}" type="slidenum">
              <a:rPr kumimoji="1" lang="ja-JP" altLang="en-US" smtClean="0"/>
              <a:t>‹#›</a:t>
            </a:fld>
            <a:endParaRPr kumimoji="1" lang="ja-JP" altLang="en-US"/>
          </a:p>
        </p:txBody>
      </p:sp>
    </p:spTree>
    <p:extLst>
      <p:ext uri="{BB962C8B-B14F-4D97-AF65-F5344CB8AC3E}">
        <p14:creationId xmlns:p14="http://schemas.microsoft.com/office/powerpoint/2010/main" val="2823337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36D1D79-BDFC-49A7-9DD8-E1390355DBB0}" type="datetimeFigureOut">
              <a:rPr kumimoji="1" lang="ja-JP" altLang="en-US" smtClean="0"/>
              <a:t>2025/6/30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935685-04F0-439A-913A-7599433D9AD7}" type="slidenum">
              <a:rPr kumimoji="1" lang="ja-JP" altLang="en-US" smtClean="0"/>
              <a:t>‹#›</a:t>
            </a:fld>
            <a:endParaRPr kumimoji="1" lang="ja-JP" altLang="en-US"/>
          </a:p>
        </p:txBody>
      </p:sp>
    </p:spTree>
    <p:extLst>
      <p:ext uri="{BB962C8B-B14F-4D97-AF65-F5344CB8AC3E}">
        <p14:creationId xmlns:p14="http://schemas.microsoft.com/office/powerpoint/2010/main" val="4057060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69240"/>
            <a:ext cx="1478756"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69240"/>
            <a:ext cx="4350544"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36D1D79-BDFC-49A7-9DD8-E1390355DBB0}" type="datetimeFigureOut">
              <a:rPr kumimoji="1" lang="ja-JP" altLang="en-US" smtClean="0"/>
              <a:t>2025/6/30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935685-04F0-439A-913A-7599433D9AD7}" type="slidenum">
              <a:rPr kumimoji="1" lang="ja-JP" altLang="en-US" smtClean="0"/>
              <a:t>‹#›</a:t>
            </a:fld>
            <a:endParaRPr kumimoji="1" lang="ja-JP" altLang="en-US"/>
          </a:p>
        </p:txBody>
      </p:sp>
    </p:spTree>
    <p:extLst>
      <p:ext uri="{BB962C8B-B14F-4D97-AF65-F5344CB8AC3E}">
        <p14:creationId xmlns:p14="http://schemas.microsoft.com/office/powerpoint/2010/main" val="1113404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36D1D79-BDFC-49A7-9DD8-E1390355DBB0}" type="datetimeFigureOut">
              <a:rPr kumimoji="1" lang="ja-JP" altLang="en-US" smtClean="0"/>
              <a:t>2025/6/30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935685-04F0-439A-913A-7599433D9AD7}" type="slidenum">
              <a:rPr kumimoji="1" lang="ja-JP" altLang="en-US" smtClean="0"/>
              <a:t>‹#›</a:t>
            </a:fld>
            <a:endParaRPr kumimoji="1" lang="ja-JP" altLang="en-US"/>
          </a:p>
        </p:txBody>
      </p:sp>
    </p:spTree>
    <p:extLst>
      <p:ext uri="{BB962C8B-B14F-4D97-AF65-F5344CB8AC3E}">
        <p14:creationId xmlns:p14="http://schemas.microsoft.com/office/powerpoint/2010/main" val="1376461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665532"/>
            <a:ext cx="5915025" cy="4447496"/>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7155103"/>
            <a:ext cx="5915025" cy="2338833"/>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36D1D79-BDFC-49A7-9DD8-E1390355DBB0}" type="datetimeFigureOut">
              <a:rPr kumimoji="1" lang="ja-JP" altLang="en-US" smtClean="0"/>
              <a:t>2025/6/30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935685-04F0-439A-913A-7599433D9AD7}" type="slidenum">
              <a:rPr kumimoji="1" lang="ja-JP" altLang="en-US" smtClean="0"/>
              <a:t>‹#›</a:t>
            </a:fld>
            <a:endParaRPr kumimoji="1" lang="ja-JP" altLang="en-US"/>
          </a:p>
        </p:txBody>
      </p:sp>
    </p:spTree>
    <p:extLst>
      <p:ext uri="{BB962C8B-B14F-4D97-AF65-F5344CB8AC3E}">
        <p14:creationId xmlns:p14="http://schemas.microsoft.com/office/powerpoint/2010/main" val="3349067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846200"/>
            <a:ext cx="2914650"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846200"/>
            <a:ext cx="2914650"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36D1D79-BDFC-49A7-9DD8-E1390355DBB0}" type="datetimeFigureOut">
              <a:rPr kumimoji="1" lang="ja-JP" altLang="en-US" smtClean="0"/>
              <a:t>2025/6/30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6935685-04F0-439A-913A-7599433D9AD7}" type="slidenum">
              <a:rPr kumimoji="1" lang="ja-JP" altLang="en-US" smtClean="0"/>
              <a:t>‹#›</a:t>
            </a:fld>
            <a:endParaRPr kumimoji="1" lang="ja-JP" altLang="en-US"/>
          </a:p>
        </p:txBody>
      </p:sp>
    </p:spTree>
    <p:extLst>
      <p:ext uri="{BB962C8B-B14F-4D97-AF65-F5344CB8AC3E}">
        <p14:creationId xmlns:p14="http://schemas.microsoft.com/office/powerpoint/2010/main" val="2846070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69242"/>
            <a:ext cx="5915025"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620980"/>
            <a:ext cx="2901255" cy="128450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905482"/>
            <a:ext cx="2901255"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620980"/>
            <a:ext cx="2915543" cy="128450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905482"/>
            <a:ext cx="2915543"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36D1D79-BDFC-49A7-9DD8-E1390355DBB0}" type="datetimeFigureOut">
              <a:rPr kumimoji="1" lang="ja-JP" altLang="en-US" smtClean="0"/>
              <a:t>2025/6/30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6935685-04F0-439A-913A-7599433D9AD7}" type="slidenum">
              <a:rPr kumimoji="1" lang="ja-JP" altLang="en-US" smtClean="0"/>
              <a:t>‹#›</a:t>
            </a:fld>
            <a:endParaRPr kumimoji="1" lang="ja-JP" altLang="en-US"/>
          </a:p>
        </p:txBody>
      </p:sp>
    </p:spTree>
    <p:extLst>
      <p:ext uri="{BB962C8B-B14F-4D97-AF65-F5344CB8AC3E}">
        <p14:creationId xmlns:p14="http://schemas.microsoft.com/office/powerpoint/2010/main" val="2619392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36D1D79-BDFC-49A7-9DD8-E1390355DBB0}" type="datetimeFigureOut">
              <a:rPr kumimoji="1" lang="ja-JP" altLang="en-US" smtClean="0"/>
              <a:t>2025/6/30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6935685-04F0-439A-913A-7599433D9AD7}" type="slidenum">
              <a:rPr kumimoji="1" lang="ja-JP" altLang="en-US" smtClean="0"/>
              <a:t>‹#›</a:t>
            </a:fld>
            <a:endParaRPr kumimoji="1" lang="ja-JP" altLang="en-US"/>
          </a:p>
        </p:txBody>
      </p:sp>
    </p:spTree>
    <p:extLst>
      <p:ext uri="{BB962C8B-B14F-4D97-AF65-F5344CB8AC3E}">
        <p14:creationId xmlns:p14="http://schemas.microsoft.com/office/powerpoint/2010/main" val="1286010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6D1D79-BDFC-49A7-9DD8-E1390355DBB0}" type="datetimeFigureOut">
              <a:rPr kumimoji="1" lang="ja-JP" altLang="en-US" smtClean="0"/>
              <a:t>2025/6/30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6935685-04F0-439A-913A-7599433D9AD7}" type="slidenum">
              <a:rPr kumimoji="1" lang="ja-JP" altLang="en-US" smtClean="0"/>
              <a:t>‹#›</a:t>
            </a:fld>
            <a:endParaRPr kumimoji="1" lang="ja-JP" altLang="en-US"/>
          </a:p>
        </p:txBody>
      </p:sp>
    </p:spTree>
    <p:extLst>
      <p:ext uri="{BB962C8B-B14F-4D97-AF65-F5344CB8AC3E}">
        <p14:creationId xmlns:p14="http://schemas.microsoft.com/office/powerpoint/2010/main" val="2782313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712788"/>
            <a:ext cx="2211884" cy="2494756"/>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539425"/>
            <a:ext cx="3471863" cy="759811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3207544"/>
            <a:ext cx="2211884" cy="5942372"/>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36D1D79-BDFC-49A7-9DD8-E1390355DBB0}" type="datetimeFigureOut">
              <a:rPr kumimoji="1" lang="ja-JP" altLang="en-US" smtClean="0"/>
              <a:t>2025/6/30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6935685-04F0-439A-913A-7599433D9AD7}" type="slidenum">
              <a:rPr kumimoji="1" lang="ja-JP" altLang="en-US" smtClean="0"/>
              <a:t>‹#›</a:t>
            </a:fld>
            <a:endParaRPr kumimoji="1" lang="ja-JP" altLang="en-US"/>
          </a:p>
        </p:txBody>
      </p:sp>
    </p:spTree>
    <p:extLst>
      <p:ext uri="{BB962C8B-B14F-4D97-AF65-F5344CB8AC3E}">
        <p14:creationId xmlns:p14="http://schemas.microsoft.com/office/powerpoint/2010/main" val="2090838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712788"/>
            <a:ext cx="2211884" cy="2494756"/>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539425"/>
            <a:ext cx="3471863" cy="759811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3207544"/>
            <a:ext cx="2211884" cy="5942372"/>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36D1D79-BDFC-49A7-9DD8-E1390355DBB0}" type="datetimeFigureOut">
              <a:rPr kumimoji="1" lang="ja-JP" altLang="en-US" smtClean="0"/>
              <a:t>2025/6/30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6935685-04F0-439A-913A-7599433D9AD7}" type="slidenum">
              <a:rPr kumimoji="1" lang="ja-JP" altLang="en-US" smtClean="0"/>
              <a:t>‹#›</a:t>
            </a:fld>
            <a:endParaRPr kumimoji="1" lang="ja-JP" altLang="en-US"/>
          </a:p>
        </p:txBody>
      </p:sp>
    </p:spTree>
    <p:extLst>
      <p:ext uri="{BB962C8B-B14F-4D97-AF65-F5344CB8AC3E}">
        <p14:creationId xmlns:p14="http://schemas.microsoft.com/office/powerpoint/2010/main" val="524533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69242"/>
            <a:ext cx="5915025"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846200"/>
            <a:ext cx="5915025"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909729"/>
            <a:ext cx="1543050" cy="569240"/>
          </a:xfrm>
          <a:prstGeom prst="rect">
            <a:avLst/>
          </a:prstGeom>
        </p:spPr>
        <p:txBody>
          <a:bodyPr vert="horz" lIns="91440" tIns="45720" rIns="91440" bIns="45720" rtlCol="0" anchor="ctr"/>
          <a:lstStyle>
            <a:lvl1pPr algn="l">
              <a:defRPr sz="900">
                <a:solidFill>
                  <a:schemeClr val="tx1">
                    <a:tint val="75000"/>
                  </a:schemeClr>
                </a:solidFill>
              </a:defRPr>
            </a:lvl1pPr>
          </a:lstStyle>
          <a:p>
            <a:fld id="{E36D1D79-BDFC-49A7-9DD8-E1390355DBB0}" type="datetimeFigureOut">
              <a:rPr kumimoji="1" lang="ja-JP" altLang="en-US" smtClean="0"/>
              <a:t>2025/6/30</a:t>
            </a:fld>
            <a:endParaRPr kumimoji="1" lang="ja-JP" altLang="en-US"/>
          </a:p>
        </p:txBody>
      </p:sp>
      <p:sp>
        <p:nvSpPr>
          <p:cNvPr id="5" name="Footer Placeholder 4"/>
          <p:cNvSpPr>
            <a:spLocks noGrp="1"/>
          </p:cNvSpPr>
          <p:nvPr>
            <p:ph type="ftr" sz="quarter" idx="3"/>
          </p:nvPr>
        </p:nvSpPr>
        <p:spPr>
          <a:xfrm>
            <a:off x="2271713" y="9909729"/>
            <a:ext cx="2314575" cy="569240"/>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909729"/>
            <a:ext cx="1543050" cy="569240"/>
          </a:xfrm>
          <a:prstGeom prst="rect">
            <a:avLst/>
          </a:prstGeom>
        </p:spPr>
        <p:txBody>
          <a:bodyPr vert="horz" lIns="91440" tIns="45720" rIns="91440" bIns="45720" rtlCol="0" anchor="ctr"/>
          <a:lstStyle>
            <a:lvl1pPr algn="r">
              <a:defRPr sz="900">
                <a:solidFill>
                  <a:schemeClr val="tx1">
                    <a:tint val="75000"/>
                  </a:schemeClr>
                </a:solidFill>
              </a:defRPr>
            </a:lvl1pPr>
          </a:lstStyle>
          <a:p>
            <a:fld id="{B6935685-04F0-439A-913A-7599433D9AD7}" type="slidenum">
              <a:rPr kumimoji="1" lang="ja-JP" altLang="en-US" smtClean="0"/>
              <a:t>‹#›</a:t>
            </a:fld>
            <a:endParaRPr kumimoji="1" lang="ja-JP" altLang="en-US"/>
          </a:p>
        </p:txBody>
      </p:sp>
    </p:spTree>
    <p:extLst>
      <p:ext uri="{BB962C8B-B14F-4D97-AF65-F5344CB8AC3E}">
        <p14:creationId xmlns:p14="http://schemas.microsoft.com/office/powerpoint/2010/main" val="39102816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2AE9FA-7DAB-DFEB-ADC9-C804D4F5A131}"/>
              </a:ext>
            </a:extLst>
          </p:cNvPr>
          <p:cNvSpPr>
            <a:spLocks noGrp="1"/>
          </p:cNvSpPr>
          <p:nvPr>
            <p:ph type="ctrTitle"/>
          </p:nvPr>
        </p:nvSpPr>
        <p:spPr>
          <a:xfrm>
            <a:off x="560070" y="229606"/>
            <a:ext cx="5829300" cy="713370"/>
          </a:xfrm>
        </p:spPr>
        <p:txBody>
          <a:bodyPr>
            <a:normAutofit/>
          </a:bodyPr>
          <a:lstStyle/>
          <a:p>
            <a:r>
              <a:rPr lang="ja-JP" altLang="en-US" sz="4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mn-ea"/>
                <a:ea typeface="+mn-ea"/>
              </a:rPr>
              <a:t>学内</a:t>
            </a:r>
            <a:r>
              <a:rPr lang="ja-JP" altLang="en-US" sz="4000" b="1">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mn-ea"/>
                <a:ea typeface="+mn-ea"/>
              </a:rPr>
              <a:t>留学 </a:t>
            </a:r>
            <a:r>
              <a:rPr lang="en-US" altLang="ja-JP" sz="4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Bodoni MT Black" panose="02070A03080606020203" pitchFamily="18" charset="0"/>
              </a:rPr>
              <a:t>2025</a:t>
            </a:r>
            <a:endParaRPr kumimoji="1" lang="ja-JP" altLang="en-US" sz="4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Bodoni MT Black" panose="02070A03080606020203" pitchFamily="18" charset="0"/>
            </a:endParaRPr>
          </a:p>
        </p:txBody>
      </p:sp>
      <p:sp>
        <p:nvSpPr>
          <p:cNvPr id="4" name="テキスト ボックス 3">
            <a:extLst>
              <a:ext uri="{FF2B5EF4-FFF2-40B4-BE49-F238E27FC236}">
                <a16:creationId xmlns:a16="http://schemas.microsoft.com/office/drawing/2014/main" id="{86AC475F-51DF-34D2-B200-57CF7EC76C2E}"/>
              </a:ext>
            </a:extLst>
          </p:cNvPr>
          <p:cNvSpPr txBox="1"/>
          <p:nvPr/>
        </p:nvSpPr>
        <p:spPr>
          <a:xfrm>
            <a:off x="382905" y="942976"/>
            <a:ext cx="6257925" cy="1384995"/>
          </a:xfrm>
          <a:prstGeom prst="rect">
            <a:avLst/>
          </a:prstGeom>
          <a:noFill/>
        </p:spPr>
        <p:txBody>
          <a:bodyPr wrap="square" rtlCol="0">
            <a:spAutoFit/>
          </a:bodyPr>
          <a:lstStyle/>
          <a:p>
            <a:r>
              <a:rPr kumimoji="1" lang="ja-JP" altLang="en-US" sz="1400" dirty="0"/>
              <a:t>本学の協定校の</a:t>
            </a:r>
            <a:r>
              <a:rPr kumimoji="1" lang="ja-JP" altLang="en-US" sz="1400"/>
              <a:t>アーラム大学学生</a:t>
            </a:r>
            <a:r>
              <a:rPr kumimoji="1" lang="ja-JP" altLang="en-US" sz="1400" dirty="0"/>
              <a:t>が本学での</a:t>
            </a:r>
            <a:r>
              <a:rPr kumimoji="1" lang="ja-JP" altLang="en-US" sz="1400"/>
              <a:t>研修を行います。アーラム大学引率</a:t>
            </a:r>
            <a:r>
              <a:rPr kumimoji="1" lang="ja-JP" altLang="en-US" sz="1400" dirty="0"/>
              <a:t>教員</a:t>
            </a:r>
            <a:r>
              <a:rPr kumimoji="1" lang="ja-JP" altLang="en-US" sz="1400"/>
              <a:t>による講義・フィールドワーク授業があり、岩手大学から</a:t>
            </a:r>
            <a:r>
              <a:rPr kumimoji="1" lang="en-US" altLang="ja-JP" sz="1400" dirty="0"/>
              <a:t>1</a:t>
            </a:r>
            <a:r>
              <a:rPr kumimoji="1" lang="ja-JP" altLang="en-US" sz="1400"/>
              <a:t>名が参加可能です。</a:t>
            </a:r>
            <a:r>
              <a:rPr kumimoji="1" lang="ja-JP" altLang="en-US" sz="1400" dirty="0"/>
              <a:t>アメリカ人の学生に交じってディスカッションに参加してみませんか？学内にいながらにして留学が体験できる絶好のチャンスです。日本の学校制度や学習者としての経験についてアメリカ人学生と一緒に考え、意見交換しましょう。</a:t>
            </a:r>
          </a:p>
        </p:txBody>
      </p:sp>
      <p:sp>
        <p:nvSpPr>
          <p:cNvPr id="5" name="四角形: 角を丸くする 4">
            <a:extLst>
              <a:ext uri="{FF2B5EF4-FFF2-40B4-BE49-F238E27FC236}">
                <a16:creationId xmlns:a16="http://schemas.microsoft.com/office/drawing/2014/main" id="{23B048EC-8772-7FE8-C4CF-8DAA7D370DD8}"/>
              </a:ext>
            </a:extLst>
          </p:cNvPr>
          <p:cNvSpPr/>
          <p:nvPr/>
        </p:nvSpPr>
        <p:spPr>
          <a:xfrm>
            <a:off x="204681" y="6405707"/>
            <a:ext cx="6471497" cy="2903288"/>
          </a:xfrm>
          <a:prstGeom prst="roundRect">
            <a:avLst/>
          </a:prstGeom>
          <a:ln w="19050"/>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1200" dirty="0"/>
              <a:t>講義日程：</a:t>
            </a:r>
            <a:r>
              <a:rPr kumimoji="1" lang="en-US" altLang="ja-JP" sz="1200" dirty="0"/>
              <a:t>10</a:t>
            </a:r>
            <a:r>
              <a:rPr kumimoji="1" lang="ja-JP" altLang="en-US" sz="1200"/>
              <a:t>月</a:t>
            </a:r>
            <a:r>
              <a:rPr kumimoji="1" lang="en-US" altLang="ja-JP" sz="1200" dirty="0"/>
              <a:t>6</a:t>
            </a:r>
            <a:r>
              <a:rPr kumimoji="1" lang="ja-JP" altLang="en-US" sz="1200"/>
              <a:t>日</a:t>
            </a:r>
            <a:r>
              <a:rPr kumimoji="1" lang="en-US" altLang="ja-JP" sz="1200" dirty="0"/>
              <a:t>(</a:t>
            </a:r>
            <a:r>
              <a:rPr kumimoji="1" lang="ja-JP" altLang="en-US" sz="1200"/>
              <a:t>月</a:t>
            </a:r>
            <a:r>
              <a:rPr kumimoji="1" lang="en-US" altLang="ja-JP" sz="1200" dirty="0"/>
              <a:t>)</a:t>
            </a:r>
            <a:r>
              <a:rPr kumimoji="1" lang="ja-JP" altLang="en-US" sz="1200"/>
              <a:t>ー</a:t>
            </a:r>
            <a:r>
              <a:rPr kumimoji="1" lang="en-US" altLang="ja-JP" sz="1200" dirty="0"/>
              <a:t>11</a:t>
            </a:r>
            <a:r>
              <a:rPr kumimoji="1" lang="ja-JP" altLang="en-US" sz="1200"/>
              <a:t>月</a:t>
            </a:r>
            <a:r>
              <a:rPr kumimoji="1" lang="en-US" altLang="ja-JP" sz="1200" dirty="0"/>
              <a:t>28</a:t>
            </a:r>
            <a:r>
              <a:rPr kumimoji="1" lang="ja-JP" altLang="en-US" sz="1200"/>
              <a:t>日</a:t>
            </a:r>
            <a:r>
              <a:rPr kumimoji="1" lang="en-US" altLang="ja-JP" sz="1200" dirty="0"/>
              <a:t>(</a:t>
            </a:r>
            <a:r>
              <a:rPr kumimoji="1" lang="ja-JP" altLang="en-US" sz="1200"/>
              <a:t>金</a:t>
            </a:r>
            <a:r>
              <a:rPr kumimoji="1" lang="en-US" altLang="ja-JP" sz="1200" dirty="0"/>
              <a:t>[</a:t>
            </a:r>
            <a:r>
              <a:rPr kumimoji="1" lang="ja-JP" altLang="en-US" sz="1200"/>
              <a:t>月曜授業日</a:t>
            </a:r>
            <a:r>
              <a:rPr kumimoji="1" lang="en-US" altLang="ja-JP" sz="1200" dirty="0"/>
              <a:t>])</a:t>
            </a:r>
            <a:r>
              <a:rPr kumimoji="1" lang="ja-JP" altLang="en-US" sz="1200"/>
              <a:t>の毎週月曜日</a:t>
            </a:r>
            <a:r>
              <a:rPr kumimoji="1" lang="en-US" altLang="ja-JP" sz="1200" dirty="0"/>
              <a:t>)</a:t>
            </a:r>
            <a:r>
              <a:rPr kumimoji="1" lang="ja-JP" altLang="en-US" sz="1200"/>
              <a:t> </a:t>
            </a:r>
            <a:r>
              <a:rPr kumimoji="1" lang="en-US" altLang="ja-JP" sz="1200" dirty="0"/>
              <a:t>, </a:t>
            </a:r>
            <a:r>
              <a:rPr kumimoji="1" lang="ja-JP" altLang="en-US" sz="1200"/>
              <a:t>時間：</a:t>
            </a:r>
            <a:r>
              <a:rPr kumimoji="1" lang="en-US" altLang="ja-JP" sz="1200" dirty="0"/>
              <a:t>3</a:t>
            </a:r>
            <a:r>
              <a:rPr kumimoji="1" lang="ja-JP" altLang="en-US" sz="1200"/>
              <a:t>時限</a:t>
            </a:r>
            <a:r>
              <a:rPr kumimoji="1" lang="en-US" altLang="ja-JP" sz="1200" dirty="0"/>
              <a:t>, 4</a:t>
            </a:r>
            <a:r>
              <a:rPr kumimoji="1" lang="ja-JP" altLang="en-US" sz="1200"/>
              <a:t>時限</a:t>
            </a:r>
            <a:endParaRPr kumimoji="1" lang="en-US" altLang="ja-JP" sz="1200" dirty="0"/>
          </a:p>
          <a:p>
            <a:r>
              <a:rPr kumimoji="1" lang="ja-JP" altLang="en-US" sz="1200" dirty="0"/>
              <a:t>募集</a:t>
            </a:r>
            <a:r>
              <a:rPr kumimoji="1" lang="ja-JP" altLang="en-US" sz="1200"/>
              <a:t>人数：</a:t>
            </a:r>
            <a:r>
              <a:rPr kumimoji="1" lang="en-US" altLang="ja-JP" sz="1200" dirty="0"/>
              <a:t>1</a:t>
            </a:r>
            <a:r>
              <a:rPr kumimoji="1" lang="ja-JP" altLang="en-US" sz="1200"/>
              <a:t>名</a:t>
            </a:r>
            <a:endParaRPr kumimoji="1" lang="en-US" altLang="ja-JP" sz="1200" dirty="0"/>
          </a:p>
          <a:p>
            <a:r>
              <a:rPr kumimoji="1" lang="ja-JP" altLang="en-US" sz="1200" dirty="0"/>
              <a:t>受講に際しての</a:t>
            </a:r>
            <a:r>
              <a:rPr kumimoji="1" lang="ja-JP" altLang="en-US" sz="1200"/>
              <a:t>条件：</a:t>
            </a:r>
            <a:r>
              <a:rPr kumimoji="1" lang="ja-JP" altLang="en-US" sz="1200">
                <a:solidFill>
                  <a:srgbClr val="FF0000"/>
                </a:solidFill>
              </a:rPr>
              <a:t>英語の文献や講義を理解し、ディスカッションに参加できる英語力</a:t>
            </a:r>
            <a:r>
              <a:rPr kumimoji="1" lang="ja-JP" altLang="en-US" sz="1200" dirty="0">
                <a:solidFill>
                  <a:srgbClr val="FF0000"/>
                </a:solidFill>
              </a:rPr>
              <a:t>があり真面目に受講する意欲があると認められる学生。担当教員から出される</a:t>
            </a:r>
            <a:r>
              <a:rPr kumimoji="1" lang="ja-JP" altLang="en-US" sz="1200">
                <a:solidFill>
                  <a:srgbClr val="FF0000"/>
                </a:solidFill>
              </a:rPr>
              <a:t>課題に真剣に取り組む</a:t>
            </a:r>
            <a:r>
              <a:rPr kumimoji="1" lang="ja-JP" altLang="en-US" sz="1200" dirty="0">
                <a:solidFill>
                  <a:srgbClr val="FF0000"/>
                </a:solidFill>
              </a:rPr>
              <a:t>こと。学部</a:t>
            </a:r>
            <a:r>
              <a:rPr kumimoji="1" lang="en-US" altLang="ja-JP" sz="1200" dirty="0">
                <a:solidFill>
                  <a:srgbClr val="FF0000"/>
                </a:solidFill>
              </a:rPr>
              <a:t>2</a:t>
            </a:r>
            <a:r>
              <a:rPr kumimoji="1" lang="ja-JP" altLang="en-US" sz="1200">
                <a:solidFill>
                  <a:srgbClr val="FF0000"/>
                </a:solidFill>
              </a:rPr>
              <a:t>年以上。</a:t>
            </a:r>
            <a:endParaRPr kumimoji="1" lang="en-US" altLang="ja-JP" sz="1200" dirty="0">
              <a:solidFill>
                <a:srgbClr val="FF0000"/>
              </a:solidFill>
            </a:endParaRPr>
          </a:p>
          <a:p>
            <a:endParaRPr kumimoji="1" lang="en-US" altLang="ja-JP" sz="1200" dirty="0"/>
          </a:p>
          <a:p>
            <a:r>
              <a:rPr kumimoji="1" lang="ja-JP" altLang="en-US" sz="1200" dirty="0"/>
              <a:t>参加申し込み先：</a:t>
            </a:r>
            <a:r>
              <a:rPr kumimoji="1" lang="en-US" altLang="ja-JP" sz="1200" dirty="0"/>
              <a:t> </a:t>
            </a:r>
            <a:r>
              <a:rPr kumimoji="1" lang="ja-JP" altLang="en-US" sz="1200" dirty="0"/>
              <a:t>国際教育センター　山内亜美　</a:t>
            </a:r>
            <a:r>
              <a:rPr kumimoji="1" lang="en-US" altLang="ja-JP" sz="1200" dirty="0"/>
              <a:t>email: </a:t>
            </a:r>
            <a:r>
              <a:rPr kumimoji="1" lang="en-US" altLang="ja-JP" sz="1200" dirty="0" err="1"/>
              <a:t>yamauchi@iwate-u.ac.jp</a:t>
            </a:r>
            <a:endParaRPr kumimoji="1" lang="en-US" altLang="ja-JP" sz="1200" dirty="0"/>
          </a:p>
          <a:p>
            <a:r>
              <a:rPr kumimoji="1" lang="ja-JP" altLang="en-US" sz="1200" dirty="0"/>
              <a:t>申し込み締め切り</a:t>
            </a:r>
            <a:r>
              <a:rPr kumimoji="1" lang="ja-JP" altLang="en-US" sz="1200"/>
              <a:t>：</a:t>
            </a:r>
            <a:r>
              <a:rPr kumimoji="1" lang="en-US" altLang="ja-JP" sz="1200" dirty="0"/>
              <a:t>2025</a:t>
            </a:r>
            <a:r>
              <a:rPr kumimoji="1" lang="ja-JP" altLang="en-US" sz="1200"/>
              <a:t>年</a:t>
            </a:r>
            <a:r>
              <a:rPr kumimoji="1" lang="en-US" altLang="ja-JP" sz="1200" dirty="0"/>
              <a:t>7</a:t>
            </a:r>
            <a:r>
              <a:rPr kumimoji="1" lang="ja-JP" altLang="en-US" sz="1200"/>
              <a:t>月</a:t>
            </a:r>
            <a:r>
              <a:rPr kumimoji="1" lang="en-US" altLang="ja-JP" sz="1200"/>
              <a:t>25</a:t>
            </a:r>
            <a:r>
              <a:rPr kumimoji="1" lang="ja-JP" altLang="en-US" sz="1200"/>
              <a:t>日</a:t>
            </a:r>
            <a:r>
              <a:rPr kumimoji="1" lang="en-US" altLang="ja-JP" sz="1200" dirty="0"/>
              <a:t>(</a:t>
            </a:r>
            <a:r>
              <a:rPr kumimoji="1" lang="ja-JP" altLang="en-US" sz="1200"/>
              <a:t>金</a:t>
            </a:r>
            <a:r>
              <a:rPr kumimoji="1" lang="en-US" altLang="ja-JP" sz="1200" dirty="0"/>
              <a:t>)</a:t>
            </a:r>
          </a:p>
          <a:p>
            <a:r>
              <a:rPr kumimoji="1" lang="ja-JP" altLang="en-US" sz="1200" dirty="0"/>
              <a:t>参加者の選考</a:t>
            </a:r>
            <a:r>
              <a:rPr kumimoji="1" lang="ja-JP" altLang="en-US" sz="1200"/>
              <a:t>方法：</a:t>
            </a:r>
            <a:r>
              <a:rPr kumimoji="1" lang="en-US" altLang="ja-JP" sz="1200" dirty="0"/>
              <a:t>8</a:t>
            </a:r>
            <a:r>
              <a:rPr kumimoji="1" lang="ja-JP" altLang="en-US" sz="1200"/>
              <a:t>月</a:t>
            </a:r>
            <a:r>
              <a:rPr kumimoji="1" lang="ja-JP" altLang="en-US" sz="1200" dirty="0"/>
              <a:t>上旬に英語による面接を対面またはオンラインで課します。</a:t>
            </a:r>
            <a:endParaRPr kumimoji="1" lang="en-US" altLang="ja-JP" sz="1200" dirty="0"/>
          </a:p>
          <a:p>
            <a:endParaRPr kumimoji="1" lang="en-US" altLang="ja-JP" sz="1200" dirty="0"/>
          </a:p>
          <a:p>
            <a:r>
              <a:rPr kumimoji="1" lang="ja-JP" altLang="en-US" sz="1200"/>
              <a:t>必須事項：</a:t>
            </a:r>
            <a:endParaRPr kumimoji="1" lang="en-US" altLang="ja-JP" sz="1200" dirty="0"/>
          </a:p>
          <a:p>
            <a:r>
              <a:rPr kumimoji="1" lang="en-US" altLang="ja-JP" sz="1200" dirty="0">
                <a:latin typeface="+mj-ea"/>
                <a:ea typeface="+mj-ea"/>
                <a:sym typeface="Wingdings" pitchFamily="2" charset="2"/>
              </a:rPr>
              <a:t>1)</a:t>
            </a:r>
            <a:r>
              <a:rPr kumimoji="1" lang="ja-JP" altLang="en-US" sz="1200">
                <a:latin typeface="+mj-ea"/>
                <a:ea typeface="+mj-ea"/>
              </a:rPr>
              <a:t>参</a:t>
            </a:r>
            <a:r>
              <a:rPr kumimoji="1" lang="en-US" altLang="ja-JP" sz="1200" dirty="0">
                <a:latin typeface="+mj-ea"/>
                <a:ea typeface="+mj-ea"/>
              </a:rPr>
              <a:t> </a:t>
            </a:r>
            <a:r>
              <a:rPr kumimoji="1" lang="ja-JP" altLang="en-US" sz="1200" dirty="0">
                <a:latin typeface="+mj-ea"/>
                <a:ea typeface="+mj-ea"/>
              </a:rPr>
              <a:t>加者は</a:t>
            </a:r>
            <a:r>
              <a:rPr kumimoji="1" lang="ja-JP" altLang="en-US" sz="1200">
                <a:latin typeface="+mj-ea"/>
                <a:ea typeface="+mj-ea"/>
              </a:rPr>
              <a:t>事前オリエンテーション</a:t>
            </a:r>
            <a:r>
              <a:rPr kumimoji="1" lang="en-US" altLang="ja-JP" sz="1200" dirty="0">
                <a:latin typeface="+mj-ea"/>
                <a:ea typeface="+mj-ea"/>
              </a:rPr>
              <a:t>(</a:t>
            </a:r>
            <a:r>
              <a:rPr kumimoji="1" lang="ja-JP" altLang="en-US" sz="1200">
                <a:latin typeface="+mj-ea"/>
                <a:ea typeface="+mj-ea"/>
              </a:rPr>
              <a:t>８月</a:t>
            </a:r>
            <a:r>
              <a:rPr kumimoji="1" lang="en-US" altLang="ja-JP" sz="1200" dirty="0">
                <a:latin typeface="+mj-ea"/>
                <a:ea typeface="+mj-ea"/>
              </a:rPr>
              <a:t>21</a:t>
            </a:r>
            <a:r>
              <a:rPr kumimoji="1" lang="ja-JP" altLang="en-US" sz="1200">
                <a:latin typeface="+mj-ea"/>
                <a:ea typeface="+mj-ea"/>
              </a:rPr>
              <a:t>日</a:t>
            </a:r>
            <a:r>
              <a:rPr kumimoji="1" lang="en-US" altLang="ja-JP" sz="1200" dirty="0">
                <a:latin typeface="+mj-ea"/>
                <a:ea typeface="+mj-ea"/>
              </a:rPr>
              <a:t>13:00~)</a:t>
            </a:r>
            <a:r>
              <a:rPr kumimoji="1" lang="ja-JP" altLang="en-US" sz="1200">
                <a:latin typeface="+mj-ea"/>
                <a:ea typeface="+mj-ea"/>
              </a:rPr>
              <a:t>への参加</a:t>
            </a:r>
            <a:endParaRPr kumimoji="1" lang="en-US" altLang="ja-JP" sz="1200" dirty="0">
              <a:latin typeface="+mj-ea"/>
              <a:ea typeface="+mj-ea"/>
            </a:endParaRPr>
          </a:p>
          <a:p>
            <a:r>
              <a:rPr lang="en-US" altLang="ja-JP" sz="1200" dirty="0">
                <a:effectLst/>
                <a:latin typeface="+mj-ea"/>
                <a:ea typeface="+mj-ea"/>
                <a:cs typeface="Times New Roman" panose="02020603050405020304" pitchFamily="18" charset="0"/>
              </a:rPr>
              <a:t>2)</a:t>
            </a:r>
            <a:r>
              <a:rPr lang="ja-JP" altLang="en-US" sz="1200">
                <a:effectLst/>
                <a:latin typeface="+mj-ea"/>
                <a:ea typeface="+mj-ea"/>
                <a:cs typeface="Times New Roman" panose="02020603050405020304" pitchFamily="18" charset="0"/>
              </a:rPr>
              <a:t>授業内で中学校や高校を見学する際にはスーツの着用</a:t>
            </a:r>
            <a:endParaRPr lang="en-US" altLang="ja-JP" sz="1200" dirty="0">
              <a:effectLst/>
              <a:latin typeface="+mj-ea"/>
              <a:ea typeface="+mj-ea"/>
            </a:endParaRPr>
          </a:p>
        </p:txBody>
      </p:sp>
      <p:sp>
        <p:nvSpPr>
          <p:cNvPr id="6" name="正方形/長方形 5">
            <a:extLst>
              <a:ext uri="{FF2B5EF4-FFF2-40B4-BE49-F238E27FC236}">
                <a16:creationId xmlns:a16="http://schemas.microsoft.com/office/drawing/2014/main" id="{9284EB01-792C-483D-EEAF-086D4E1157DE}"/>
              </a:ext>
            </a:extLst>
          </p:cNvPr>
          <p:cNvSpPr/>
          <p:nvPr/>
        </p:nvSpPr>
        <p:spPr>
          <a:xfrm>
            <a:off x="382905" y="2327971"/>
            <a:ext cx="6115050" cy="3742698"/>
          </a:xfrm>
          <a:prstGeom prst="rect">
            <a:avLst/>
          </a:prstGeom>
          <a:ln w="28575">
            <a:prstDash val="lgDashDot"/>
          </a:ln>
        </p:spPr>
        <p:style>
          <a:lnRef idx="2">
            <a:schemeClr val="dk1"/>
          </a:lnRef>
          <a:fillRef idx="1">
            <a:schemeClr val="lt1"/>
          </a:fillRef>
          <a:effectRef idx="0">
            <a:schemeClr val="dk1"/>
          </a:effectRef>
          <a:fontRef idx="minor">
            <a:schemeClr val="dk1"/>
          </a:fontRef>
        </p:style>
        <p:txBody>
          <a:bodyPr rtlCol="0" anchor="ctr"/>
          <a:lstStyle/>
          <a:p>
            <a:endParaRPr kumimoji="1" lang="ja-JP" altLang="en-US" dirty="0"/>
          </a:p>
        </p:txBody>
      </p:sp>
      <p:sp>
        <p:nvSpPr>
          <p:cNvPr id="8" name="テキスト ボックス 7">
            <a:extLst>
              <a:ext uri="{FF2B5EF4-FFF2-40B4-BE49-F238E27FC236}">
                <a16:creationId xmlns:a16="http://schemas.microsoft.com/office/drawing/2014/main" id="{CE2A133F-B9FE-6ADD-99A9-A62FE107B7FE}"/>
              </a:ext>
            </a:extLst>
          </p:cNvPr>
          <p:cNvSpPr txBox="1"/>
          <p:nvPr/>
        </p:nvSpPr>
        <p:spPr>
          <a:xfrm>
            <a:off x="371052" y="2366930"/>
            <a:ext cx="5926455" cy="4031873"/>
          </a:xfrm>
          <a:prstGeom prst="rect">
            <a:avLst/>
          </a:prstGeom>
          <a:noFill/>
        </p:spPr>
        <p:txBody>
          <a:bodyPr wrap="square" rtlCol="0">
            <a:spAutoFit/>
          </a:bodyPr>
          <a:lstStyle/>
          <a:p>
            <a:r>
              <a:rPr lang="ja-JP" altLang="en-US" sz="1400" b="1">
                <a:solidFill>
                  <a:srgbClr val="000000"/>
                </a:solidFill>
                <a:latin typeface="TimesNewRomanPS-BoldMT"/>
                <a:ea typeface="游ゴシック" panose="020B0400000000000000" pitchFamily="34" charset="-128"/>
              </a:rPr>
              <a:t>授業の目的：</a:t>
            </a:r>
            <a:r>
              <a:rPr lang="ja-JP" altLang="en-US" sz="1400"/>
              <a:t>岩大生の目的は米国人大学生と同じ条件で英語による授業を受けることにより、アカデミックな英語力向上を図るとともに、外国から日本の学校教育がどのように見え、どのように分析しているかを知ること。</a:t>
            </a:r>
            <a:endParaRPr lang="en-US" altLang="ja-JP" sz="1400" dirty="0"/>
          </a:p>
          <a:p>
            <a:r>
              <a:rPr lang="ja-JP" altLang="en-US" sz="1400" b="1" i="0" u="none" strike="noStrike">
                <a:solidFill>
                  <a:srgbClr val="000000"/>
                </a:solidFill>
                <a:effectLst/>
                <a:latin typeface="TimesNewRomanPS-BoldMT"/>
                <a:ea typeface="游ゴシック" panose="020B0400000000000000" pitchFamily="34" charset="-128"/>
              </a:rPr>
              <a:t>到達目標：</a:t>
            </a:r>
            <a:r>
              <a:rPr lang="ja-JP" altLang="en-US" sz="1400"/>
              <a:t>英語母語話者である米国人大学生が読む参考文献を同レベルで読み込み、ディスカッションによって知識を深め、レポートを十分な内容を書き込んだ状態で遅滞無く提出すること。</a:t>
            </a:r>
            <a:endParaRPr lang="en-US" altLang="ja-JP" sz="1400" dirty="0"/>
          </a:p>
          <a:p>
            <a:r>
              <a:rPr lang="ja-JP" altLang="en-US" sz="1400" b="1" i="0" u="none" strike="noStrike">
                <a:solidFill>
                  <a:srgbClr val="000000"/>
                </a:solidFill>
                <a:effectLst/>
                <a:latin typeface="TimesNewRomanPS-BoldMT"/>
                <a:ea typeface="游ゴシック" panose="020B0400000000000000" pitchFamily="34" charset="-128"/>
              </a:rPr>
              <a:t>授業概要：</a:t>
            </a:r>
            <a:r>
              <a:rPr lang="ja-JP" altLang="en-US" sz="1400"/>
              <a:t>岩手大学で研修する米国アーラム大学生対象に、米国からの引率教員が実施する日本の教育についての授業に参加し、評価を受ける。岩大生はリソースパーソンとして、自分の体験などを基にして情報提供を行う。</a:t>
            </a:r>
            <a:endParaRPr lang="en-US" altLang="ja-JP" sz="1400" dirty="0"/>
          </a:p>
          <a:p>
            <a:r>
              <a:rPr lang="ja-JP" altLang="en-US" sz="1400" b="1" i="0" u="none" strike="noStrike">
                <a:solidFill>
                  <a:srgbClr val="000000"/>
                </a:solidFill>
                <a:effectLst/>
                <a:latin typeface="TimesNewRomanPS-BoldMT"/>
                <a:ea typeface="游ゴシック" panose="020B0400000000000000" pitchFamily="34" charset="-128"/>
              </a:rPr>
              <a:t>授業外学習：</a:t>
            </a:r>
            <a:r>
              <a:rPr lang="ja-JP" altLang="en-US" sz="1400"/>
              <a:t>参考文献を読み込み（週</a:t>
            </a:r>
            <a:r>
              <a:rPr lang="en-US" altLang="ja-JP" sz="1400" dirty="0"/>
              <a:t>2</a:t>
            </a:r>
            <a:r>
              <a:rPr lang="ja-JP" altLang="en-US" sz="1400"/>
              <a:t>～</a:t>
            </a:r>
            <a:r>
              <a:rPr lang="en-US" altLang="ja-JP" sz="1400" dirty="0"/>
              <a:t>3</a:t>
            </a:r>
            <a:r>
              <a:rPr lang="ja-JP" altLang="en-US" sz="1400"/>
              <a:t>本）、ディスカッションの備えて内容を的確に把握しておく。定期的なレポート提出がある。</a:t>
            </a:r>
            <a:endParaRPr lang="en-US" altLang="ja-JP" sz="1400" dirty="0"/>
          </a:p>
          <a:p>
            <a:r>
              <a:rPr lang="ja-JP" altLang="en-US" sz="1400"/>
              <a:t>授業の形式：参考文献となる論文を週２～３本読み、それをベースとしてディスカッションを行う。近隣の小・中・高等学校に授業視察にでかけ、観察した内容についてディスカッションする。</a:t>
            </a:r>
            <a:endParaRPr lang="en-US" altLang="ja-JP" sz="1400" dirty="0"/>
          </a:p>
          <a:p>
            <a:r>
              <a:rPr lang="ja-JP" altLang="en-US" sz="1400" b="1" i="0" u="none" strike="noStrike">
                <a:solidFill>
                  <a:srgbClr val="000000"/>
                </a:solidFill>
                <a:effectLst/>
                <a:latin typeface="TimesNewRomanPS-BoldMT"/>
                <a:ea typeface="游ゴシック" panose="020B0400000000000000" pitchFamily="34" charset="-128"/>
              </a:rPr>
              <a:t>岩手大学認定単位：</a:t>
            </a:r>
            <a:r>
              <a:rPr lang="ja-JP" altLang="en-US" sz="1400" i="0" u="none" strike="noStrike">
                <a:solidFill>
                  <a:srgbClr val="000000"/>
                </a:solidFill>
                <a:effectLst/>
                <a:latin typeface="TimesNewRomanPS-BoldMT"/>
                <a:ea typeface="游ゴシック" panose="020B0400000000000000" pitchFamily="34" charset="-128"/>
              </a:rPr>
              <a:t>国際教育科目「学内留学」２単位</a:t>
            </a:r>
            <a:endParaRPr lang="en-US" altLang="ja-JP" sz="1400" i="0" u="none" strike="noStrike" dirty="0">
              <a:solidFill>
                <a:srgbClr val="000000"/>
              </a:solidFill>
              <a:effectLst/>
              <a:latin typeface="TimesNewRomanPS-BoldMT"/>
              <a:ea typeface="游ゴシック" panose="020B0400000000000000" pitchFamily="34" charset="-128"/>
            </a:endParaRPr>
          </a:p>
          <a:p>
            <a:endParaRPr kumimoji="1" lang="ja-JP" altLang="en-US" dirty="0">
              <a:latin typeface="+mj-ea"/>
              <a:ea typeface="+mj-ea"/>
            </a:endParaRPr>
          </a:p>
        </p:txBody>
      </p:sp>
      <p:sp>
        <p:nvSpPr>
          <p:cNvPr id="10" name="テキスト ボックス 9">
            <a:extLst>
              <a:ext uri="{FF2B5EF4-FFF2-40B4-BE49-F238E27FC236}">
                <a16:creationId xmlns:a16="http://schemas.microsoft.com/office/drawing/2014/main" id="{6D9C8D93-6368-D39C-4530-D5510832A201}"/>
              </a:ext>
            </a:extLst>
          </p:cNvPr>
          <p:cNvSpPr txBox="1"/>
          <p:nvPr/>
        </p:nvSpPr>
        <p:spPr>
          <a:xfrm>
            <a:off x="2511742" y="6253096"/>
            <a:ext cx="1857376" cy="369332"/>
          </a:xfrm>
          <a:prstGeom prst="rect">
            <a:avLst/>
          </a:prstGeom>
          <a:solidFill>
            <a:schemeClr val="bg1"/>
          </a:solidFill>
          <a:ln w="28575">
            <a:solidFill>
              <a:schemeClr val="tx1"/>
            </a:solidFill>
          </a:ln>
        </p:spPr>
        <p:txBody>
          <a:bodyPr wrap="square" rtlCol="0">
            <a:spAutoFit/>
          </a:bodyPr>
          <a:lstStyle/>
          <a:p>
            <a:r>
              <a:rPr kumimoji="1" lang="ja-JP" altLang="en-US" dirty="0"/>
              <a:t>募　集　要　項</a:t>
            </a:r>
          </a:p>
        </p:txBody>
      </p:sp>
      <p:sp>
        <p:nvSpPr>
          <p:cNvPr id="11" name="ブローチ 10">
            <a:extLst>
              <a:ext uri="{FF2B5EF4-FFF2-40B4-BE49-F238E27FC236}">
                <a16:creationId xmlns:a16="http://schemas.microsoft.com/office/drawing/2014/main" id="{C10CDD13-CFD5-232B-FA0A-A2C0103110EC}"/>
              </a:ext>
            </a:extLst>
          </p:cNvPr>
          <p:cNvSpPr/>
          <p:nvPr/>
        </p:nvSpPr>
        <p:spPr>
          <a:xfrm>
            <a:off x="497205" y="9665446"/>
            <a:ext cx="5886450" cy="760095"/>
          </a:xfrm>
          <a:prstGeom prst="plaque">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F7457CC7-155D-5645-7048-34F3386CA881}"/>
              </a:ext>
            </a:extLst>
          </p:cNvPr>
          <p:cNvSpPr txBox="1"/>
          <p:nvPr/>
        </p:nvSpPr>
        <p:spPr>
          <a:xfrm>
            <a:off x="625792" y="9814660"/>
            <a:ext cx="1885950" cy="461665"/>
          </a:xfrm>
          <a:prstGeom prst="rect">
            <a:avLst/>
          </a:prstGeom>
          <a:noFill/>
        </p:spPr>
        <p:txBody>
          <a:bodyPr wrap="square" rtlCol="0">
            <a:spAutoFit/>
          </a:bodyPr>
          <a:lstStyle/>
          <a:p>
            <a:r>
              <a:rPr kumimoji="1" lang="ja-JP" altLang="en-US" sz="1200" dirty="0"/>
              <a:t>＜企画＞</a:t>
            </a:r>
            <a:endParaRPr kumimoji="1" lang="en-US" altLang="ja-JP" sz="1200" dirty="0"/>
          </a:p>
          <a:p>
            <a:r>
              <a:rPr kumimoji="1" lang="ja-JP" altLang="en-US" sz="1200" dirty="0"/>
              <a:t>国際教育センター</a:t>
            </a:r>
          </a:p>
        </p:txBody>
      </p:sp>
      <p:sp>
        <p:nvSpPr>
          <p:cNvPr id="13" name="テキスト ボックス 12">
            <a:extLst>
              <a:ext uri="{FF2B5EF4-FFF2-40B4-BE49-F238E27FC236}">
                <a16:creationId xmlns:a16="http://schemas.microsoft.com/office/drawing/2014/main" id="{C22C60DC-4846-894F-9C3F-BA3F40972B60}"/>
              </a:ext>
            </a:extLst>
          </p:cNvPr>
          <p:cNvSpPr txBox="1"/>
          <p:nvPr/>
        </p:nvSpPr>
        <p:spPr>
          <a:xfrm>
            <a:off x="3091815" y="9732906"/>
            <a:ext cx="3268980" cy="830997"/>
          </a:xfrm>
          <a:prstGeom prst="rect">
            <a:avLst/>
          </a:prstGeom>
          <a:noFill/>
        </p:spPr>
        <p:txBody>
          <a:bodyPr wrap="square" rtlCol="0">
            <a:spAutoFit/>
          </a:bodyPr>
          <a:lstStyle/>
          <a:p>
            <a:r>
              <a:rPr kumimoji="1" lang="ja-JP" altLang="en-US" sz="1200" dirty="0"/>
              <a:t>＜問い合わせ先＞</a:t>
            </a:r>
            <a:endParaRPr kumimoji="1" lang="en-US" altLang="ja-JP" sz="1200" dirty="0"/>
          </a:p>
          <a:p>
            <a:r>
              <a:rPr kumimoji="1" lang="ja-JP" altLang="en-US" sz="1200"/>
              <a:t>山内亜美　</a:t>
            </a:r>
            <a:r>
              <a:rPr kumimoji="1" lang="ja-JP" altLang="en-US" sz="1200" dirty="0"/>
              <a:t>（研究室：学生センター</a:t>
            </a:r>
            <a:r>
              <a:rPr kumimoji="1" lang="en-US" altLang="ja-JP" sz="1200" dirty="0"/>
              <a:t>B</a:t>
            </a:r>
            <a:r>
              <a:rPr kumimoji="1" lang="ja-JP" altLang="en-US" sz="1200" dirty="0"/>
              <a:t>棟</a:t>
            </a:r>
            <a:r>
              <a:rPr kumimoji="1" lang="en-US" altLang="ja-JP" sz="1200" dirty="0"/>
              <a:t>210 )</a:t>
            </a:r>
          </a:p>
          <a:p>
            <a:r>
              <a:rPr kumimoji="1" lang="en-US" altLang="ja-JP" sz="1200" dirty="0" err="1"/>
              <a:t>yamauchi@iwate-u.ac.jp</a:t>
            </a:r>
            <a:endParaRPr kumimoji="1" lang="en-US" altLang="ja-JP" sz="1200" dirty="0"/>
          </a:p>
          <a:p>
            <a:r>
              <a:rPr kumimoji="1" lang="en-US" altLang="ja-JP" sz="1200" dirty="0"/>
              <a:t> </a:t>
            </a:r>
            <a:endParaRPr kumimoji="1" lang="ja-JP" altLang="en-US" sz="1200" dirty="0"/>
          </a:p>
        </p:txBody>
      </p:sp>
    </p:spTree>
    <p:extLst>
      <p:ext uri="{BB962C8B-B14F-4D97-AF65-F5344CB8AC3E}">
        <p14:creationId xmlns:p14="http://schemas.microsoft.com/office/powerpoint/2010/main" val="46770078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1245</TotalTime>
  <Words>548</Words>
  <Application>Microsoft Macintosh PowerPoint</Application>
  <PresentationFormat>ユーザー設定</PresentationFormat>
  <Paragraphs>27</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TimesNewRomanPS-BoldMT</vt:lpstr>
      <vt:lpstr>游ゴシック</vt:lpstr>
      <vt:lpstr>Arial</vt:lpstr>
      <vt:lpstr>Bodoni MT Black</vt:lpstr>
      <vt:lpstr>Calibri</vt:lpstr>
      <vt:lpstr>Calibri Light</vt:lpstr>
      <vt:lpstr>Office テーマ</vt:lpstr>
      <vt:lpstr>学内留学 2025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学内留学 2022</dc:title>
  <dc:creator>尾中 夏美</dc:creator>
  <cp:lastModifiedBy>作成者</cp:lastModifiedBy>
  <cp:revision>21</cp:revision>
  <dcterms:created xsi:type="dcterms:W3CDTF">2022-07-29T00:23:20Z</dcterms:created>
  <dcterms:modified xsi:type="dcterms:W3CDTF">2025-06-30T06:24:09Z</dcterms:modified>
</cp:coreProperties>
</file>