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7.jpg" ContentType="image/jpeg"/>
  <Override PartName="/ppt/media/image18.jpg" ContentType="image/jpeg"/>
  <Override PartName="/ppt/media/image30.jpg" ContentType="image/jpeg"/>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60" r:id="rId2"/>
    <p:sldId id="272" r:id="rId3"/>
    <p:sldId id="274" r:id="rId4"/>
    <p:sldId id="273" r:id="rId5"/>
    <p:sldId id="267" r:id="rId6"/>
    <p:sldId id="262" r:id="rId7"/>
    <p:sldId id="269" r:id="rId8"/>
    <p:sldId id="261" r:id="rId9"/>
    <p:sldId id="278" r:id="rId10"/>
    <p:sldId id="266" r:id="rId11"/>
    <p:sldId id="277" r:id="rId12"/>
    <p:sldId id="270" r:id="rId13"/>
  </p:sldIdLst>
  <p:sldSz cx="6858000" cy="9144000" type="screen4x3"/>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6600"/>
    <a:srgbClr val="FF6357"/>
    <a:srgbClr val="FD3D86"/>
    <a:srgbClr val="FF7C80"/>
    <a:srgbClr val="FFE1E6"/>
    <a:srgbClr val="EEFFE1"/>
    <a:srgbClr val="E1F7FF"/>
    <a:srgbClr val="FFEECD"/>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74" autoAdjust="0"/>
    <p:restoredTop sz="94310" autoAdjust="0"/>
  </p:normalViewPr>
  <p:slideViewPr>
    <p:cSldViewPr showGuides="1">
      <p:cViewPr varScale="1">
        <p:scale>
          <a:sx n="72" d="100"/>
          <a:sy n="72" d="100"/>
        </p:scale>
        <p:origin x="726" y="54"/>
      </p:cViewPr>
      <p:guideLst>
        <p:guide orient="horz" pos="2880"/>
        <p:guide pos="2160"/>
      </p:guideLst>
    </p:cSldViewPr>
  </p:slideViewPr>
  <p:outlineViewPr>
    <p:cViewPr>
      <p:scale>
        <a:sx n="33" d="100"/>
        <a:sy n="33" d="100"/>
      </p:scale>
      <p:origin x="0" y="2298"/>
    </p:cViewPr>
  </p:outlineViewPr>
  <p:notesTextViewPr>
    <p:cViewPr>
      <p:scale>
        <a:sx n="1" d="1"/>
        <a:sy n="1" d="1"/>
      </p:scale>
      <p:origin x="0" y="0"/>
    </p:cViewPr>
  </p:notesText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306737" cy="340306"/>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30285" y="1"/>
            <a:ext cx="4306737" cy="340306"/>
          </a:xfrm>
          <a:prstGeom prst="rect">
            <a:avLst/>
          </a:prstGeom>
        </p:spPr>
        <p:txBody>
          <a:bodyPr vert="horz" lIns="91430" tIns="45715" rIns="91430" bIns="45715" rtlCol="0"/>
          <a:lstStyle>
            <a:lvl1pPr algn="r">
              <a:defRPr sz="1200"/>
            </a:lvl1pPr>
          </a:lstStyle>
          <a:p>
            <a:fld id="{214A44D5-7909-4B1D-AC8F-ABEC928C3634}" type="datetimeFigureOut">
              <a:rPr kumimoji="1" lang="ja-JP" altLang="en-US" smtClean="0"/>
              <a:t>2022/4/28</a:t>
            </a:fld>
            <a:endParaRPr kumimoji="1" lang="ja-JP" altLang="en-US"/>
          </a:p>
        </p:txBody>
      </p:sp>
      <p:sp>
        <p:nvSpPr>
          <p:cNvPr id="4" name="フッター プレースホルダー 3"/>
          <p:cNvSpPr>
            <a:spLocks noGrp="1"/>
          </p:cNvSpPr>
          <p:nvPr>
            <p:ph type="ftr" sz="quarter" idx="2"/>
          </p:nvPr>
        </p:nvSpPr>
        <p:spPr>
          <a:xfrm>
            <a:off x="2" y="6465808"/>
            <a:ext cx="4306737" cy="340305"/>
          </a:xfrm>
          <a:prstGeom prst="rect">
            <a:avLst/>
          </a:prstGeom>
        </p:spPr>
        <p:txBody>
          <a:bodyPr vert="horz" lIns="91430" tIns="45715" rIns="91430" bIns="4571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30285" y="6465808"/>
            <a:ext cx="4306737" cy="340305"/>
          </a:xfrm>
          <a:prstGeom prst="rect">
            <a:avLst/>
          </a:prstGeom>
        </p:spPr>
        <p:txBody>
          <a:bodyPr vert="horz" lIns="91430" tIns="45715" rIns="91430" bIns="45715" rtlCol="0" anchor="b"/>
          <a:lstStyle>
            <a:lvl1pPr algn="r">
              <a:defRPr sz="1200"/>
            </a:lvl1pPr>
          </a:lstStyle>
          <a:p>
            <a:fld id="{9F735072-1D4E-4C61-AD49-CA62B50C5A36}" type="slidenum">
              <a:rPr kumimoji="1" lang="ja-JP" altLang="en-US" smtClean="0"/>
              <a:t>‹#›</a:t>
            </a:fld>
            <a:endParaRPr kumimoji="1" lang="ja-JP" altLang="en-US"/>
          </a:p>
        </p:txBody>
      </p:sp>
    </p:spTree>
    <p:extLst>
      <p:ext uri="{BB962C8B-B14F-4D97-AF65-F5344CB8AC3E}">
        <p14:creationId xmlns:p14="http://schemas.microsoft.com/office/powerpoint/2010/main" val="255045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4307742" cy="340306"/>
          </a:xfrm>
          <a:prstGeom prst="rect">
            <a:avLst/>
          </a:prstGeom>
        </p:spPr>
        <p:txBody>
          <a:bodyPr vert="horz" lIns="91405" tIns="45703" rIns="91405" bIns="45703"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280" y="1"/>
            <a:ext cx="4307742" cy="340306"/>
          </a:xfrm>
          <a:prstGeom prst="rect">
            <a:avLst/>
          </a:prstGeom>
        </p:spPr>
        <p:txBody>
          <a:bodyPr vert="horz" lIns="91405" tIns="45703" rIns="91405" bIns="45703" rtlCol="0"/>
          <a:lstStyle>
            <a:lvl1pPr algn="r">
              <a:defRPr sz="1200"/>
            </a:lvl1pPr>
          </a:lstStyle>
          <a:p>
            <a:fld id="{3AA06653-9D06-4944-AAF4-389AE2B9A375}" type="datetimeFigureOut">
              <a:rPr kumimoji="1" lang="ja-JP" altLang="en-US" smtClean="0"/>
              <a:t>2022/4/28</a:t>
            </a:fld>
            <a:endParaRPr kumimoji="1" lang="ja-JP" altLang="en-US"/>
          </a:p>
        </p:txBody>
      </p:sp>
      <p:sp>
        <p:nvSpPr>
          <p:cNvPr id="4" name="スライド イメージ プレースホルダー 3"/>
          <p:cNvSpPr>
            <a:spLocks noGrp="1" noRot="1" noChangeAspect="1"/>
          </p:cNvSpPr>
          <p:nvPr>
            <p:ph type="sldImg" idx="2"/>
          </p:nvPr>
        </p:nvSpPr>
        <p:spPr>
          <a:xfrm>
            <a:off x="4014788" y="511175"/>
            <a:ext cx="1914525" cy="2551113"/>
          </a:xfrm>
          <a:prstGeom prst="rect">
            <a:avLst/>
          </a:prstGeom>
          <a:noFill/>
          <a:ln w="12700">
            <a:solidFill>
              <a:prstClr val="black"/>
            </a:solidFill>
          </a:ln>
        </p:spPr>
        <p:txBody>
          <a:bodyPr vert="horz" lIns="91405" tIns="45703" rIns="91405" bIns="45703" rtlCol="0" anchor="ctr"/>
          <a:lstStyle/>
          <a:p>
            <a:endParaRPr lang="ja-JP" altLang="en-US"/>
          </a:p>
        </p:txBody>
      </p:sp>
      <p:sp>
        <p:nvSpPr>
          <p:cNvPr id="5" name="ノート プレースホルダー 4"/>
          <p:cNvSpPr>
            <a:spLocks noGrp="1"/>
          </p:cNvSpPr>
          <p:nvPr>
            <p:ph type="body" sz="quarter" idx="3"/>
          </p:nvPr>
        </p:nvSpPr>
        <p:spPr>
          <a:xfrm>
            <a:off x="994637" y="3233449"/>
            <a:ext cx="7950077" cy="3062751"/>
          </a:xfrm>
          <a:prstGeom prst="rect">
            <a:avLst/>
          </a:prstGeom>
        </p:spPr>
        <p:txBody>
          <a:bodyPr vert="horz" lIns="91405" tIns="45703" rIns="91405" bIns="457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6465809"/>
            <a:ext cx="4307742" cy="340305"/>
          </a:xfrm>
          <a:prstGeom prst="rect">
            <a:avLst/>
          </a:prstGeom>
        </p:spPr>
        <p:txBody>
          <a:bodyPr vert="horz" lIns="91405" tIns="45703" rIns="91405" bIns="4570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280" y="6465809"/>
            <a:ext cx="4307742" cy="340305"/>
          </a:xfrm>
          <a:prstGeom prst="rect">
            <a:avLst/>
          </a:prstGeom>
        </p:spPr>
        <p:txBody>
          <a:bodyPr vert="horz" lIns="91405" tIns="45703" rIns="91405" bIns="45703" rtlCol="0" anchor="b"/>
          <a:lstStyle>
            <a:lvl1pPr algn="r">
              <a:defRPr sz="1200"/>
            </a:lvl1pPr>
          </a:lstStyle>
          <a:p>
            <a:fld id="{1D10ED2E-BCD7-4612-9A0D-ED3E330656C8}" type="slidenum">
              <a:rPr kumimoji="1" lang="ja-JP" altLang="en-US" smtClean="0"/>
              <a:t>‹#›</a:t>
            </a:fld>
            <a:endParaRPr kumimoji="1" lang="ja-JP" altLang="en-US"/>
          </a:p>
        </p:txBody>
      </p:sp>
    </p:spTree>
    <p:extLst>
      <p:ext uri="{BB962C8B-B14F-4D97-AF65-F5344CB8AC3E}">
        <p14:creationId xmlns:p14="http://schemas.microsoft.com/office/powerpoint/2010/main" val="42324261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D10ED2E-BCD7-4612-9A0D-ED3E330656C8}" type="slidenum">
              <a:rPr kumimoji="1" lang="ja-JP" altLang="en-US" smtClean="0"/>
              <a:t>4</a:t>
            </a:fld>
            <a:endParaRPr kumimoji="1" lang="ja-JP" altLang="en-US"/>
          </a:p>
        </p:txBody>
      </p:sp>
    </p:spTree>
    <p:extLst>
      <p:ext uri="{BB962C8B-B14F-4D97-AF65-F5344CB8AC3E}">
        <p14:creationId xmlns:p14="http://schemas.microsoft.com/office/powerpoint/2010/main" val="4180442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D10ED2E-BCD7-4612-9A0D-ED3E330656C8}" type="slidenum">
              <a:rPr kumimoji="1" lang="ja-JP" altLang="en-US" smtClean="0"/>
              <a:t>8</a:t>
            </a:fld>
            <a:endParaRPr kumimoji="1" lang="ja-JP" altLang="en-US"/>
          </a:p>
        </p:txBody>
      </p:sp>
    </p:spTree>
    <p:extLst>
      <p:ext uri="{BB962C8B-B14F-4D97-AF65-F5344CB8AC3E}">
        <p14:creationId xmlns:p14="http://schemas.microsoft.com/office/powerpoint/2010/main" val="3642921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D10ED2E-BCD7-4612-9A0D-ED3E330656C8}" type="slidenum">
              <a:rPr kumimoji="1" lang="ja-JP" altLang="en-US" smtClean="0"/>
              <a:t>9</a:t>
            </a:fld>
            <a:endParaRPr kumimoji="1" lang="ja-JP" altLang="en-US"/>
          </a:p>
        </p:txBody>
      </p:sp>
    </p:spTree>
    <p:extLst>
      <p:ext uri="{BB962C8B-B14F-4D97-AF65-F5344CB8AC3E}">
        <p14:creationId xmlns:p14="http://schemas.microsoft.com/office/powerpoint/2010/main" val="1003101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114A67C-EAE1-4D39-9E31-4320A4F4B220}" type="datetime1">
              <a:rPr kumimoji="1" lang="ja-JP" altLang="en-US" smtClean="0"/>
              <a:t>2022/4/28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-9-</a:t>
            </a:r>
            <a:endParaRPr kumimoji="1" lang="ja-JP" altLang="en-US"/>
          </a:p>
        </p:txBody>
      </p:sp>
      <p:sp>
        <p:nvSpPr>
          <p:cNvPr id="6" name="スライド番号プレースホルダー 5"/>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1924081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B7AD524-C605-4BCA-8B85-8D08A268B322}" type="datetime1">
              <a:rPr kumimoji="1" lang="ja-JP" altLang="en-US" smtClean="0"/>
              <a:t>2022/4/28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-9-</a:t>
            </a:r>
            <a:endParaRPr kumimoji="1" lang="ja-JP" altLang="en-US"/>
          </a:p>
        </p:txBody>
      </p:sp>
      <p:sp>
        <p:nvSpPr>
          <p:cNvPr id="6" name="スライド番号プレースホルダー 5"/>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60894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5"/>
            <a:ext cx="1543050" cy="780203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42900" y="366185"/>
            <a:ext cx="4514850" cy="780203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A9A340D-DA28-4BE7-AE47-C1A5CF598DFE}" type="datetime1">
              <a:rPr kumimoji="1" lang="ja-JP" altLang="en-US" smtClean="0"/>
              <a:t>2022/4/28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-9-</a:t>
            </a:r>
            <a:endParaRPr kumimoji="1" lang="ja-JP" altLang="en-US"/>
          </a:p>
        </p:txBody>
      </p:sp>
      <p:sp>
        <p:nvSpPr>
          <p:cNvPr id="6" name="スライド番号プレースホルダー 5"/>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523622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485D140-A7C2-4842-BA1B-A07992066803}" type="datetime1">
              <a:rPr kumimoji="1" lang="ja-JP" altLang="en-US" smtClean="0"/>
              <a:t>2022/4/28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-9-</a:t>
            </a:r>
            <a:endParaRPr kumimoji="1" lang="ja-JP" altLang="en-US"/>
          </a:p>
        </p:txBody>
      </p:sp>
      <p:sp>
        <p:nvSpPr>
          <p:cNvPr id="6" name="スライド番号プレースホルダー 5"/>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3092385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99E91C6-82BC-4744-816F-CE93359DE032}" type="datetime1">
              <a:rPr kumimoji="1" lang="ja-JP" altLang="en-US" smtClean="0"/>
              <a:t>2022/4/28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-9-</a:t>
            </a:r>
            <a:endParaRPr kumimoji="1" lang="ja-JP" altLang="en-US"/>
          </a:p>
        </p:txBody>
      </p:sp>
      <p:sp>
        <p:nvSpPr>
          <p:cNvPr id="6" name="スライド番号プレースホルダー 5"/>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3926600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4A0D907-486E-41C1-9119-2262F5196257}" type="datetime1">
              <a:rPr kumimoji="1" lang="ja-JP" altLang="en-US" smtClean="0"/>
              <a:t>2022/4/28</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-9-</a:t>
            </a:r>
            <a:endParaRPr kumimoji="1" lang="ja-JP" altLang="en-US"/>
          </a:p>
        </p:txBody>
      </p:sp>
      <p:sp>
        <p:nvSpPr>
          <p:cNvPr id="7" name="スライド番号プレースホルダー 6"/>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3403368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7FCDBE3-5C16-4A74-B99B-2BE21D105EA8}" type="datetime1">
              <a:rPr kumimoji="1" lang="ja-JP" altLang="en-US" smtClean="0"/>
              <a:t>2022/4/28</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-9-</a:t>
            </a:r>
            <a:endParaRPr kumimoji="1" lang="ja-JP" altLang="en-US"/>
          </a:p>
        </p:txBody>
      </p:sp>
      <p:sp>
        <p:nvSpPr>
          <p:cNvPr id="9" name="スライド番号プレースホルダー 8"/>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248129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3AD7AA6-89F6-453C-9114-561DB757E884}" type="datetime1">
              <a:rPr kumimoji="1" lang="ja-JP" altLang="en-US" smtClean="0"/>
              <a:t>2022/4/28</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-9-</a:t>
            </a:r>
            <a:endParaRPr kumimoji="1" lang="ja-JP" altLang="en-US"/>
          </a:p>
        </p:txBody>
      </p:sp>
      <p:sp>
        <p:nvSpPr>
          <p:cNvPr id="5" name="スライド番号プレースホルダー 4"/>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1994409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9792E6F-8A41-45FD-BB3B-3D0301B2BBEC}" type="datetime1">
              <a:rPr kumimoji="1" lang="ja-JP" altLang="en-US" smtClean="0"/>
              <a:t>2022/4/28</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-9-</a:t>
            </a:r>
            <a:endParaRPr kumimoji="1" lang="ja-JP" altLang="en-US"/>
          </a:p>
        </p:txBody>
      </p:sp>
      <p:sp>
        <p:nvSpPr>
          <p:cNvPr id="4" name="スライド番号プレースホルダー 3"/>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1932052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8186277-7F7E-45D5-AA0E-206510D66EB7}" type="datetime1">
              <a:rPr kumimoji="1" lang="ja-JP" altLang="en-US" smtClean="0"/>
              <a:t>2022/4/28</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-9-</a:t>
            </a:r>
            <a:endParaRPr kumimoji="1" lang="ja-JP" altLang="en-US"/>
          </a:p>
        </p:txBody>
      </p:sp>
      <p:sp>
        <p:nvSpPr>
          <p:cNvPr id="7" name="スライド番号プレースホルダー 6"/>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2960858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8EC1BAD-5CE7-42B9-8FCE-E4E7EBC860C4}" type="datetime1">
              <a:rPr kumimoji="1" lang="ja-JP" altLang="en-US" smtClean="0"/>
              <a:t>2022/4/28</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-9-</a:t>
            </a:r>
            <a:endParaRPr kumimoji="1" lang="ja-JP" altLang="en-US"/>
          </a:p>
        </p:txBody>
      </p:sp>
      <p:sp>
        <p:nvSpPr>
          <p:cNvPr id="7" name="スライド番号プレースホルダー 6"/>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1295512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0F23DD5-E763-42B1-91A1-6E898FCDC97F}" type="datetime1">
              <a:rPr kumimoji="1" lang="ja-JP" altLang="en-US" smtClean="0"/>
              <a:t>2022/4/28</a:t>
            </a:fld>
            <a:endParaRPr kumimoji="1" lang="ja-JP" altLang="en-US"/>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-9-</a:t>
            </a:r>
            <a:endParaRPr kumimoji="1" lang="ja-JP" altLang="en-US"/>
          </a:p>
        </p:txBody>
      </p:sp>
      <p:sp>
        <p:nvSpPr>
          <p:cNvPr id="6" name="スライド番号プレースホルダー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1624677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20.emf"/><Relationship Id="rId7" Type="http://schemas.openxmlformats.org/officeDocument/2006/relationships/image" Target="../media/image24.jpe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image" Target="../media/image19.emf"/><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10.png"/><Relationship Id="rId5" Type="http://schemas.openxmlformats.org/officeDocument/2006/relationships/image" Target="../media/image22.jpeg"/><Relationship Id="rId15" Type="http://schemas.openxmlformats.org/officeDocument/2006/relationships/image" Target="../media/image30.jpg"/><Relationship Id="rId10" Type="http://schemas.openxmlformats.org/officeDocument/2006/relationships/image" Target="../media/image26.png"/><Relationship Id="rId4" Type="http://schemas.openxmlformats.org/officeDocument/2006/relationships/image" Target="../media/image21.emf"/><Relationship Id="rId9" Type="http://schemas.openxmlformats.org/officeDocument/2006/relationships/image" Target="../media/image25.png"/><Relationship Id="rId1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正方形/長方形 94"/>
          <p:cNvSpPr/>
          <p:nvPr/>
        </p:nvSpPr>
        <p:spPr>
          <a:xfrm>
            <a:off x="125715" y="7682804"/>
            <a:ext cx="1819951" cy="1296000"/>
          </a:xfrm>
          <a:prstGeom prst="rect">
            <a:avLst/>
          </a:prstGeom>
          <a:solidFill>
            <a:schemeClr val="bg1"/>
          </a:solidFill>
          <a:ln>
            <a:solidFill>
              <a:srgbClr val="026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369000" y="459368"/>
            <a:ext cx="6172200" cy="1152128"/>
          </a:xfrm>
        </p:spPr>
        <p:txBody>
          <a:bodyPr>
            <a:normAutofit fontScale="90000"/>
          </a:bodyPr>
          <a:lstStyle/>
          <a:p>
            <a:r>
              <a:rPr kumimoji="1" lang="ja-JP" altLang="en-US" b="1" dirty="0">
                <a:latin typeface="Meiryo UI" panose="020B0604030504040204" pitchFamily="50" charset="-128"/>
                <a:ea typeface="Meiryo UI" panose="020B0604030504040204" pitchFamily="50" charset="-128"/>
              </a:rPr>
              <a:t>岩手大学</a:t>
            </a:r>
            <a:r>
              <a:rPr kumimoji="1" lang="en-US" altLang="ja-JP" b="1" dirty="0">
                <a:latin typeface="Meiryo UI" panose="020B0604030504040204" pitchFamily="50" charset="-128"/>
                <a:ea typeface="Meiryo UI" panose="020B0604030504040204" pitchFamily="50" charset="-128"/>
              </a:rPr>
              <a:t/>
            </a:r>
            <a:br>
              <a:rPr kumimoji="1" lang="en-US" altLang="ja-JP" b="1" dirty="0">
                <a:latin typeface="Meiryo UI" panose="020B0604030504040204" pitchFamily="50" charset="-128"/>
                <a:ea typeface="Meiryo UI" panose="020B0604030504040204" pitchFamily="50" charset="-128"/>
              </a:rPr>
            </a:br>
            <a:r>
              <a:rPr kumimoji="1" lang="ja-JP" altLang="en-US" b="1" dirty="0">
                <a:latin typeface="Meiryo UI" panose="020B0604030504040204" pitchFamily="50" charset="-128"/>
                <a:ea typeface="Meiryo UI" panose="020B0604030504040204" pitchFamily="50" charset="-128"/>
              </a:rPr>
              <a:t>海外研修・留学</a:t>
            </a:r>
            <a:r>
              <a:rPr lang="ja-JP" altLang="en-US" b="1" dirty="0">
                <a:latin typeface="Meiryo UI" panose="020B0604030504040204" pitchFamily="50" charset="-128"/>
                <a:ea typeface="Meiryo UI" panose="020B0604030504040204" pitchFamily="50" charset="-128"/>
              </a:rPr>
              <a:t>ガイド</a:t>
            </a:r>
            <a:endParaRPr kumimoji="1" lang="ja-JP" altLang="en-US" b="1" dirty="0">
              <a:latin typeface="Meiryo UI" panose="020B0604030504040204" pitchFamily="50" charset="-128"/>
              <a:ea typeface="Meiryo UI" panose="020B0604030504040204" pitchFamily="50" charset="-128"/>
            </a:endParaRPr>
          </a:p>
        </p:txBody>
      </p:sp>
      <p:sp>
        <p:nvSpPr>
          <p:cNvPr id="20" name="正方形/長方形 19"/>
          <p:cNvSpPr/>
          <p:nvPr/>
        </p:nvSpPr>
        <p:spPr>
          <a:xfrm>
            <a:off x="7893631" y="4292698"/>
            <a:ext cx="2154324" cy="914398"/>
          </a:xfrm>
          <a:prstGeom prst="rect">
            <a:avLst/>
          </a:pr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 name="正方形/長方形 2"/>
          <p:cNvSpPr/>
          <p:nvPr/>
        </p:nvSpPr>
        <p:spPr>
          <a:xfrm>
            <a:off x="5677303" y="2068611"/>
            <a:ext cx="1036697" cy="1296000"/>
          </a:xfrm>
          <a:prstGeom prst="rect">
            <a:avLst/>
          </a:prstGeom>
          <a:solidFill>
            <a:srgbClr val="E6DED3"/>
          </a:solidFill>
          <a:ln>
            <a:solidFill>
              <a:srgbClr val="008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smtClean="0">
                <a:latin typeface="Meiryo UI" panose="020B0604030504040204" pitchFamily="50" charset="-128"/>
                <a:ea typeface="Meiryo UI" panose="020B0604030504040204" pitchFamily="50" charset="-128"/>
              </a:rPr>
              <a:t>P.1-2</a:t>
            </a:r>
            <a:endParaRPr kumimoji="1" lang="ja-JP" altLang="en-US" dirty="0">
              <a:latin typeface="Meiryo UI" panose="020B0604030504040204" pitchFamily="50" charset="-128"/>
              <a:ea typeface="Meiryo UI" panose="020B0604030504040204" pitchFamily="50" charset="-128"/>
            </a:endParaRPr>
          </a:p>
        </p:txBody>
      </p:sp>
      <p:sp>
        <p:nvSpPr>
          <p:cNvPr id="4" name="正方形/長方形 3"/>
          <p:cNvSpPr/>
          <p:nvPr/>
        </p:nvSpPr>
        <p:spPr>
          <a:xfrm>
            <a:off x="28875" y="1718968"/>
            <a:ext cx="148478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rgbClr val="008000"/>
                </a:solidFill>
                <a:latin typeface="Meiryo UI" panose="020B0604030504040204" pitchFamily="50" charset="-128"/>
                <a:ea typeface="Meiryo UI" panose="020B0604030504040204" pitchFamily="50" charset="-128"/>
              </a:rPr>
              <a:t>Contents</a:t>
            </a:r>
            <a:endParaRPr kumimoji="1" lang="ja-JP" altLang="en-US" b="1" dirty="0">
              <a:solidFill>
                <a:srgbClr val="008000"/>
              </a:solidFill>
              <a:latin typeface="Meiryo UI" panose="020B0604030504040204" pitchFamily="50" charset="-128"/>
              <a:ea typeface="Meiryo UI" panose="020B0604030504040204" pitchFamily="50" charset="-128"/>
            </a:endParaRPr>
          </a:p>
        </p:txBody>
      </p:sp>
      <p:sp>
        <p:nvSpPr>
          <p:cNvPr id="5" name="角丸四角形 4"/>
          <p:cNvSpPr/>
          <p:nvPr/>
        </p:nvSpPr>
        <p:spPr>
          <a:xfrm>
            <a:off x="115933" y="297000"/>
            <a:ext cx="1558067" cy="467544"/>
          </a:xfrm>
          <a:prstGeom prst="roundRect">
            <a:avLst/>
          </a:prstGeom>
          <a:solidFill>
            <a:srgbClr val="FF7C80"/>
          </a:solidFill>
          <a:ln w="28575">
            <a:solidFill>
              <a:srgbClr val="FF63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2022</a:t>
            </a:r>
            <a:r>
              <a:rPr kumimoji="1" lang="ja-JP" altLang="en-US" sz="20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年度</a:t>
            </a:r>
            <a:endParaRPr kumimoji="1"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grpSp>
        <p:nvGrpSpPr>
          <p:cNvPr id="15" name="グループ化 14"/>
          <p:cNvGrpSpPr/>
          <p:nvPr/>
        </p:nvGrpSpPr>
        <p:grpSpPr>
          <a:xfrm rot="21157503">
            <a:off x="855279" y="8260943"/>
            <a:ext cx="654031" cy="595689"/>
            <a:chOff x="0" y="0"/>
            <a:chExt cx="976212" cy="878420"/>
          </a:xfrm>
        </p:grpSpPr>
        <p:sp>
          <p:nvSpPr>
            <p:cNvPr id="16" name="Oval 521"/>
            <p:cNvSpPr>
              <a:spLocks noChangeArrowheads="1"/>
            </p:cNvSpPr>
            <p:nvPr/>
          </p:nvSpPr>
          <p:spPr bwMode="auto">
            <a:xfrm>
              <a:off x="0" y="28801"/>
              <a:ext cx="270117" cy="288007"/>
            </a:xfrm>
            <a:prstGeom prst="ellipse">
              <a:avLst/>
            </a:prstGeom>
            <a:solidFill>
              <a:srgbClr xmlns:mc="http://schemas.openxmlformats.org/markup-compatibility/2006" xmlns:a14="http://schemas.microsoft.com/office/drawing/2010/main" val="000000" mc:Ignorable="a14" a14:legacySpreadsheetColorIndex="8"/>
            </a:solidFill>
            <a:ln w="9525">
              <a:solidFill>
                <a:srgbClr xmlns:mc="http://schemas.openxmlformats.org/markup-compatibility/2006" xmlns:a14="http://schemas.microsoft.com/office/drawing/2010/main" val="000000" mc:Ignorable="a14" a14:legacySpreadsheetColorIndex="64"/>
              </a:solidFill>
              <a:round/>
              <a:headEnd/>
              <a:tailEnd/>
            </a:ln>
          </p:spPr>
          <p:txBody>
            <a:bodyPr/>
            <a:lstStyle/>
            <a:p>
              <a:endParaRPr lang="ja-JP" altLang="en-US"/>
            </a:p>
          </p:txBody>
        </p:sp>
        <p:sp>
          <p:nvSpPr>
            <p:cNvPr id="17" name="Oval 522"/>
            <p:cNvSpPr>
              <a:spLocks noChangeArrowheads="1"/>
            </p:cNvSpPr>
            <p:nvPr/>
          </p:nvSpPr>
          <p:spPr bwMode="auto">
            <a:xfrm>
              <a:off x="687140" y="0"/>
              <a:ext cx="270116" cy="288007"/>
            </a:xfrm>
            <a:prstGeom prst="ellipse">
              <a:avLst/>
            </a:prstGeom>
            <a:solidFill>
              <a:srgbClr xmlns:mc="http://schemas.openxmlformats.org/markup-compatibility/2006" xmlns:a14="http://schemas.microsoft.com/office/drawing/2010/main" val="000000" mc:Ignorable="a14" a14:legacySpreadsheetColorIndex="8"/>
            </a:solidFill>
            <a:ln w="9525">
              <a:solidFill>
                <a:srgbClr xmlns:mc="http://schemas.openxmlformats.org/markup-compatibility/2006" xmlns:a14="http://schemas.microsoft.com/office/drawing/2010/main" val="000000" mc:Ignorable="a14" a14:legacySpreadsheetColorIndex="64"/>
              </a:solidFill>
              <a:round/>
              <a:headEnd/>
              <a:tailEnd/>
            </a:ln>
          </p:spPr>
          <p:txBody>
            <a:bodyPr/>
            <a:lstStyle/>
            <a:p>
              <a:endParaRPr lang="ja-JP" altLang="en-US"/>
            </a:p>
          </p:txBody>
        </p:sp>
        <p:sp>
          <p:nvSpPr>
            <p:cNvPr id="25" name="Oval 523"/>
            <p:cNvSpPr>
              <a:spLocks noChangeArrowheads="1"/>
            </p:cNvSpPr>
            <p:nvPr/>
          </p:nvSpPr>
          <p:spPr bwMode="auto">
            <a:xfrm>
              <a:off x="18956" y="86402"/>
              <a:ext cx="957256" cy="792018"/>
            </a:xfrm>
            <a:prstGeom prst="ellipse">
              <a:avLst/>
            </a:prstGeom>
            <a:solidFill>
              <a:srgbClr xmlns:mc="http://schemas.openxmlformats.org/markup-compatibility/2006" xmlns:a14="http://schemas.microsoft.com/office/drawing/2010/main" val="FFFFFF" mc:Ignorable="a14" a14:legacySpreadsheetColorIndex="65"/>
            </a:solidFill>
            <a:ln w="9525">
              <a:solidFill>
                <a:srgbClr xmlns:mc="http://schemas.openxmlformats.org/markup-compatibility/2006" xmlns:a14="http://schemas.microsoft.com/office/drawing/2010/main" val="000000" mc:Ignorable="a14" a14:legacySpreadsheetColorIndex="64"/>
              </a:solidFill>
              <a:round/>
              <a:headEnd/>
              <a:tailEnd/>
            </a:ln>
          </p:spPr>
          <p:txBody>
            <a:bodyPr/>
            <a:lstStyle/>
            <a:p>
              <a:endParaRPr lang="ja-JP" altLang="en-US"/>
            </a:p>
          </p:txBody>
        </p:sp>
        <p:sp>
          <p:nvSpPr>
            <p:cNvPr id="26" name="Oval 526"/>
            <p:cNvSpPr>
              <a:spLocks noChangeArrowheads="1"/>
            </p:cNvSpPr>
            <p:nvPr/>
          </p:nvSpPr>
          <p:spPr bwMode="auto">
            <a:xfrm>
              <a:off x="421762" y="465610"/>
              <a:ext cx="151644" cy="76802"/>
            </a:xfrm>
            <a:prstGeom prst="ellipse">
              <a:avLst/>
            </a:prstGeom>
            <a:solidFill>
              <a:srgbClr xmlns:mc="http://schemas.openxmlformats.org/markup-compatibility/2006" xmlns:a14="http://schemas.microsoft.com/office/drawing/2010/main" val="000000" mc:Ignorable="a14" a14:legacySpreadsheetColorIndex="8"/>
            </a:solidFill>
            <a:ln w="9525">
              <a:solidFill>
                <a:srgbClr xmlns:mc="http://schemas.openxmlformats.org/markup-compatibility/2006" xmlns:a14="http://schemas.microsoft.com/office/drawing/2010/main" val="000000" mc:Ignorable="a14" a14:legacySpreadsheetColorIndex="64"/>
              </a:solidFill>
              <a:round/>
              <a:headEnd/>
              <a:tailEnd/>
            </a:ln>
          </p:spPr>
          <p:txBody>
            <a:bodyPr/>
            <a:lstStyle/>
            <a:p>
              <a:endParaRPr lang="ja-JP" altLang="en-US"/>
            </a:p>
          </p:txBody>
        </p:sp>
        <p:sp>
          <p:nvSpPr>
            <p:cNvPr id="27" name="Line 527"/>
            <p:cNvSpPr>
              <a:spLocks noChangeShapeType="1"/>
            </p:cNvSpPr>
            <p:nvPr/>
          </p:nvSpPr>
          <p:spPr bwMode="auto">
            <a:xfrm>
              <a:off x="497584" y="523212"/>
              <a:ext cx="0" cy="168004"/>
            </a:xfrm>
            <a:prstGeom prst="line">
              <a:avLst/>
            </a:prstGeom>
            <a:noFill/>
            <a:ln w="9525">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 name="Arc 896"/>
            <p:cNvSpPr>
              <a:spLocks/>
            </p:cNvSpPr>
            <p:nvPr/>
          </p:nvSpPr>
          <p:spPr bwMode="auto">
            <a:xfrm rot="262200" flipH="1">
              <a:off x="417023" y="706942"/>
              <a:ext cx="121974" cy="73067"/>
            </a:xfrm>
            <a:custGeom>
              <a:avLst/>
              <a:gdLst>
                <a:gd name="T0" fmla="*/ 17250 w 29642"/>
                <a:gd name="T1" fmla="*/ 700 h 43200"/>
                <a:gd name="T2" fmla="*/ 0 w 29642"/>
                <a:gd name="T3" fmla="*/ 74978 h 43200"/>
                <a:gd name="T4" fmla="*/ 34996 w 29642"/>
                <a:gd name="T5" fmla="*/ 38887 h 43200"/>
                <a:gd name="T6" fmla="*/ 0 60000 65536"/>
                <a:gd name="T7" fmla="*/ 0 60000 65536"/>
                <a:gd name="T8" fmla="*/ 0 60000 65536"/>
              </a:gdLst>
              <a:ahLst/>
              <a:cxnLst>
                <a:cxn ang="T6">
                  <a:pos x="T0" y="T1"/>
                </a:cxn>
                <a:cxn ang="T7">
                  <a:pos x="T2" y="T3"/>
                </a:cxn>
                <a:cxn ang="T8">
                  <a:pos x="T4" y="T5"/>
                </a:cxn>
              </a:cxnLst>
              <a:rect l="0" t="0" r="r" b="b"/>
              <a:pathLst>
                <a:path w="29642" h="43200" fill="none" extrusionOk="0">
                  <a:moveTo>
                    <a:pt x="3963" y="388"/>
                  </a:moveTo>
                  <a:cubicBezTo>
                    <a:pt x="5307" y="130"/>
                    <a:pt x="6673" y="-1"/>
                    <a:pt x="8042" y="0"/>
                  </a:cubicBezTo>
                  <a:cubicBezTo>
                    <a:pt x="19971" y="0"/>
                    <a:pt x="29642" y="9670"/>
                    <a:pt x="29642" y="21600"/>
                  </a:cubicBezTo>
                  <a:cubicBezTo>
                    <a:pt x="29642" y="33529"/>
                    <a:pt x="19971" y="43200"/>
                    <a:pt x="8042" y="43200"/>
                  </a:cubicBezTo>
                  <a:cubicBezTo>
                    <a:pt x="5286" y="43200"/>
                    <a:pt x="2557" y="42672"/>
                    <a:pt x="-1" y="41647"/>
                  </a:cubicBezTo>
                </a:path>
                <a:path w="29642" h="43200" stroke="0" extrusionOk="0">
                  <a:moveTo>
                    <a:pt x="3963" y="388"/>
                  </a:moveTo>
                  <a:cubicBezTo>
                    <a:pt x="5307" y="130"/>
                    <a:pt x="6673" y="-1"/>
                    <a:pt x="8042" y="0"/>
                  </a:cubicBezTo>
                  <a:cubicBezTo>
                    <a:pt x="19971" y="0"/>
                    <a:pt x="29642" y="9670"/>
                    <a:pt x="29642" y="21600"/>
                  </a:cubicBezTo>
                  <a:cubicBezTo>
                    <a:pt x="29642" y="33529"/>
                    <a:pt x="19971" y="43200"/>
                    <a:pt x="8042" y="43200"/>
                  </a:cubicBezTo>
                  <a:cubicBezTo>
                    <a:pt x="5286" y="43200"/>
                    <a:pt x="2557" y="42672"/>
                    <a:pt x="-1" y="41647"/>
                  </a:cubicBezTo>
                  <a:lnTo>
                    <a:pt x="8042" y="21600"/>
                  </a:lnTo>
                  <a:lnTo>
                    <a:pt x="3963" y="388"/>
                  </a:lnTo>
                  <a:close/>
                </a:path>
              </a:pathLst>
            </a:custGeom>
            <a:solidFill>
              <a:schemeClr val="bg1"/>
            </a:solidFill>
            <a:ln w="12700">
              <a:solidFill>
                <a:srgbClr xmlns:mc="http://schemas.openxmlformats.org/markup-compatibility/2006" xmlns:a14="http://schemas.microsoft.com/office/drawing/2010/main" val="000000" mc:Ignorable="a14" a14:legacySpreadsheetColorIndex="64"/>
              </a:solidFill>
              <a:round/>
              <a:headEnd/>
              <a:tailEnd/>
            </a:ln>
          </p:spPr>
          <p:txBody>
            <a:bodyPr/>
            <a:lstStyle/>
            <a:p>
              <a:endParaRPr lang="ja-JP" altLang="en-US"/>
            </a:p>
          </p:txBody>
        </p:sp>
        <p:sp>
          <p:nvSpPr>
            <p:cNvPr id="29" name="Arc 895"/>
            <p:cNvSpPr>
              <a:spLocks/>
            </p:cNvSpPr>
            <p:nvPr/>
          </p:nvSpPr>
          <p:spPr bwMode="auto">
            <a:xfrm rot="262200" flipH="1">
              <a:off x="419565" y="628814"/>
              <a:ext cx="134171" cy="73067"/>
            </a:xfrm>
            <a:custGeom>
              <a:avLst/>
              <a:gdLst>
                <a:gd name="T0" fmla="*/ 0 w 32686"/>
                <a:gd name="T1" fmla="*/ 5512 h 43200"/>
                <a:gd name="T2" fmla="*/ 47115 w 32686"/>
                <a:gd name="T3" fmla="*/ 77772 h 43200"/>
                <a:gd name="T4" fmla="*/ 48005 w 32686"/>
                <a:gd name="T5" fmla="*/ 38887 h 43200"/>
                <a:gd name="T6" fmla="*/ 0 60000 65536"/>
                <a:gd name="T7" fmla="*/ 0 60000 65536"/>
                <a:gd name="T8" fmla="*/ 0 60000 65536"/>
              </a:gdLst>
              <a:ahLst/>
              <a:cxnLst>
                <a:cxn ang="T6">
                  <a:pos x="T0" y="T1"/>
                </a:cxn>
                <a:cxn ang="T7">
                  <a:pos x="T2" y="T3"/>
                </a:cxn>
                <a:cxn ang="T8">
                  <a:pos x="T4" y="T5"/>
                </a:cxn>
              </a:cxnLst>
              <a:rect l="0" t="0" r="r" b="b"/>
              <a:pathLst>
                <a:path w="32686" h="43200" fill="none" extrusionOk="0">
                  <a:moveTo>
                    <a:pt x="-1" y="3061"/>
                  </a:moveTo>
                  <a:cubicBezTo>
                    <a:pt x="3350" y="1058"/>
                    <a:pt x="7181" y="-1"/>
                    <a:pt x="11086" y="0"/>
                  </a:cubicBezTo>
                  <a:cubicBezTo>
                    <a:pt x="23015" y="0"/>
                    <a:pt x="32686" y="9670"/>
                    <a:pt x="32686" y="21600"/>
                  </a:cubicBezTo>
                  <a:cubicBezTo>
                    <a:pt x="32686" y="33529"/>
                    <a:pt x="23015" y="43200"/>
                    <a:pt x="11086" y="43200"/>
                  </a:cubicBezTo>
                  <a:cubicBezTo>
                    <a:pt x="11017" y="43200"/>
                    <a:pt x="10948" y="43199"/>
                    <a:pt x="10879" y="43199"/>
                  </a:cubicBezTo>
                </a:path>
                <a:path w="32686" h="43200" stroke="0" extrusionOk="0">
                  <a:moveTo>
                    <a:pt x="-1" y="3061"/>
                  </a:moveTo>
                  <a:cubicBezTo>
                    <a:pt x="3350" y="1058"/>
                    <a:pt x="7181" y="-1"/>
                    <a:pt x="11086" y="0"/>
                  </a:cubicBezTo>
                  <a:cubicBezTo>
                    <a:pt x="23015" y="0"/>
                    <a:pt x="32686" y="9670"/>
                    <a:pt x="32686" y="21600"/>
                  </a:cubicBezTo>
                  <a:cubicBezTo>
                    <a:pt x="32686" y="33529"/>
                    <a:pt x="23015" y="43200"/>
                    <a:pt x="11086" y="43200"/>
                  </a:cubicBezTo>
                  <a:cubicBezTo>
                    <a:pt x="11017" y="43200"/>
                    <a:pt x="10948" y="43199"/>
                    <a:pt x="10879" y="43199"/>
                  </a:cubicBezTo>
                  <a:lnTo>
                    <a:pt x="11086" y="21600"/>
                  </a:lnTo>
                  <a:lnTo>
                    <a:pt x="-1" y="3061"/>
                  </a:lnTo>
                  <a:close/>
                </a:path>
              </a:pathLst>
            </a:custGeom>
            <a:solidFill>
              <a:schemeClr val="bg1"/>
            </a:solidFill>
            <a:ln w="12700">
              <a:solidFill>
                <a:srgbClr xmlns:mc="http://schemas.openxmlformats.org/markup-compatibility/2006" xmlns:a14="http://schemas.microsoft.com/office/drawing/2010/main" val="000000" mc:Ignorable="a14" a14:legacySpreadsheetColorIndex="64"/>
              </a:solidFill>
              <a:round/>
              <a:headEnd/>
              <a:tailEnd/>
            </a:ln>
          </p:spPr>
          <p:txBody>
            <a:bodyPr/>
            <a:lstStyle/>
            <a:p>
              <a:endParaRPr lang="ja-JP" altLang="en-US"/>
            </a:p>
          </p:txBody>
        </p:sp>
        <p:sp>
          <p:nvSpPr>
            <p:cNvPr id="30" name="Oval 189"/>
            <p:cNvSpPr>
              <a:spLocks noChangeArrowheads="1"/>
            </p:cNvSpPr>
            <p:nvPr/>
          </p:nvSpPr>
          <p:spPr bwMode="auto">
            <a:xfrm>
              <a:off x="152505" y="577994"/>
              <a:ext cx="161554" cy="132423"/>
            </a:xfrm>
            <a:prstGeom prst="ellipse">
              <a:avLst/>
            </a:prstGeom>
            <a:solidFill>
              <a:srgbClr val="FF99CC"/>
            </a:solidFill>
            <a:ln>
              <a:noFill/>
            </a:ln>
          </p:spPr>
          <p:txBody>
            <a:bodyPr/>
            <a:lstStyle/>
            <a:p>
              <a:endParaRPr lang="ja-JP" altLang="en-US"/>
            </a:p>
          </p:txBody>
        </p:sp>
        <p:sp>
          <p:nvSpPr>
            <p:cNvPr id="31" name="Oval 189"/>
            <p:cNvSpPr>
              <a:spLocks noChangeArrowheads="1"/>
            </p:cNvSpPr>
            <p:nvPr/>
          </p:nvSpPr>
          <p:spPr bwMode="auto">
            <a:xfrm>
              <a:off x="684555" y="577322"/>
              <a:ext cx="155092" cy="132423"/>
            </a:xfrm>
            <a:prstGeom prst="ellipse">
              <a:avLst/>
            </a:prstGeom>
            <a:solidFill>
              <a:srgbClr val="FF99CC"/>
            </a:solidFill>
            <a:ln>
              <a:noFill/>
            </a:ln>
          </p:spPr>
          <p:txBody>
            <a:bodyPr/>
            <a:lstStyle/>
            <a:p>
              <a:endParaRPr lang="ja-JP" altLang="en-US"/>
            </a:p>
          </p:txBody>
        </p:sp>
        <p:grpSp>
          <p:nvGrpSpPr>
            <p:cNvPr id="32" name="グループ化 31"/>
            <p:cNvGrpSpPr/>
            <p:nvPr/>
          </p:nvGrpSpPr>
          <p:grpSpPr>
            <a:xfrm rot="10800000">
              <a:off x="218212" y="304020"/>
              <a:ext cx="102087" cy="149518"/>
              <a:chOff x="218212" y="304020"/>
              <a:chExt cx="76200" cy="114300"/>
            </a:xfrm>
          </p:grpSpPr>
          <p:sp>
            <p:nvSpPr>
              <p:cNvPr id="37" name="Arc 895"/>
              <p:cNvSpPr>
                <a:spLocks/>
              </p:cNvSpPr>
              <p:nvPr/>
            </p:nvSpPr>
            <p:spPr bwMode="auto">
              <a:xfrm>
                <a:off x="218212" y="304020"/>
                <a:ext cx="67962" cy="58189"/>
              </a:xfrm>
              <a:custGeom>
                <a:avLst/>
                <a:gdLst>
                  <a:gd name="T0" fmla="*/ 0 w 32686"/>
                  <a:gd name="T1" fmla="*/ 0 h 43200"/>
                  <a:gd name="T2" fmla="*/ 0 w 32686"/>
                  <a:gd name="T3" fmla="*/ 0 h 43200"/>
                  <a:gd name="T4" fmla="*/ 0 w 32686"/>
                  <a:gd name="T5" fmla="*/ 0 h 43200"/>
                  <a:gd name="T6" fmla="*/ 0 60000 65536"/>
                  <a:gd name="T7" fmla="*/ 0 60000 65536"/>
                  <a:gd name="T8" fmla="*/ 0 60000 65536"/>
                </a:gdLst>
                <a:ahLst/>
                <a:cxnLst>
                  <a:cxn ang="T6">
                    <a:pos x="T0" y="T1"/>
                  </a:cxn>
                  <a:cxn ang="T7">
                    <a:pos x="T2" y="T3"/>
                  </a:cxn>
                  <a:cxn ang="T8">
                    <a:pos x="T4" y="T5"/>
                  </a:cxn>
                </a:cxnLst>
                <a:rect l="0" t="0" r="r" b="b"/>
                <a:pathLst>
                  <a:path w="32686" h="43200" fill="none" extrusionOk="0">
                    <a:moveTo>
                      <a:pt x="-1" y="3061"/>
                    </a:moveTo>
                    <a:cubicBezTo>
                      <a:pt x="3350" y="1058"/>
                      <a:pt x="7181" y="-1"/>
                      <a:pt x="11086" y="0"/>
                    </a:cubicBezTo>
                    <a:cubicBezTo>
                      <a:pt x="23015" y="0"/>
                      <a:pt x="32686" y="9670"/>
                      <a:pt x="32686" y="21600"/>
                    </a:cubicBezTo>
                    <a:cubicBezTo>
                      <a:pt x="32686" y="33529"/>
                      <a:pt x="23015" y="43200"/>
                      <a:pt x="11086" y="43200"/>
                    </a:cubicBezTo>
                    <a:cubicBezTo>
                      <a:pt x="11017" y="43200"/>
                      <a:pt x="10948" y="43199"/>
                      <a:pt x="10879" y="43199"/>
                    </a:cubicBezTo>
                  </a:path>
                  <a:path w="32686" h="43200" stroke="0" extrusionOk="0">
                    <a:moveTo>
                      <a:pt x="-1" y="3061"/>
                    </a:moveTo>
                    <a:cubicBezTo>
                      <a:pt x="3350" y="1058"/>
                      <a:pt x="7181" y="-1"/>
                      <a:pt x="11086" y="0"/>
                    </a:cubicBezTo>
                    <a:cubicBezTo>
                      <a:pt x="23015" y="0"/>
                      <a:pt x="32686" y="9670"/>
                      <a:pt x="32686" y="21600"/>
                    </a:cubicBezTo>
                    <a:cubicBezTo>
                      <a:pt x="32686" y="33529"/>
                      <a:pt x="23015" y="43200"/>
                      <a:pt x="11086" y="43200"/>
                    </a:cubicBezTo>
                    <a:cubicBezTo>
                      <a:pt x="11017" y="43200"/>
                      <a:pt x="10948" y="43199"/>
                      <a:pt x="10879" y="43199"/>
                    </a:cubicBezTo>
                    <a:lnTo>
                      <a:pt x="11086" y="21600"/>
                    </a:lnTo>
                    <a:lnTo>
                      <a:pt x="-1" y="3061"/>
                    </a:lnTo>
                    <a:close/>
                  </a:path>
                </a:pathLst>
              </a:custGeom>
              <a:noFill/>
              <a:ln w="1270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Lst>
            </p:spPr>
            <p:txBody>
              <a:bodyPr/>
              <a:lstStyle/>
              <a:p>
                <a:endParaRPr lang="ja-JP" altLang="en-US"/>
              </a:p>
            </p:txBody>
          </p:sp>
          <p:sp>
            <p:nvSpPr>
              <p:cNvPr id="38" name="Arc 896"/>
              <p:cNvSpPr>
                <a:spLocks/>
              </p:cNvSpPr>
              <p:nvPr/>
            </p:nvSpPr>
            <p:spPr bwMode="auto">
              <a:xfrm>
                <a:off x="232628" y="360131"/>
                <a:ext cx="61784" cy="58189"/>
              </a:xfrm>
              <a:custGeom>
                <a:avLst/>
                <a:gdLst>
                  <a:gd name="T0" fmla="*/ 0 w 29642"/>
                  <a:gd name="T1" fmla="*/ 0 h 43200"/>
                  <a:gd name="T2" fmla="*/ 0 w 29642"/>
                  <a:gd name="T3" fmla="*/ 0 h 43200"/>
                  <a:gd name="T4" fmla="*/ 0 w 29642"/>
                  <a:gd name="T5" fmla="*/ 0 h 43200"/>
                  <a:gd name="T6" fmla="*/ 0 60000 65536"/>
                  <a:gd name="T7" fmla="*/ 0 60000 65536"/>
                  <a:gd name="T8" fmla="*/ 0 60000 65536"/>
                </a:gdLst>
                <a:ahLst/>
                <a:cxnLst>
                  <a:cxn ang="T6">
                    <a:pos x="T0" y="T1"/>
                  </a:cxn>
                  <a:cxn ang="T7">
                    <a:pos x="T2" y="T3"/>
                  </a:cxn>
                  <a:cxn ang="T8">
                    <a:pos x="T4" y="T5"/>
                  </a:cxn>
                </a:cxnLst>
                <a:rect l="0" t="0" r="r" b="b"/>
                <a:pathLst>
                  <a:path w="29642" h="43200" fill="none" extrusionOk="0">
                    <a:moveTo>
                      <a:pt x="3963" y="388"/>
                    </a:moveTo>
                    <a:cubicBezTo>
                      <a:pt x="5307" y="130"/>
                      <a:pt x="6673" y="-1"/>
                      <a:pt x="8042" y="0"/>
                    </a:cubicBezTo>
                    <a:cubicBezTo>
                      <a:pt x="19971" y="0"/>
                      <a:pt x="29642" y="9670"/>
                      <a:pt x="29642" y="21600"/>
                    </a:cubicBezTo>
                    <a:cubicBezTo>
                      <a:pt x="29642" y="33529"/>
                      <a:pt x="19971" y="43200"/>
                      <a:pt x="8042" y="43200"/>
                    </a:cubicBezTo>
                    <a:cubicBezTo>
                      <a:pt x="5286" y="43200"/>
                      <a:pt x="2557" y="42672"/>
                      <a:pt x="-1" y="41647"/>
                    </a:cubicBezTo>
                  </a:path>
                  <a:path w="29642" h="43200" stroke="0" extrusionOk="0">
                    <a:moveTo>
                      <a:pt x="3963" y="388"/>
                    </a:moveTo>
                    <a:cubicBezTo>
                      <a:pt x="5307" y="130"/>
                      <a:pt x="6673" y="-1"/>
                      <a:pt x="8042" y="0"/>
                    </a:cubicBezTo>
                    <a:cubicBezTo>
                      <a:pt x="19971" y="0"/>
                      <a:pt x="29642" y="9670"/>
                      <a:pt x="29642" y="21600"/>
                    </a:cubicBezTo>
                    <a:cubicBezTo>
                      <a:pt x="29642" y="33529"/>
                      <a:pt x="19971" y="43200"/>
                      <a:pt x="8042" y="43200"/>
                    </a:cubicBezTo>
                    <a:cubicBezTo>
                      <a:pt x="5286" y="43200"/>
                      <a:pt x="2557" y="42672"/>
                      <a:pt x="-1" y="41647"/>
                    </a:cubicBezTo>
                    <a:lnTo>
                      <a:pt x="8042" y="21600"/>
                    </a:lnTo>
                    <a:lnTo>
                      <a:pt x="3963" y="388"/>
                    </a:lnTo>
                    <a:close/>
                  </a:path>
                </a:pathLst>
              </a:custGeom>
              <a:noFill/>
              <a:ln w="1270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Lst>
            </p:spPr>
            <p:txBody>
              <a:bodyPr/>
              <a:lstStyle/>
              <a:p>
                <a:endParaRPr lang="ja-JP" altLang="en-US"/>
              </a:p>
            </p:txBody>
          </p:sp>
        </p:grpSp>
        <p:grpSp>
          <p:nvGrpSpPr>
            <p:cNvPr id="33" name="グループ化 32"/>
            <p:cNvGrpSpPr/>
            <p:nvPr/>
          </p:nvGrpSpPr>
          <p:grpSpPr>
            <a:xfrm rot="10800000">
              <a:off x="631666" y="304020"/>
              <a:ext cx="102087" cy="149518"/>
              <a:chOff x="631666" y="304020"/>
              <a:chExt cx="76200" cy="114300"/>
            </a:xfrm>
          </p:grpSpPr>
          <p:sp>
            <p:nvSpPr>
              <p:cNvPr id="35" name="Arc 895"/>
              <p:cNvSpPr>
                <a:spLocks/>
              </p:cNvSpPr>
              <p:nvPr/>
            </p:nvSpPr>
            <p:spPr bwMode="auto">
              <a:xfrm>
                <a:off x="631666" y="304020"/>
                <a:ext cx="67962" cy="58189"/>
              </a:xfrm>
              <a:custGeom>
                <a:avLst/>
                <a:gdLst>
                  <a:gd name="T0" fmla="*/ 0 w 32686"/>
                  <a:gd name="T1" fmla="*/ 0 h 43200"/>
                  <a:gd name="T2" fmla="*/ 0 w 32686"/>
                  <a:gd name="T3" fmla="*/ 0 h 43200"/>
                  <a:gd name="T4" fmla="*/ 0 w 32686"/>
                  <a:gd name="T5" fmla="*/ 0 h 43200"/>
                  <a:gd name="T6" fmla="*/ 0 60000 65536"/>
                  <a:gd name="T7" fmla="*/ 0 60000 65536"/>
                  <a:gd name="T8" fmla="*/ 0 60000 65536"/>
                </a:gdLst>
                <a:ahLst/>
                <a:cxnLst>
                  <a:cxn ang="T6">
                    <a:pos x="T0" y="T1"/>
                  </a:cxn>
                  <a:cxn ang="T7">
                    <a:pos x="T2" y="T3"/>
                  </a:cxn>
                  <a:cxn ang="T8">
                    <a:pos x="T4" y="T5"/>
                  </a:cxn>
                </a:cxnLst>
                <a:rect l="0" t="0" r="r" b="b"/>
                <a:pathLst>
                  <a:path w="32686" h="43200" fill="none" extrusionOk="0">
                    <a:moveTo>
                      <a:pt x="-1" y="3061"/>
                    </a:moveTo>
                    <a:cubicBezTo>
                      <a:pt x="3350" y="1058"/>
                      <a:pt x="7181" y="-1"/>
                      <a:pt x="11086" y="0"/>
                    </a:cubicBezTo>
                    <a:cubicBezTo>
                      <a:pt x="23015" y="0"/>
                      <a:pt x="32686" y="9670"/>
                      <a:pt x="32686" y="21600"/>
                    </a:cubicBezTo>
                    <a:cubicBezTo>
                      <a:pt x="32686" y="33529"/>
                      <a:pt x="23015" y="43200"/>
                      <a:pt x="11086" y="43200"/>
                    </a:cubicBezTo>
                    <a:cubicBezTo>
                      <a:pt x="11017" y="43200"/>
                      <a:pt x="10948" y="43199"/>
                      <a:pt x="10879" y="43199"/>
                    </a:cubicBezTo>
                  </a:path>
                  <a:path w="32686" h="43200" stroke="0" extrusionOk="0">
                    <a:moveTo>
                      <a:pt x="-1" y="3061"/>
                    </a:moveTo>
                    <a:cubicBezTo>
                      <a:pt x="3350" y="1058"/>
                      <a:pt x="7181" y="-1"/>
                      <a:pt x="11086" y="0"/>
                    </a:cubicBezTo>
                    <a:cubicBezTo>
                      <a:pt x="23015" y="0"/>
                      <a:pt x="32686" y="9670"/>
                      <a:pt x="32686" y="21600"/>
                    </a:cubicBezTo>
                    <a:cubicBezTo>
                      <a:pt x="32686" y="33529"/>
                      <a:pt x="23015" y="43200"/>
                      <a:pt x="11086" y="43200"/>
                    </a:cubicBezTo>
                    <a:cubicBezTo>
                      <a:pt x="11017" y="43200"/>
                      <a:pt x="10948" y="43199"/>
                      <a:pt x="10879" y="43199"/>
                    </a:cubicBezTo>
                    <a:lnTo>
                      <a:pt x="11086" y="21600"/>
                    </a:lnTo>
                    <a:lnTo>
                      <a:pt x="-1" y="3061"/>
                    </a:lnTo>
                    <a:close/>
                  </a:path>
                </a:pathLst>
              </a:custGeom>
              <a:noFill/>
              <a:ln w="1270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Lst>
            </p:spPr>
            <p:txBody>
              <a:bodyPr/>
              <a:lstStyle/>
              <a:p>
                <a:endParaRPr lang="ja-JP" altLang="en-US"/>
              </a:p>
            </p:txBody>
          </p:sp>
          <p:sp>
            <p:nvSpPr>
              <p:cNvPr id="36" name="Arc 896"/>
              <p:cNvSpPr>
                <a:spLocks/>
              </p:cNvSpPr>
              <p:nvPr/>
            </p:nvSpPr>
            <p:spPr bwMode="auto">
              <a:xfrm>
                <a:off x="646082" y="360131"/>
                <a:ext cx="61784" cy="58189"/>
              </a:xfrm>
              <a:custGeom>
                <a:avLst/>
                <a:gdLst>
                  <a:gd name="T0" fmla="*/ 0 w 29642"/>
                  <a:gd name="T1" fmla="*/ 0 h 43200"/>
                  <a:gd name="T2" fmla="*/ 0 w 29642"/>
                  <a:gd name="T3" fmla="*/ 0 h 43200"/>
                  <a:gd name="T4" fmla="*/ 0 w 29642"/>
                  <a:gd name="T5" fmla="*/ 0 h 43200"/>
                  <a:gd name="T6" fmla="*/ 0 60000 65536"/>
                  <a:gd name="T7" fmla="*/ 0 60000 65536"/>
                  <a:gd name="T8" fmla="*/ 0 60000 65536"/>
                </a:gdLst>
                <a:ahLst/>
                <a:cxnLst>
                  <a:cxn ang="T6">
                    <a:pos x="T0" y="T1"/>
                  </a:cxn>
                  <a:cxn ang="T7">
                    <a:pos x="T2" y="T3"/>
                  </a:cxn>
                  <a:cxn ang="T8">
                    <a:pos x="T4" y="T5"/>
                  </a:cxn>
                </a:cxnLst>
                <a:rect l="0" t="0" r="r" b="b"/>
                <a:pathLst>
                  <a:path w="29642" h="43200" fill="none" extrusionOk="0">
                    <a:moveTo>
                      <a:pt x="3963" y="388"/>
                    </a:moveTo>
                    <a:cubicBezTo>
                      <a:pt x="5307" y="130"/>
                      <a:pt x="6673" y="-1"/>
                      <a:pt x="8042" y="0"/>
                    </a:cubicBezTo>
                    <a:cubicBezTo>
                      <a:pt x="19971" y="0"/>
                      <a:pt x="29642" y="9670"/>
                      <a:pt x="29642" y="21600"/>
                    </a:cubicBezTo>
                    <a:cubicBezTo>
                      <a:pt x="29642" y="33529"/>
                      <a:pt x="19971" y="43200"/>
                      <a:pt x="8042" y="43200"/>
                    </a:cubicBezTo>
                    <a:cubicBezTo>
                      <a:pt x="5286" y="43200"/>
                      <a:pt x="2557" y="42672"/>
                      <a:pt x="-1" y="41647"/>
                    </a:cubicBezTo>
                  </a:path>
                  <a:path w="29642" h="43200" stroke="0" extrusionOk="0">
                    <a:moveTo>
                      <a:pt x="3963" y="388"/>
                    </a:moveTo>
                    <a:cubicBezTo>
                      <a:pt x="5307" y="130"/>
                      <a:pt x="6673" y="-1"/>
                      <a:pt x="8042" y="0"/>
                    </a:cubicBezTo>
                    <a:cubicBezTo>
                      <a:pt x="19971" y="0"/>
                      <a:pt x="29642" y="9670"/>
                      <a:pt x="29642" y="21600"/>
                    </a:cubicBezTo>
                    <a:cubicBezTo>
                      <a:pt x="29642" y="33529"/>
                      <a:pt x="19971" y="43200"/>
                      <a:pt x="8042" y="43200"/>
                    </a:cubicBezTo>
                    <a:cubicBezTo>
                      <a:pt x="5286" y="43200"/>
                      <a:pt x="2557" y="42672"/>
                      <a:pt x="-1" y="41647"/>
                    </a:cubicBezTo>
                    <a:lnTo>
                      <a:pt x="8042" y="21600"/>
                    </a:lnTo>
                    <a:lnTo>
                      <a:pt x="3963" y="388"/>
                    </a:lnTo>
                    <a:close/>
                  </a:path>
                </a:pathLst>
              </a:custGeom>
              <a:noFill/>
              <a:ln w="1270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Lst>
            </p:spPr>
            <p:txBody>
              <a:bodyPr/>
              <a:lstStyle/>
              <a:p>
                <a:endParaRPr lang="ja-JP" altLang="en-US"/>
              </a:p>
            </p:txBody>
          </p:sp>
        </p:grpSp>
      </p:grpSp>
      <p:sp>
        <p:nvSpPr>
          <p:cNvPr id="7" name="正方形/長方形 6"/>
          <p:cNvSpPr/>
          <p:nvPr/>
        </p:nvSpPr>
        <p:spPr>
          <a:xfrm>
            <a:off x="249125" y="7858444"/>
            <a:ext cx="949157"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p:txBody>
      </p:sp>
      <p:sp>
        <p:nvSpPr>
          <p:cNvPr id="8" name="テキスト ボックス 7"/>
          <p:cNvSpPr txBox="1"/>
          <p:nvPr/>
        </p:nvSpPr>
        <p:spPr>
          <a:xfrm>
            <a:off x="117456" y="764543"/>
            <a:ext cx="1215397" cy="246221"/>
          </a:xfrm>
          <a:prstGeom prst="rect">
            <a:avLst/>
          </a:prstGeom>
          <a:noFill/>
        </p:spPr>
        <p:txBody>
          <a:bodyPr wrap="none" rtlCol="0">
            <a:spAutoFit/>
          </a:bodyPr>
          <a:lstStyle/>
          <a:p>
            <a:r>
              <a:rPr kumimoji="1" lang="en-US" altLang="ja-JP" sz="1000" dirty="0" smtClean="0"/>
              <a:t>Last update: 2022.4</a:t>
            </a:r>
            <a:endParaRPr kumimoji="1" lang="ja-JP" altLang="en-US" sz="1000" dirty="0"/>
          </a:p>
        </p:txBody>
      </p:sp>
      <p:sp>
        <p:nvSpPr>
          <p:cNvPr id="9" name="テキスト ボックス 8"/>
          <p:cNvSpPr txBox="1"/>
          <p:nvPr/>
        </p:nvSpPr>
        <p:spPr>
          <a:xfrm>
            <a:off x="901188" y="8055560"/>
            <a:ext cx="415498" cy="369332"/>
          </a:xfrm>
          <a:prstGeom prst="rect">
            <a:avLst/>
          </a:prstGeom>
          <a:noFill/>
        </p:spPr>
        <p:txBody>
          <a:bodyPr wrap="none" rtlCol="0">
            <a:spAutoFit/>
          </a:bodyPr>
          <a:lstStyle/>
          <a:p>
            <a:r>
              <a:rPr kumimoji="1" lang="ja-JP" altLang="en-US" b="1" dirty="0">
                <a:solidFill>
                  <a:srgbClr val="FFC000"/>
                </a:solidFill>
              </a:rPr>
              <a:t>？</a:t>
            </a:r>
          </a:p>
        </p:txBody>
      </p:sp>
      <p:sp>
        <p:nvSpPr>
          <p:cNvPr id="77" name="テキスト ボックス 76"/>
          <p:cNvSpPr txBox="1"/>
          <p:nvPr/>
        </p:nvSpPr>
        <p:spPr>
          <a:xfrm rot="20105549">
            <a:off x="771697" y="7828783"/>
            <a:ext cx="415498" cy="369332"/>
          </a:xfrm>
          <a:prstGeom prst="rect">
            <a:avLst/>
          </a:prstGeom>
          <a:noFill/>
        </p:spPr>
        <p:txBody>
          <a:bodyPr wrap="none" rtlCol="0">
            <a:spAutoFit/>
          </a:bodyPr>
          <a:lstStyle/>
          <a:p>
            <a:r>
              <a:rPr kumimoji="1" lang="ja-JP" altLang="en-US" b="1" dirty="0">
                <a:solidFill>
                  <a:srgbClr val="FFC000"/>
                </a:solidFill>
              </a:rPr>
              <a:t>？</a:t>
            </a:r>
          </a:p>
        </p:txBody>
      </p:sp>
      <p:sp>
        <p:nvSpPr>
          <p:cNvPr id="78" name="テキスト ボックス 77"/>
          <p:cNvSpPr txBox="1"/>
          <p:nvPr/>
        </p:nvSpPr>
        <p:spPr>
          <a:xfrm>
            <a:off x="1172180" y="7816319"/>
            <a:ext cx="494046" cy="461665"/>
          </a:xfrm>
          <a:prstGeom prst="rect">
            <a:avLst/>
          </a:prstGeom>
          <a:noFill/>
        </p:spPr>
        <p:txBody>
          <a:bodyPr wrap="none" rtlCol="0">
            <a:spAutoFit/>
          </a:bodyPr>
          <a:lstStyle/>
          <a:p>
            <a:r>
              <a:rPr kumimoji="1" lang="ja-JP" altLang="en-US" sz="2400" b="1" dirty="0">
                <a:solidFill>
                  <a:srgbClr val="FFC000"/>
                </a:solidFill>
              </a:rPr>
              <a:t>？</a:t>
            </a:r>
          </a:p>
        </p:txBody>
      </p:sp>
      <p:sp>
        <p:nvSpPr>
          <p:cNvPr id="10" name="正方形/長方形 9"/>
          <p:cNvSpPr/>
          <p:nvPr/>
        </p:nvSpPr>
        <p:spPr>
          <a:xfrm>
            <a:off x="126445" y="6264806"/>
            <a:ext cx="3314704" cy="1296000"/>
          </a:xfrm>
          <a:prstGeom prst="rect">
            <a:avLst/>
          </a:prstGeom>
          <a:solidFill>
            <a:srgbClr val="EEA5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dirty="0" smtClean="0">
                <a:latin typeface="Meiryo UI" panose="020B0604030504040204" pitchFamily="50" charset="-128"/>
                <a:ea typeface="Meiryo UI" panose="020B0604030504040204" pitchFamily="50" charset="-128"/>
              </a:rPr>
              <a:t>外国語学習</a:t>
            </a:r>
            <a:r>
              <a:rPr lang="ja-JP" altLang="en-US" dirty="0">
                <a:latin typeface="Meiryo UI" panose="020B0604030504040204" pitchFamily="50" charset="-128"/>
                <a:ea typeface="Meiryo UI" panose="020B0604030504040204" pitchFamily="50" charset="-128"/>
              </a:rPr>
              <a:t>・留学</a:t>
            </a:r>
            <a:r>
              <a:rPr lang="ja-JP" altLang="en-US" dirty="0" smtClean="0">
                <a:latin typeface="Meiryo UI" panose="020B0604030504040204" pitchFamily="50" charset="-128"/>
                <a:ea typeface="Meiryo UI" panose="020B0604030504040204" pitchFamily="50" charset="-128"/>
              </a:rPr>
              <a:t>サポート</a:t>
            </a:r>
            <a:endParaRPr lang="en-US" altLang="ja-JP" dirty="0" smtClean="0">
              <a:latin typeface="Meiryo UI" panose="020B0604030504040204" pitchFamily="50" charset="-128"/>
              <a:ea typeface="Meiryo UI" panose="020B0604030504040204" pitchFamily="50" charset="-128"/>
            </a:endParaRPr>
          </a:p>
          <a:p>
            <a:pPr lvl="0"/>
            <a:r>
              <a:rPr lang="ja-JP" altLang="en-US" dirty="0" smtClean="0">
                <a:latin typeface="Meiryo UI" panose="020B0604030504040204" pitchFamily="50" charset="-128"/>
                <a:ea typeface="Meiryo UI" panose="020B0604030504040204" pitchFamily="50" charset="-128"/>
              </a:rPr>
              <a:t>グローバルビレッジ</a:t>
            </a:r>
            <a:endParaRPr lang="en-US" altLang="ja-JP" dirty="0">
              <a:latin typeface="Meiryo UI" panose="020B0604030504040204" pitchFamily="50" charset="-128"/>
              <a:ea typeface="Meiryo UI" panose="020B0604030504040204" pitchFamily="50" charset="-128"/>
            </a:endParaRPr>
          </a:p>
        </p:txBody>
      </p:sp>
      <p:sp>
        <p:nvSpPr>
          <p:cNvPr id="79" name="正方形/長方形 78"/>
          <p:cNvSpPr/>
          <p:nvPr/>
        </p:nvSpPr>
        <p:spPr>
          <a:xfrm>
            <a:off x="2011665" y="4877395"/>
            <a:ext cx="3522199" cy="1296000"/>
          </a:xfrm>
          <a:prstGeom prst="rect">
            <a:avLst/>
          </a:prstGeom>
          <a:solidFill>
            <a:srgbClr val="9FC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dirty="0" smtClean="0">
                <a:latin typeface="Meiryo UI" panose="020B0604030504040204" pitchFamily="50" charset="-128"/>
                <a:ea typeface="Meiryo UI" panose="020B0604030504040204" pitchFamily="50" charset="-128"/>
              </a:rPr>
              <a:t>海外</a:t>
            </a:r>
            <a:r>
              <a:rPr lang="ja-JP" altLang="en-US" dirty="0">
                <a:latin typeface="Meiryo UI" panose="020B0604030504040204" pitchFamily="50" charset="-128"/>
                <a:ea typeface="Meiryo UI" panose="020B0604030504040204" pitchFamily="50" charset="-128"/>
              </a:rPr>
              <a:t>留学のための費用・奨学</a:t>
            </a:r>
            <a:r>
              <a:rPr lang="ja-JP" altLang="en-US" dirty="0" smtClean="0">
                <a:latin typeface="Meiryo UI" panose="020B0604030504040204" pitchFamily="50" charset="-128"/>
                <a:ea typeface="Meiryo UI" panose="020B0604030504040204" pitchFamily="50" charset="-128"/>
              </a:rPr>
              <a:t>金</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Ｑ　＆　</a:t>
            </a:r>
            <a:r>
              <a:rPr lang="ja-JP" altLang="en-US" dirty="0" smtClean="0">
                <a:latin typeface="Meiryo UI" panose="020B0604030504040204" pitchFamily="50" charset="-128"/>
                <a:ea typeface="Meiryo UI" panose="020B0604030504040204" pitchFamily="50" charset="-128"/>
              </a:rPr>
              <a:t>Ａ</a:t>
            </a:r>
            <a:endParaRPr lang="ja-JP" altLang="en-US" dirty="0">
              <a:latin typeface="Meiryo UI" panose="020B0604030504040204" pitchFamily="50" charset="-128"/>
              <a:ea typeface="Meiryo UI" panose="020B0604030504040204" pitchFamily="50" charset="-128"/>
            </a:endParaRPr>
          </a:p>
        </p:txBody>
      </p:sp>
      <p:sp>
        <p:nvSpPr>
          <p:cNvPr id="80" name="正方形/長方形 79"/>
          <p:cNvSpPr/>
          <p:nvPr/>
        </p:nvSpPr>
        <p:spPr>
          <a:xfrm>
            <a:off x="2214000" y="2068611"/>
            <a:ext cx="3340696" cy="1296000"/>
          </a:xfrm>
          <a:prstGeom prst="rect">
            <a:avLst/>
          </a:prstGeom>
          <a:solidFill>
            <a:srgbClr val="DF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dirty="0">
                <a:latin typeface="Meiryo UI" panose="020B0604030504040204" pitchFamily="50" charset="-128"/>
                <a:ea typeface="Meiryo UI" panose="020B0604030504040204" pitchFamily="50" charset="-128"/>
              </a:rPr>
              <a:t>Plan 1</a:t>
            </a:r>
          </a:p>
          <a:p>
            <a:pPr lvl="0"/>
            <a:r>
              <a:rPr lang="ja-JP" altLang="en-US" dirty="0">
                <a:latin typeface="Meiryo UI" panose="020B0604030504040204" pitchFamily="50" charset="-128"/>
                <a:ea typeface="Meiryo UI" panose="020B0604030504040204" pitchFamily="50" charset="-128"/>
              </a:rPr>
              <a:t>海外派遣・留学</a:t>
            </a:r>
            <a:endParaRPr lang="en-US" altLang="ja-JP" dirty="0">
              <a:latin typeface="Meiryo UI" panose="020B0604030504040204" pitchFamily="50" charset="-128"/>
              <a:ea typeface="Meiryo UI" panose="020B0604030504040204" pitchFamily="50" charset="-128"/>
            </a:endParaRPr>
          </a:p>
          <a:p>
            <a:pPr lvl="0"/>
            <a:r>
              <a:rPr lang="ja-JP" altLang="en-US" dirty="0">
                <a:latin typeface="Meiryo UI" panose="020B0604030504040204" pitchFamily="50" charset="-128"/>
                <a:ea typeface="Meiryo UI" panose="020B0604030504040204" pitchFamily="50" charset="-128"/>
              </a:rPr>
              <a:t>（短期研修・研究型）</a:t>
            </a:r>
          </a:p>
        </p:txBody>
      </p:sp>
      <p:sp>
        <p:nvSpPr>
          <p:cNvPr id="81" name="正方形/長方形 80"/>
          <p:cNvSpPr/>
          <p:nvPr/>
        </p:nvSpPr>
        <p:spPr>
          <a:xfrm>
            <a:off x="135731" y="3501798"/>
            <a:ext cx="3339700" cy="1296000"/>
          </a:xfrm>
          <a:prstGeom prst="rect">
            <a:avLst/>
          </a:prstGeom>
          <a:solidFill>
            <a:srgbClr val="4C8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dirty="0">
                <a:latin typeface="Meiryo UI" panose="020B0604030504040204" pitchFamily="50" charset="-128"/>
                <a:ea typeface="Meiryo UI" panose="020B0604030504040204" pitchFamily="50" charset="-128"/>
              </a:rPr>
              <a:t>Plan 2</a:t>
            </a:r>
          </a:p>
          <a:p>
            <a:pPr lvl="0"/>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交換留学（派遣）プログラム</a:t>
            </a:r>
            <a:endParaRPr lang="en-US" altLang="ja-JP" dirty="0">
              <a:latin typeface="Meiryo UI" panose="020B0604030504040204" pitchFamily="50" charset="-128"/>
              <a:ea typeface="Meiryo UI" panose="020B0604030504040204" pitchFamily="50" charset="-128"/>
            </a:endParaRPr>
          </a:p>
        </p:txBody>
      </p:sp>
      <p:sp>
        <p:nvSpPr>
          <p:cNvPr id="82" name="正方形/長方形 81"/>
          <p:cNvSpPr/>
          <p:nvPr/>
        </p:nvSpPr>
        <p:spPr>
          <a:xfrm>
            <a:off x="2077191" y="7686000"/>
            <a:ext cx="3468114" cy="1296000"/>
          </a:xfrm>
          <a:prstGeom prst="rect">
            <a:avLst/>
          </a:prstGeom>
          <a:solidFill>
            <a:srgbClr val="42A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dirty="0" smtClean="0">
                <a:latin typeface="Meiryo UI" panose="020B0604030504040204" pitchFamily="50" charset="-128"/>
                <a:ea typeface="Meiryo UI" panose="020B0604030504040204" pitchFamily="50" charset="-128"/>
              </a:rPr>
              <a:t>参加</a:t>
            </a:r>
            <a:r>
              <a:rPr lang="ja-JP" altLang="en-US" dirty="0">
                <a:latin typeface="Meiryo UI" panose="020B0604030504040204" pitchFamily="50" charset="-128"/>
                <a:ea typeface="Meiryo UI" panose="020B0604030504040204" pitchFamily="50" charset="-128"/>
              </a:rPr>
              <a:t>学生の体験談</a:t>
            </a:r>
          </a:p>
        </p:txBody>
      </p:sp>
      <p:pic>
        <p:nvPicPr>
          <p:cNvPr id="83" name="図プレースホルダー 7"/>
          <p:cNvPicPr>
            <a:picLocks noChangeAspect="1"/>
          </p:cNvPicPr>
          <p:nvPr/>
        </p:nvPicPr>
        <p:blipFill>
          <a:blip r:embed="rId2" cstate="print">
            <a:extLst>
              <a:ext uri="{28A0092B-C50C-407E-A947-70E740481C1C}">
                <a14:useLocalDpi xmlns:a14="http://schemas.microsoft.com/office/drawing/2010/main" val="0"/>
              </a:ext>
            </a:extLst>
          </a:blip>
          <a:srcRect t="6078" b="6078"/>
          <a:stretch>
            <a:fillRect/>
          </a:stretch>
        </p:blipFill>
        <p:spPr>
          <a:xfrm>
            <a:off x="3566721" y="6264806"/>
            <a:ext cx="1967143" cy="1296000"/>
          </a:xfrm>
          <a:prstGeom prst="rect">
            <a:avLst/>
          </a:prstGeom>
        </p:spPr>
      </p:pic>
      <p:pic>
        <p:nvPicPr>
          <p:cNvPr id="84" name="図プレースホルダー 3"/>
          <p:cNvPicPr>
            <a:picLocks noChangeAspect="1"/>
          </p:cNvPicPr>
          <p:nvPr/>
        </p:nvPicPr>
        <p:blipFill>
          <a:blip r:embed="rId3" cstate="print">
            <a:extLst>
              <a:ext uri="{28A0092B-C50C-407E-A947-70E740481C1C}">
                <a14:useLocalDpi xmlns:a14="http://schemas.microsoft.com/office/drawing/2010/main" val="0"/>
              </a:ext>
            </a:extLst>
          </a:blip>
          <a:srcRect t="6078" b="6078"/>
          <a:stretch>
            <a:fillRect/>
          </a:stretch>
        </p:blipFill>
        <p:spPr>
          <a:xfrm>
            <a:off x="140839" y="2068611"/>
            <a:ext cx="1967143" cy="1296000"/>
          </a:xfrm>
          <a:prstGeom prst="rect">
            <a:avLst/>
          </a:prstGeom>
        </p:spPr>
      </p:pic>
      <p:sp>
        <p:nvSpPr>
          <p:cNvPr id="85" name="正方形/長方形 84"/>
          <p:cNvSpPr/>
          <p:nvPr/>
        </p:nvSpPr>
        <p:spPr>
          <a:xfrm>
            <a:off x="5677303" y="3473216"/>
            <a:ext cx="1036697" cy="1296000"/>
          </a:xfrm>
          <a:prstGeom prst="rect">
            <a:avLst/>
          </a:prstGeom>
          <a:solidFill>
            <a:srgbClr val="E6DED3"/>
          </a:solidFill>
          <a:ln>
            <a:solidFill>
              <a:srgbClr val="008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smtClean="0">
                <a:latin typeface="Meiryo UI" panose="020B0604030504040204" pitchFamily="50" charset="-128"/>
                <a:ea typeface="Meiryo UI" panose="020B0604030504040204" pitchFamily="50" charset="-128"/>
              </a:rPr>
              <a:t>P.3-4</a:t>
            </a:r>
            <a:endParaRPr kumimoji="1" lang="ja-JP" altLang="en-US" dirty="0">
              <a:latin typeface="Meiryo UI" panose="020B0604030504040204" pitchFamily="50" charset="-128"/>
              <a:ea typeface="Meiryo UI" panose="020B0604030504040204" pitchFamily="50" charset="-128"/>
            </a:endParaRPr>
          </a:p>
        </p:txBody>
      </p:sp>
      <p:sp>
        <p:nvSpPr>
          <p:cNvPr id="86" name="正方形/長方形 85"/>
          <p:cNvSpPr/>
          <p:nvPr/>
        </p:nvSpPr>
        <p:spPr>
          <a:xfrm>
            <a:off x="5677303" y="4877395"/>
            <a:ext cx="1036697" cy="1296000"/>
          </a:xfrm>
          <a:prstGeom prst="rect">
            <a:avLst/>
          </a:prstGeom>
          <a:solidFill>
            <a:srgbClr val="E6DED3"/>
          </a:solidFill>
          <a:ln>
            <a:solidFill>
              <a:srgbClr val="008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smtClean="0">
                <a:latin typeface="Meiryo UI" panose="020B0604030504040204" pitchFamily="50" charset="-128"/>
                <a:ea typeface="Meiryo UI" panose="020B0604030504040204" pitchFamily="50" charset="-128"/>
              </a:rPr>
              <a:t>P.5-6</a:t>
            </a:r>
            <a:endParaRPr kumimoji="1" lang="ja-JP" altLang="en-US" dirty="0">
              <a:latin typeface="Meiryo UI" panose="020B0604030504040204" pitchFamily="50" charset="-128"/>
              <a:ea typeface="Meiryo UI" panose="020B0604030504040204" pitchFamily="50" charset="-128"/>
            </a:endParaRPr>
          </a:p>
        </p:txBody>
      </p:sp>
      <p:sp>
        <p:nvSpPr>
          <p:cNvPr id="87" name="正方形/長方形 86"/>
          <p:cNvSpPr/>
          <p:nvPr/>
        </p:nvSpPr>
        <p:spPr>
          <a:xfrm>
            <a:off x="5677303" y="6282000"/>
            <a:ext cx="1036697" cy="1296000"/>
          </a:xfrm>
          <a:prstGeom prst="rect">
            <a:avLst/>
          </a:prstGeom>
          <a:solidFill>
            <a:srgbClr val="E6DED3"/>
          </a:solidFill>
          <a:ln>
            <a:solidFill>
              <a:srgbClr val="008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smtClean="0">
                <a:latin typeface="Meiryo UI" panose="020B0604030504040204" pitchFamily="50" charset="-128"/>
                <a:ea typeface="Meiryo UI" panose="020B0604030504040204" pitchFamily="50" charset="-128"/>
              </a:rPr>
              <a:t>P.7-8</a:t>
            </a:r>
            <a:endParaRPr kumimoji="1" lang="ja-JP" altLang="en-US" dirty="0">
              <a:latin typeface="Meiryo UI" panose="020B0604030504040204" pitchFamily="50" charset="-128"/>
              <a:ea typeface="Meiryo UI" panose="020B0604030504040204" pitchFamily="50" charset="-128"/>
            </a:endParaRPr>
          </a:p>
        </p:txBody>
      </p:sp>
      <p:sp>
        <p:nvSpPr>
          <p:cNvPr id="88" name="正方形/長方形 87"/>
          <p:cNvSpPr/>
          <p:nvPr/>
        </p:nvSpPr>
        <p:spPr>
          <a:xfrm>
            <a:off x="5677303" y="7686000"/>
            <a:ext cx="1036697" cy="1296000"/>
          </a:xfrm>
          <a:prstGeom prst="rect">
            <a:avLst/>
          </a:prstGeom>
          <a:solidFill>
            <a:srgbClr val="E6DED3"/>
          </a:solidFill>
          <a:ln>
            <a:solidFill>
              <a:srgbClr val="008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smtClean="0">
                <a:latin typeface="Meiryo UI" panose="020B0604030504040204" pitchFamily="50" charset="-128"/>
                <a:ea typeface="Meiryo UI" panose="020B0604030504040204" pitchFamily="50" charset="-128"/>
              </a:rPr>
              <a:t>P.9-10</a:t>
            </a:r>
            <a:endParaRPr kumimoji="1" lang="ja-JP" altLang="en-US" dirty="0">
              <a:latin typeface="Meiryo UI" panose="020B0604030504040204" pitchFamily="50" charset="-128"/>
              <a:ea typeface="Meiryo UI" panose="020B0604030504040204" pitchFamily="50" charset="-128"/>
            </a:endParaRPr>
          </a:p>
        </p:txBody>
      </p:sp>
      <p:sp>
        <p:nvSpPr>
          <p:cNvPr id="93" name="正方形/長方形 92"/>
          <p:cNvSpPr/>
          <p:nvPr/>
        </p:nvSpPr>
        <p:spPr>
          <a:xfrm>
            <a:off x="135730" y="4889209"/>
            <a:ext cx="1819951" cy="1296000"/>
          </a:xfrm>
          <a:prstGeom prst="rect">
            <a:avLst/>
          </a:prstGeom>
          <a:blipFill dpi="0" rotWithShape="1">
            <a:blip r:embed="rId4" cstate="print">
              <a:extLst>
                <a:ext uri="{28A0092B-C50C-407E-A947-70E740481C1C}">
                  <a14:useLocalDpi xmlns:a14="http://schemas.microsoft.com/office/drawing/2010/main" val="0"/>
                </a:ext>
              </a:extLst>
            </a:blip>
            <a:srcRect/>
            <a:stretch>
              <a:fillRect t="-11494" r="-7706" b="-8637"/>
            </a:stretch>
          </a:blipFill>
        </p:spPr>
        <p:style>
          <a:lnRef idx="3">
            <a:schemeClr val="lt1">
              <a:hueOff val="0"/>
              <a:satOff val="0"/>
              <a:lumOff val="0"/>
              <a:alphaOff val="0"/>
            </a:schemeClr>
          </a:lnRef>
          <a:fillRef idx="1">
            <a:scrgbClr r="0" g="0" b="0"/>
          </a:fillRef>
          <a:effectRef idx="1">
            <a:schemeClr val="accent5">
              <a:shade val="50000"/>
              <a:hueOff val="278774"/>
              <a:satOff val="-15379"/>
              <a:lumOff val="16763"/>
              <a:alphaOff val="0"/>
            </a:schemeClr>
          </a:effectRef>
          <a:fontRef idx="minor">
            <a:schemeClr val="lt1"/>
          </a:fontRef>
        </p:style>
      </p:sp>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1448" y="3490174"/>
            <a:ext cx="1952416" cy="1296000"/>
          </a:xfrm>
          <a:prstGeom prst="rect">
            <a:avLst/>
          </a:prstGeom>
        </p:spPr>
      </p:pic>
      <p:pic>
        <p:nvPicPr>
          <p:cNvPr id="6" name="図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4046436" y="5172850"/>
            <a:ext cx="5806459" cy="684412"/>
          </a:xfrm>
          <a:prstGeom prst="rect">
            <a:avLst/>
          </a:prstGeom>
        </p:spPr>
      </p:pic>
      <p:pic>
        <p:nvPicPr>
          <p:cNvPr id="11" name="図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46354" y="2693338"/>
            <a:ext cx="691339" cy="5689141"/>
          </a:xfrm>
          <a:prstGeom prst="rect">
            <a:avLst/>
          </a:prstGeom>
        </p:spPr>
      </p:pic>
      <p:pic>
        <p:nvPicPr>
          <p:cNvPr id="13" name="図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37817" y="7812510"/>
            <a:ext cx="1021129" cy="1077255"/>
          </a:xfrm>
          <a:prstGeom prst="rect">
            <a:avLst/>
          </a:prstGeom>
        </p:spPr>
      </p:pic>
      <p:grpSp>
        <p:nvGrpSpPr>
          <p:cNvPr id="19" name="グループ化 18"/>
          <p:cNvGrpSpPr/>
          <p:nvPr/>
        </p:nvGrpSpPr>
        <p:grpSpPr>
          <a:xfrm>
            <a:off x="9376751" y="1322688"/>
            <a:ext cx="505200" cy="4835407"/>
            <a:chOff x="9134530" y="1324422"/>
            <a:chExt cx="505200" cy="4835407"/>
          </a:xfrm>
        </p:grpSpPr>
        <p:sp>
          <p:nvSpPr>
            <p:cNvPr id="18" name="角丸四角形 17"/>
            <p:cNvSpPr/>
            <p:nvPr/>
          </p:nvSpPr>
          <p:spPr>
            <a:xfrm>
              <a:off x="9142405" y="5692286"/>
              <a:ext cx="495000" cy="46754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46"/>
            <p:cNvSpPr/>
            <p:nvPr/>
          </p:nvSpPr>
          <p:spPr>
            <a:xfrm>
              <a:off x="9142405" y="5147833"/>
              <a:ext cx="495000" cy="467543"/>
            </a:xfrm>
            <a:prstGeom prst="roundRect">
              <a:avLst/>
            </a:prstGeom>
            <a:solidFill>
              <a:srgbClr val="EE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角丸四角形 47"/>
            <p:cNvSpPr/>
            <p:nvPr/>
          </p:nvSpPr>
          <p:spPr>
            <a:xfrm>
              <a:off x="9134530" y="1324422"/>
              <a:ext cx="495000" cy="467543"/>
            </a:xfrm>
            <a:prstGeom prst="roundRect">
              <a:avLst/>
            </a:prstGeom>
            <a:solidFill>
              <a:srgbClr val="FE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角丸四角形 48"/>
            <p:cNvSpPr/>
            <p:nvPr/>
          </p:nvSpPr>
          <p:spPr>
            <a:xfrm>
              <a:off x="9144730" y="4603380"/>
              <a:ext cx="495000" cy="467543"/>
            </a:xfrm>
            <a:prstGeom prst="roundRect">
              <a:avLst/>
            </a:prstGeom>
            <a:solidFill>
              <a:srgbClr val="4C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角丸四角形 49"/>
            <p:cNvSpPr/>
            <p:nvPr/>
          </p:nvSpPr>
          <p:spPr>
            <a:xfrm>
              <a:off x="9134530" y="1868876"/>
              <a:ext cx="495000" cy="467543"/>
            </a:xfrm>
            <a:prstGeom prst="roundRect">
              <a:avLst/>
            </a:prstGeom>
            <a:solidFill>
              <a:srgbClr val="FFE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角丸四角形 50"/>
            <p:cNvSpPr/>
            <p:nvPr/>
          </p:nvSpPr>
          <p:spPr>
            <a:xfrm>
              <a:off x="9142405" y="2413330"/>
              <a:ext cx="495000" cy="467543"/>
            </a:xfrm>
            <a:prstGeom prst="roundRect">
              <a:avLst/>
            </a:prstGeom>
            <a:solidFill>
              <a:srgbClr val="FF7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角丸四角形 51"/>
            <p:cNvSpPr/>
            <p:nvPr/>
          </p:nvSpPr>
          <p:spPr>
            <a:xfrm>
              <a:off x="9142405" y="2965435"/>
              <a:ext cx="495000" cy="467543"/>
            </a:xfrm>
            <a:prstGeom prst="roundRect">
              <a:avLst/>
            </a:prstGeom>
            <a:solidFill>
              <a:srgbClr val="FFE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角丸四角形 52"/>
            <p:cNvSpPr/>
            <p:nvPr/>
          </p:nvSpPr>
          <p:spPr>
            <a:xfrm>
              <a:off x="9142405" y="3509889"/>
              <a:ext cx="495000" cy="467543"/>
            </a:xfrm>
            <a:prstGeom prst="roundRect">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角丸四角形 53"/>
            <p:cNvSpPr/>
            <p:nvPr/>
          </p:nvSpPr>
          <p:spPr>
            <a:xfrm>
              <a:off x="9143742" y="4058926"/>
              <a:ext cx="495000" cy="467543"/>
            </a:xfrm>
            <a:prstGeom prst="roundRect">
              <a:avLst/>
            </a:prstGeom>
            <a:solidFill>
              <a:srgbClr val="E1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テキスト ボックス 13"/>
          <p:cNvSpPr txBox="1"/>
          <p:nvPr/>
        </p:nvSpPr>
        <p:spPr>
          <a:xfrm>
            <a:off x="8887080" y="906604"/>
            <a:ext cx="1438214" cy="261610"/>
          </a:xfrm>
          <a:prstGeom prst="rect">
            <a:avLst/>
          </a:prstGeom>
          <a:noFill/>
        </p:spPr>
        <p:txBody>
          <a:bodyPr wrap="none" rtlCol="0">
            <a:spAutoFit/>
          </a:bodyPr>
          <a:lstStyle/>
          <a:p>
            <a:r>
              <a:rPr kumimoji="1" lang="en-US" altLang="ja-JP" sz="1100" dirty="0" smtClean="0"/>
              <a:t>2022</a:t>
            </a:r>
            <a:r>
              <a:rPr kumimoji="1" lang="ja-JP" altLang="en-US" sz="1100" dirty="0" smtClean="0"/>
              <a:t>新カラーパレット</a:t>
            </a:r>
            <a:endParaRPr kumimoji="1" lang="ja-JP" altLang="en-US" sz="1100" dirty="0"/>
          </a:p>
        </p:txBody>
      </p:sp>
    </p:spTree>
    <p:extLst>
      <p:ext uri="{BB962C8B-B14F-4D97-AF65-F5344CB8AC3E}">
        <p14:creationId xmlns:p14="http://schemas.microsoft.com/office/powerpoint/2010/main" val="1161591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046436" y="5172850"/>
            <a:ext cx="5806459" cy="684412"/>
          </a:xfrm>
          <a:prstGeom prst="rect">
            <a:avLst/>
          </a:prstGeom>
        </p:spPr>
      </p:pic>
      <p:sp>
        <p:nvSpPr>
          <p:cNvPr id="27" name="テキスト ボックス 26"/>
          <p:cNvSpPr txBox="1"/>
          <p:nvPr/>
        </p:nvSpPr>
        <p:spPr>
          <a:xfrm>
            <a:off x="-6139" y="0"/>
            <a:ext cx="1687739" cy="947560"/>
          </a:xfrm>
          <a:prstGeom prst="rect">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altLang="ja-JP" sz="2400" dirty="0">
                <a:latin typeface="Meiryo UI" panose="020B0604030504040204" pitchFamily="50" charset="-128"/>
                <a:ea typeface="Meiryo UI" panose="020B0604030504040204" pitchFamily="50" charset="-128"/>
              </a:rPr>
              <a:t>Reference</a:t>
            </a:r>
            <a:r>
              <a:rPr lang="en-US" altLang="ja-JP" sz="2800" dirty="0">
                <a:latin typeface="Meiryo UI" panose="020B0604030504040204" pitchFamily="50" charset="-128"/>
                <a:ea typeface="Meiryo UI" panose="020B0604030504040204" pitchFamily="50" charset="-128"/>
              </a:rPr>
              <a:t> </a:t>
            </a:r>
            <a:endParaRPr kumimoji="1" lang="ja-JP" altLang="en-US" sz="28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1643837" y="-34331"/>
            <a:ext cx="4824536" cy="646331"/>
          </a:xfrm>
          <a:prstGeom prst="rect">
            <a:avLst/>
          </a:prstGeom>
          <a:noFill/>
        </p:spPr>
        <p:txBody>
          <a:bodyPr wrap="square" rtlCol="0">
            <a:spAutoFit/>
          </a:bodyPr>
          <a:lstStyle/>
          <a:p>
            <a:r>
              <a:rPr lang="ja-JP" altLang="en-US" sz="3600" dirty="0">
                <a:latin typeface="Meiryo UI" panose="020B0604030504040204" pitchFamily="50" charset="-128"/>
                <a:ea typeface="Meiryo UI" panose="020B0604030504040204" pitchFamily="50" charset="-128"/>
              </a:rPr>
              <a:t>参加学生の体験談</a:t>
            </a:r>
            <a:endParaRPr kumimoji="1" lang="ja-JP" altLang="en-US" sz="36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90000" y="1137454"/>
            <a:ext cx="6714000" cy="523220"/>
          </a:xfrm>
          <a:prstGeom prst="rect">
            <a:avLst/>
          </a:prstGeom>
          <a:solidFill>
            <a:srgbClr val="4C83C5"/>
          </a:solid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ja-JP" altLang="en-US" sz="1400" dirty="0" smtClean="0">
                <a:latin typeface="Meiryo UI" panose="020B0604030504040204" pitchFamily="50" charset="-128"/>
                <a:ea typeface="Meiryo UI" panose="020B0604030504040204" pitchFamily="50" charset="-128"/>
              </a:rPr>
              <a:t>デ・ラ・サール大学（フィリピン）春期英語研修</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教育</a:t>
            </a:r>
            <a:r>
              <a:rPr lang="ja-JP" altLang="en-US" sz="1400" dirty="0" smtClean="0">
                <a:latin typeface="Meiryo UI" panose="020B0604030504040204" pitchFamily="50" charset="-128"/>
                <a:ea typeface="Meiryo UI" panose="020B0604030504040204" pitchFamily="50" charset="-128"/>
              </a:rPr>
              <a:t>学部 学校教育教員養成課程</a:t>
            </a: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永島大河さん</a:t>
            </a:r>
            <a:endParaRPr kumimoji="1" lang="ja-JP" altLang="en-US" sz="1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505077" y="1817111"/>
            <a:ext cx="5118923" cy="186856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r>
              <a:rPr lang="ja-JP" altLang="en-US" sz="1100" dirty="0" smtClean="0">
                <a:latin typeface="Meiryo UI" panose="020B0604030504040204" pitchFamily="50" charset="-128"/>
                <a:ea typeface="Meiryo UI" panose="020B0604030504040204" pitchFamily="50" charset="-128"/>
              </a:rPr>
              <a:t>　私</a:t>
            </a:r>
            <a:r>
              <a:rPr lang="ja-JP" altLang="en-US" sz="1100" dirty="0">
                <a:latin typeface="Meiryo UI" panose="020B0604030504040204" pitchFamily="50" charset="-128"/>
                <a:ea typeface="Meiryo UI" panose="020B0604030504040204" pitchFamily="50" charset="-128"/>
              </a:rPr>
              <a:t>は自分の英語力向上と大学のうちに留学に行くという目標を果たすために</a:t>
            </a:r>
            <a:r>
              <a:rPr lang="ja-JP" altLang="en-US" sz="1100" dirty="0" smtClean="0">
                <a:latin typeface="Meiryo UI" panose="020B0604030504040204" pitchFamily="50" charset="-128"/>
                <a:ea typeface="Meiryo UI" panose="020B0604030504040204" pitchFamily="50" charset="-128"/>
              </a:rPr>
              <a:t>本研修の</a:t>
            </a:r>
            <a:r>
              <a:rPr lang="ja-JP" altLang="en-US" sz="1100" dirty="0">
                <a:latin typeface="Meiryo UI" panose="020B0604030504040204" pitchFamily="50" charset="-128"/>
                <a:ea typeface="Meiryo UI" panose="020B0604030504040204" pitchFamily="50" charset="-128"/>
              </a:rPr>
              <a:t>参加を決めました。この研修ではフィリピン・マニラにあるデ・ラ・サール大学へ</a:t>
            </a:r>
            <a:r>
              <a:rPr lang="ja-JP" altLang="en-US" sz="1100" dirty="0" smtClean="0">
                <a:latin typeface="Meiryo UI" panose="020B0604030504040204" pitchFamily="50" charset="-128"/>
                <a:ea typeface="Meiryo UI" panose="020B0604030504040204" pitchFamily="50" charset="-128"/>
              </a:rPr>
              <a:t>行き</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日あたり</a:t>
            </a:r>
            <a:r>
              <a:rPr lang="en-US" altLang="ja-JP" sz="1100" dirty="0">
                <a:latin typeface="Meiryo UI" panose="020B0604030504040204" pitchFamily="50" charset="-128"/>
                <a:ea typeface="Meiryo UI" panose="020B0604030504040204" pitchFamily="50" charset="-128"/>
              </a:rPr>
              <a:t>100</a:t>
            </a:r>
            <a:r>
              <a:rPr lang="ja-JP" altLang="en-US" sz="1100" dirty="0">
                <a:latin typeface="Meiryo UI" panose="020B0604030504040204" pitchFamily="50" charset="-128"/>
                <a:ea typeface="Meiryo UI" panose="020B0604030504040204" pitchFamily="50" charset="-128"/>
              </a:rPr>
              <a:t>分の授業を</a:t>
            </a:r>
            <a:r>
              <a:rPr lang="en-US" altLang="ja-JP" sz="1100" dirty="0">
                <a:latin typeface="Meiryo UI" panose="020B0604030504040204" pitchFamily="50" charset="-128"/>
                <a:ea typeface="Meiryo UI" panose="020B0604030504040204" pitchFamily="50" charset="-128"/>
              </a:rPr>
              <a:t>3</a:t>
            </a:r>
            <a:r>
              <a:rPr lang="ja-JP" altLang="en-US" sz="1100" dirty="0">
                <a:latin typeface="Meiryo UI" panose="020B0604030504040204" pitchFamily="50" charset="-128"/>
                <a:ea typeface="Meiryo UI" panose="020B0604030504040204" pitchFamily="50" charset="-128"/>
              </a:rPr>
              <a:t>コマ行いました。最初に行うプレイスメントテストにより</a:t>
            </a:r>
            <a:r>
              <a:rPr lang="ja-JP" altLang="en-US" sz="1100" dirty="0" smtClean="0">
                <a:latin typeface="Meiryo UI" panose="020B0604030504040204" pitchFamily="50" charset="-128"/>
                <a:ea typeface="Meiryo UI" panose="020B0604030504040204" pitchFamily="50" charset="-128"/>
              </a:rPr>
              <a:t>レベル</a:t>
            </a:r>
            <a:r>
              <a:rPr lang="ja-JP" altLang="en-US" sz="1100" dirty="0">
                <a:latin typeface="Meiryo UI" panose="020B0604030504040204" pitchFamily="50" charset="-128"/>
                <a:ea typeface="Meiryo UI" panose="020B0604030504040204" pitchFamily="50" charset="-128"/>
              </a:rPr>
              <a:t>分けされ、私</a:t>
            </a:r>
            <a:r>
              <a:rPr lang="ja-JP" altLang="en-US" sz="1100" dirty="0" smtClean="0">
                <a:latin typeface="Meiryo UI" panose="020B0604030504040204" pitchFamily="50" charset="-128"/>
                <a:ea typeface="Meiryo UI" panose="020B0604030504040204" pitchFamily="50" charset="-128"/>
              </a:rPr>
              <a:t>は</a:t>
            </a:r>
            <a:r>
              <a:rPr lang="en-US" altLang="ja-JP" sz="1100" dirty="0" smtClean="0">
                <a:latin typeface="Meiryo UI" panose="020B0604030504040204" pitchFamily="50" charset="-128"/>
                <a:ea typeface="Meiryo UI" panose="020B0604030504040204" pitchFamily="50" charset="-128"/>
              </a:rPr>
              <a:t>Grammar</a:t>
            </a:r>
            <a:r>
              <a:rPr lang="ja-JP" altLang="en-US" sz="1100" dirty="0" err="1" smtClean="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C</a:t>
            </a:r>
            <a:r>
              <a:rPr lang="en-US" altLang="ja-JP" sz="1100" dirty="0" smtClean="0">
                <a:latin typeface="Meiryo UI" panose="020B0604030504040204" pitchFamily="50" charset="-128"/>
                <a:ea typeface="Meiryo UI" panose="020B0604030504040204" pitchFamily="50" charset="-128"/>
              </a:rPr>
              <a:t>onversation</a:t>
            </a:r>
            <a:r>
              <a:rPr lang="ja-JP" altLang="en-US" sz="1100" dirty="0" err="1" smtClean="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P</a:t>
            </a:r>
            <a:r>
              <a:rPr lang="en-US" altLang="ja-JP" sz="1100" dirty="0" smtClean="0">
                <a:latin typeface="Meiryo UI" panose="020B0604030504040204" pitchFamily="50" charset="-128"/>
                <a:ea typeface="Meiryo UI" panose="020B0604030504040204" pitchFamily="50" charset="-128"/>
              </a:rPr>
              <a:t>ronunciation</a:t>
            </a:r>
            <a:r>
              <a:rPr lang="ja-JP" altLang="en-US" sz="1100" dirty="0" smtClean="0">
                <a:latin typeface="Meiryo UI" panose="020B0604030504040204" pitchFamily="50" charset="-128"/>
                <a:ea typeface="Meiryo UI" panose="020B0604030504040204" pitchFamily="50" charset="-128"/>
              </a:rPr>
              <a:t>の</a:t>
            </a:r>
            <a:r>
              <a:rPr lang="ja-JP" altLang="en-US" sz="1100" dirty="0">
                <a:latin typeface="Meiryo UI" panose="020B0604030504040204" pitchFamily="50" charset="-128"/>
                <a:ea typeface="Meiryo UI" panose="020B0604030504040204" pitchFamily="50" charset="-128"/>
              </a:rPr>
              <a:t>３つを受講しました。各先生方は非常に優しく、簡単でわかりやすい英語で話して</a:t>
            </a:r>
            <a:r>
              <a:rPr lang="ja-JP" altLang="en-US" sz="1100" dirty="0" smtClean="0">
                <a:latin typeface="Meiryo UI" panose="020B0604030504040204" pitchFamily="50" charset="-128"/>
                <a:ea typeface="Meiryo UI" panose="020B0604030504040204" pitchFamily="50" charset="-128"/>
              </a:rPr>
              <a:t>くれる</a:t>
            </a:r>
            <a:r>
              <a:rPr lang="ja-JP" altLang="en-US" sz="1100" dirty="0">
                <a:latin typeface="Meiryo UI" panose="020B0604030504040204" pitchFamily="50" charset="-128"/>
                <a:ea typeface="Meiryo UI" panose="020B0604030504040204" pitchFamily="50" charset="-128"/>
              </a:rPr>
              <a:t>ため理解しやすいです。また、休日は一日中休みということでフィリピンの</a:t>
            </a:r>
            <a:r>
              <a:rPr lang="ja-JP" altLang="en-US" sz="1100" dirty="0" smtClean="0">
                <a:latin typeface="Meiryo UI" panose="020B0604030504040204" pitchFamily="50" charset="-128"/>
                <a:ea typeface="Meiryo UI" panose="020B0604030504040204" pitchFamily="50" charset="-128"/>
              </a:rPr>
              <a:t>観光地を</a:t>
            </a:r>
            <a:r>
              <a:rPr lang="ja-JP" altLang="en-US" sz="1100" dirty="0">
                <a:latin typeface="Meiryo UI" panose="020B0604030504040204" pitchFamily="50" charset="-128"/>
                <a:ea typeface="Meiryo UI" panose="020B0604030504040204" pitchFamily="50" charset="-128"/>
              </a:rPr>
              <a:t>周り楽しみながらも文化について学ぶことができました。この研修を通して英語力</a:t>
            </a:r>
            <a:r>
              <a:rPr lang="ja-JP" altLang="en-US" sz="1100" dirty="0" smtClean="0">
                <a:latin typeface="Meiryo UI" panose="020B0604030504040204" pitchFamily="50" charset="-128"/>
                <a:ea typeface="Meiryo UI" panose="020B0604030504040204" pitchFamily="50" charset="-128"/>
              </a:rPr>
              <a:t>が身</a:t>
            </a:r>
            <a:r>
              <a:rPr lang="ja-JP" altLang="en-US" sz="1100" dirty="0">
                <a:latin typeface="Meiryo UI" panose="020B0604030504040204" pitchFamily="50" charset="-128"/>
                <a:ea typeface="Meiryo UI" panose="020B0604030504040204" pitchFamily="50" charset="-128"/>
              </a:rPr>
              <a:t>についたのはもちろんですが、フィリピンの文化や日本とは異なった価値観に多く</a:t>
            </a:r>
            <a:r>
              <a:rPr lang="ja-JP" altLang="en-US" sz="1100" dirty="0" smtClean="0">
                <a:latin typeface="Meiryo UI" panose="020B0604030504040204" pitchFamily="50" charset="-128"/>
                <a:ea typeface="Meiryo UI" panose="020B0604030504040204" pitchFamily="50" charset="-128"/>
              </a:rPr>
              <a:t>の衝撃</a:t>
            </a:r>
            <a:r>
              <a:rPr lang="ja-JP" altLang="en-US" sz="1100" dirty="0">
                <a:latin typeface="Meiryo UI" panose="020B0604030504040204" pitchFamily="50" charset="-128"/>
                <a:ea typeface="Meiryo UI" panose="020B0604030504040204" pitchFamily="50" charset="-128"/>
              </a:rPr>
              <a:t>を受けました。特にストリートチルドレンの多さやホームレスの多さに驚きました。 他にも、独特なにおいや気候、雰囲気は実際に現地に行かなければ分からないこと</a:t>
            </a:r>
            <a:r>
              <a:rPr lang="ja-JP" altLang="en-US" sz="1100" dirty="0" smtClean="0">
                <a:latin typeface="Meiryo UI" panose="020B0604030504040204" pitchFamily="50" charset="-128"/>
                <a:ea typeface="Meiryo UI" panose="020B0604030504040204" pitchFamily="50" charset="-128"/>
              </a:rPr>
              <a:t>なので</a:t>
            </a:r>
            <a:r>
              <a:rPr lang="ja-JP" altLang="en-US" sz="1100" dirty="0">
                <a:latin typeface="Meiryo UI" panose="020B0604030504040204" pitchFamily="50" charset="-128"/>
                <a:ea typeface="Meiryo UI" panose="020B0604030504040204" pitchFamily="50" charset="-128"/>
              </a:rPr>
              <a:t>ぜひ自分の五感でフィリピンを味わってみてください</a:t>
            </a:r>
            <a:r>
              <a:rPr lang="ja-JP" altLang="en-US" sz="1100" dirty="0" smtClean="0">
                <a:latin typeface="Meiryo UI" panose="020B0604030504040204" pitchFamily="50" charset="-128"/>
                <a:ea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endParaRPr>
          </a:p>
        </p:txBody>
      </p:sp>
      <p:sp>
        <p:nvSpPr>
          <p:cNvPr id="8" name="object 70"/>
          <p:cNvSpPr/>
          <p:nvPr/>
        </p:nvSpPr>
        <p:spPr>
          <a:xfrm>
            <a:off x="343475" y="1885674"/>
            <a:ext cx="1015525" cy="1440000"/>
          </a:xfrm>
          <a:prstGeom prst="rect">
            <a:avLst/>
          </a:prstGeom>
          <a:blipFill>
            <a:blip r:embed="rId3" cstate="print">
              <a:extLst>
                <a:ext uri="{BEBA8EAE-BF5A-486C-A8C5-ECC9F3942E4B}">
                  <a14:imgProps xmlns:a14="http://schemas.microsoft.com/office/drawing/2010/main">
                    <a14:imgLayer r:embed="rId4">
                      <a14:imgEffect>
                        <a14:brightnessContrast bright="40000"/>
                      </a14:imgEffect>
                    </a14:imgLayer>
                  </a14:imgProps>
                </a:ext>
              </a:extLst>
            </a:blip>
            <a:srcRect/>
            <a:stretch>
              <a:fillRect t="-26609" b="-25434"/>
            </a:stretch>
          </a:blipFill>
          <a:ln>
            <a:solidFill>
              <a:schemeClr val="tx1"/>
            </a:solidFill>
          </a:ln>
        </p:spPr>
        <p:txBody>
          <a:bodyPr wrap="square" lIns="0" tIns="0" rIns="0" bIns="0" rtlCol="0"/>
          <a:lstStyle/>
          <a:p>
            <a:endParaRPr/>
          </a:p>
        </p:txBody>
      </p:sp>
      <p:sp>
        <p:nvSpPr>
          <p:cNvPr id="48" name="テキスト ボックス 47"/>
          <p:cNvSpPr txBox="1"/>
          <p:nvPr/>
        </p:nvSpPr>
        <p:spPr>
          <a:xfrm>
            <a:off x="179887" y="3439453"/>
            <a:ext cx="1326987" cy="246221"/>
          </a:xfrm>
          <a:prstGeom prst="rect">
            <a:avLst/>
          </a:prstGeom>
          <a:solidFill>
            <a:schemeClr val="tx1">
              <a:lumMod val="50000"/>
              <a:lumOff val="50000"/>
            </a:schemeClr>
          </a:solidFill>
        </p:spPr>
        <p:txBody>
          <a:bodyPr wrap="square" rtlCol="0">
            <a:spAutoFit/>
          </a:bodyPr>
          <a:lstStyle/>
          <a:p>
            <a:pPr algn="ctr"/>
            <a:r>
              <a:rPr lang="ja-JP" altLang="en-US" sz="1000" dirty="0">
                <a:solidFill>
                  <a:schemeClr val="bg1"/>
                </a:solidFill>
                <a:latin typeface="Meiryo UI" panose="020B0604030504040204" pitchFamily="50" charset="-128"/>
                <a:ea typeface="Meiryo UI" panose="020B0604030504040204" pitchFamily="50" charset="-128"/>
              </a:rPr>
              <a:t>留学までの</a:t>
            </a:r>
            <a:r>
              <a:rPr kumimoji="1" lang="ja-JP" altLang="en-US" sz="1000" dirty="0">
                <a:solidFill>
                  <a:schemeClr val="bg1"/>
                </a:solidFill>
                <a:latin typeface="Meiryo UI" panose="020B0604030504040204" pitchFamily="50" charset="-128"/>
                <a:ea typeface="Meiryo UI" panose="020B0604030504040204" pitchFamily="50" charset="-128"/>
              </a:rPr>
              <a:t>タイムライン</a:t>
            </a:r>
          </a:p>
        </p:txBody>
      </p:sp>
      <p:graphicFrame>
        <p:nvGraphicFramePr>
          <p:cNvPr id="50" name="表 49"/>
          <p:cNvGraphicFramePr>
            <a:graphicFrameLocks noGrp="1"/>
          </p:cNvGraphicFramePr>
          <p:nvPr>
            <p:extLst>
              <p:ext uri="{D42A27DB-BD31-4B8C-83A1-F6EECF244321}">
                <p14:modId xmlns:p14="http://schemas.microsoft.com/office/powerpoint/2010/main" val="459559051"/>
              </p:ext>
            </p:extLst>
          </p:nvPr>
        </p:nvGraphicFramePr>
        <p:xfrm>
          <a:off x="179887" y="3788458"/>
          <a:ext cx="6510544" cy="1022216"/>
        </p:xfrm>
        <a:graphic>
          <a:graphicData uri="http://schemas.openxmlformats.org/drawingml/2006/table">
            <a:tbl>
              <a:tblPr firstRow="1" bandRow="1">
                <a:tableStyleId>{073A0DAA-6AF3-43AB-8588-CEC1D06C72B9}</a:tableStyleId>
              </a:tblPr>
              <a:tblGrid>
                <a:gridCol w="1627636">
                  <a:extLst>
                    <a:ext uri="{9D8B030D-6E8A-4147-A177-3AD203B41FA5}">
                      <a16:colId xmlns:a16="http://schemas.microsoft.com/office/drawing/2014/main" val="20004"/>
                    </a:ext>
                  </a:extLst>
                </a:gridCol>
                <a:gridCol w="1627636">
                  <a:extLst>
                    <a:ext uri="{9D8B030D-6E8A-4147-A177-3AD203B41FA5}">
                      <a16:colId xmlns:a16="http://schemas.microsoft.com/office/drawing/2014/main" val="20005"/>
                    </a:ext>
                  </a:extLst>
                </a:gridCol>
                <a:gridCol w="1627636">
                  <a:extLst>
                    <a:ext uri="{9D8B030D-6E8A-4147-A177-3AD203B41FA5}">
                      <a16:colId xmlns:a16="http://schemas.microsoft.com/office/drawing/2014/main" val="20006"/>
                    </a:ext>
                  </a:extLst>
                </a:gridCol>
                <a:gridCol w="1627636">
                  <a:extLst>
                    <a:ext uri="{9D8B030D-6E8A-4147-A177-3AD203B41FA5}">
                      <a16:colId xmlns:a16="http://schemas.microsoft.com/office/drawing/2014/main" val="20007"/>
                    </a:ext>
                  </a:extLst>
                </a:gridCol>
              </a:tblGrid>
              <a:tr h="119916">
                <a:tc gridSpan="3">
                  <a:txBody>
                    <a:bodyPr/>
                    <a:lstStyle/>
                    <a:p>
                      <a:pPr algn="ctr"/>
                      <a:r>
                        <a:rPr kumimoji="1" lang="en-US" altLang="ja-JP" sz="1100" dirty="0">
                          <a:latin typeface="Meiryo UI" panose="020B0604030504040204" pitchFamily="50" charset="-128"/>
                          <a:ea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2</a:t>
                      </a:r>
                      <a:r>
                        <a:rPr kumimoji="1" lang="ja-JP" altLang="en-US" sz="1100" dirty="0" smtClean="0">
                          <a:latin typeface="Meiryo UI" panose="020B0604030504040204" pitchFamily="50" charset="-128"/>
                          <a:ea typeface="Meiryo UI" panose="020B0604030504040204" pitchFamily="50" charset="-128"/>
                        </a:rPr>
                        <a:t>年</a:t>
                      </a:r>
                    </a:p>
                  </a:txBody>
                  <a:tcPr anchor="ctr"/>
                </a:tc>
                <a:extLst>
                  <a:ext uri="{0D108BD9-81ED-4DB2-BD59-A6C34878D82A}">
                    <a16:rowId xmlns:a16="http://schemas.microsoft.com/office/drawing/2014/main" val="10000"/>
                  </a:ext>
                </a:extLst>
              </a:tr>
              <a:tr h="130836">
                <a:tc>
                  <a:txBody>
                    <a:bodyPr/>
                    <a:lstStyle/>
                    <a:p>
                      <a:pPr algn="ctr"/>
                      <a:r>
                        <a:rPr kumimoji="1" lang="en-US" altLang="ja-JP" sz="1100" dirty="0" smtClean="0">
                          <a:latin typeface="Meiryo UI" panose="020B0604030504040204" pitchFamily="50" charset="-128"/>
                          <a:ea typeface="Meiryo UI" panose="020B0604030504040204" pitchFamily="50" charset="-128"/>
                        </a:rPr>
                        <a:t>11</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12</a:t>
                      </a:r>
                      <a:r>
                        <a:rPr kumimoji="1" lang="ja-JP" altLang="en-US" sz="1100" dirty="0" smtClean="0">
                          <a:latin typeface="Meiryo UI" panose="020B0604030504040204" pitchFamily="50" charset="-128"/>
                          <a:ea typeface="Meiryo UI" panose="020B0604030504040204" pitchFamily="50" charset="-128"/>
                        </a:rPr>
                        <a:t>月～</a:t>
                      </a:r>
                      <a:r>
                        <a:rPr kumimoji="1" lang="en-US" altLang="ja-JP" sz="1100" dirty="0" smtClean="0">
                          <a:latin typeface="Meiryo UI" panose="020B0604030504040204" pitchFamily="50" charset="-128"/>
                          <a:ea typeface="Meiryo UI" panose="020B0604030504040204" pitchFamily="50" charset="-128"/>
                        </a:rPr>
                        <a:t>2</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2</a:t>
                      </a:r>
                      <a:r>
                        <a:rPr kumimoji="1" lang="ja-JP" altLang="en-US" sz="1100" dirty="0" smtClean="0">
                          <a:latin typeface="Meiryo UI" panose="020B0604030504040204" pitchFamily="50" charset="-128"/>
                          <a:ea typeface="Meiryo UI" panose="020B0604030504040204" pitchFamily="50" charset="-128"/>
                        </a:rPr>
                        <a:t>月～</a:t>
                      </a:r>
                      <a:r>
                        <a:rPr kumimoji="1" lang="en-US" altLang="ja-JP" sz="1100" dirty="0" smtClean="0">
                          <a:latin typeface="Meiryo UI" panose="020B0604030504040204" pitchFamily="50" charset="-128"/>
                          <a:ea typeface="Meiryo UI" panose="020B0604030504040204" pitchFamily="50" charset="-128"/>
                        </a:rPr>
                        <a:t>3</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4</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1"/>
                  </a:ext>
                </a:extLst>
              </a:tr>
              <a:tr h="504056">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2"/>
                  </a:ext>
                </a:extLst>
              </a:tr>
            </a:tbl>
          </a:graphicData>
        </a:graphic>
      </p:graphicFrame>
      <p:sp>
        <p:nvSpPr>
          <p:cNvPr id="51" name="ホームベース 50"/>
          <p:cNvSpPr/>
          <p:nvPr/>
        </p:nvSpPr>
        <p:spPr>
          <a:xfrm>
            <a:off x="288376" y="4358098"/>
            <a:ext cx="1430624" cy="36004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latin typeface="Meiryo UI" panose="020B0604030504040204" pitchFamily="50" charset="-128"/>
                <a:ea typeface="Meiryo UI" panose="020B0604030504040204" pitchFamily="50" charset="-128"/>
              </a:rPr>
              <a:t>参加申込み</a:t>
            </a:r>
            <a:endParaRPr kumimoji="1" lang="en-US" altLang="ja-JP" sz="900" dirty="0">
              <a:latin typeface="Meiryo UI" panose="020B0604030504040204" pitchFamily="50" charset="-128"/>
              <a:ea typeface="Meiryo UI" panose="020B0604030504040204" pitchFamily="50" charset="-128"/>
            </a:endParaRPr>
          </a:p>
        </p:txBody>
      </p:sp>
      <p:sp>
        <p:nvSpPr>
          <p:cNvPr id="52" name="ホームベース 51"/>
          <p:cNvSpPr/>
          <p:nvPr/>
        </p:nvSpPr>
        <p:spPr>
          <a:xfrm>
            <a:off x="1899000" y="4358098"/>
            <a:ext cx="1485000" cy="36004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latin typeface="Meiryo UI" panose="020B0604030504040204" pitchFamily="50" charset="-128"/>
                <a:ea typeface="Meiryo UI" panose="020B0604030504040204" pitchFamily="50" charset="-128"/>
              </a:rPr>
              <a:t>事前研修・渡航準備</a:t>
            </a:r>
            <a:endParaRPr kumimoji="1" lang="en-US" altLang="ja-JP" sz="900" dirty="0">
              <a:latin typeface="Meiryo UI" panose="020B0604030504040204" pitchFamily="50" charset="-128"/>
              <a:ea typeface="Meiryo UI" panose="020B0604030504040204" pitchFamily="50" charset="-128"/>
            </a:endParaRPr>
          </a:p>
        </p:txBody>
      </p:sp>
      <p:sp>
        <p:nvSpPr>
          <p:cNvPr id="53" name="ホームベース 52"/>
          <p:cNvSpPr/>
          <p:nvPr/>
        </p:nvSpPr>
        <p:spPr>
          <a:xfrm>
            <a:off x="3501411" y="4358098"/>
            <a:ext cx="1502590" cy="36004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latin typeface="Meiryo UI" panose="020B0604030504040204" pitchFamily="50" charset="-128"/>
                <a:ea typeface="Meiryo UI" panose="020B0604030504040204" pitchFamily="50" charset="-128"/>
              </a:rPr>
              <a:t>英語研修</a:t>
            </a:r>
            <a:endParaRPr kumimoji="1" lang="ja-JP" altLang="en-US" sz="900" dirty="0">
              <a:latin typeface="Meiryo UI" panose="020B0604030504040204" pitchFamily="50" charset="-128"/>
              <a:ea typeface="Meiryo UI" panose="020B0604030504040204" pitchFamily="50" charset="-128"/>
            </a:endParaRPr>
          </a:p>
        </p:txBody>
      </p:sp>
      <p:sp>
        <p:nvSpPr>
          <p:cNvPr id="54" name="ホームベース 53"/>
          <p:cNvSpPr/>
          <p:nvPr/>
        </p:nvSpPr>
        <p:spPr>
          <a:xfrm>
            <a:off x="5274000" y="4358098"/>
            <a:ext cx="1024798" cy="36004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latin typeface="Meiryo UI" panose="020B0604030504040204" pitchFamily="50" charset="-128"/>
                <a:ea typeface="Meiryo UI" panose="020B0604030504040204" pitchFamily="50" charset="-128"/>
              </a:rPr>
              <a:t>事後研修</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報告会</a:t>
            </a:r>
            <a:endParaRPr kumimoji="1" lang="ja-JP" altLang="en-US" sz="900" dirty="0">
              <a:latin typeface="Meiryo UI" panose="020B0604030504040204" pitchFamily="50" charset="-128"/>
              <a:ea typeface="Meiryo UI" panose="020B0604030504040204" pitchFamily="50" charset="-128"/>
            </a:endParaRPr>
          </a:p>
        </p:txBody>
      </p:sp>
      <p:sp>
        <p:nvSpPr>
          <p:cNvPr id="55" name="object 39"/>
          <p:cNvSpPr/>
          <p:nvPr/>
        </p:nvSpPr>
        <p:spPr>
          <a:xfrm>
            <a:off x="239730" y="6012001"/>
            <a:ext cx="1209270" cy="1360117"/>
          </a:xfrm>
          <a:prstGeom prst="rect">
            <a:avLst/>
          </a:prstGeom>
          <a:blipFill>
            <a:blip r:embed="rId5" cstate="print"/>
            <a:stretch>
              <a:fillRect/>
            </a:stretch>
          </a:blipFill>
          <a:ln>
            <a:solidFill>
              <a:schemeClr val="tx1"/>
            </a:solidFill>
          </a:ln>
        </p:spPr>
        <p:txBody>
          <a:bodyPr wrap="square" lIns="0" tIns="0" rIns="0" bIns="0" rtlCol="0"/>
          <a:lstStyle/>
          <a:p>
            <a:endParaRPr/>
          </a:p>
        </p:txBody>
      </p:sp>
      <p:sp>
        <p:nvSpPr>
          <p:cNvPr id="58" name="テキスト ボックス 57"/>
          <p:cNvSpPr txBox="1"/>
          <p:nvPr/>
        </p:nvSpPr>
        <p:spPr>
          <a:xfrm>
            <a:off x="90000" y="5218781"/>
            <a:ext cx="6713999" cy="523220"/>
          </a:xfrm>
          <a:prstGeom prst="rect">
            <a:avLst/>
          </a:prstGeom>
          <a:solidFill>
            <a:srgbClr val="4C83C5"/>
          </a:solid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ja-JP" altLang="en-US" sz="1400" dirty="0">
                <a:latin typeface="Meiryo UI" panose="020B0604030504040204" pitchFamily="50" charset="-128"/>
                <a:ea typeface="Meiryo UI" panose="020B0604030504040204" pitchFamily="50" charset="-128"/>
              </a:rPr>
              <a:t>国際研修～エネルギーと持続可能な社会～（</a:t>
            </a:r>
            <a:r>
              <a:rPr lang="en-US" altLang="ja-JP" sz="1400" dirty="0">
                <a:latin typeface="Meiryo UI" panose="020B0604030504040204" pitchFamily="50" charset="-128"/>
                <a:ea typeface="Meiryo UI" panose="020B0604030504040204" pitchFamily="50" charset="-128"/>
              </a:rPr>
              <a:t>SCIP</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人文社会科学部環境科学課程 高橋 朝美さん</a:t>
            </a:r>
          </a:p>
        </p:txBody>
      </p:sp>
      <p:sp>
        <p:nvSpPr>
          <p:cNvPr id="59" name="テキスト ボックス 58"/>
          <p:cNvSpPr txBox="1"/>
          <p:nvPr/>
        </p:nvSpPr>
        <p:spPr>
          <a:xfrm>
            <a:off x="1550077" y="5967001"/>
            <a:ext cx="5118923" cy="162514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r>
              <a:rPr lang="ja-JP" altLang="en-US" sz="1100" dirty="0" smtClean="0">
                <a:latin typeface="Meiryo UI" panose="020B0604030504040204" pitchFamily="50" charset="-128"/>
                <a:ea typeface="Meiryo UI" panose="020B0604030504040204" pitchFamily="50" charset="-128"/>
              </a:rPr>
              <a:t>　自分</a:t>
            </a:r>
            <a:r>
              <a:rPr lang="ja-JP" altLang="en-US" sz="1100" dirty="0">
                <a:latin typeface="Meiryo UI" panose="020B0604030504040204" pitchFamily="50" charset="-128"/>
                <a:ea typeface="Meiryo UI" panose="020B0604030504040204" pitchFamily="50" charset="-128"/>
              </a:rPr>
              <a:t>の専門の分野に深く関係があることと、在学中海外に行きたいという思い</a:t>
            </a:r>
            <a:r>
              <a:rPr lang="ja-JP" altLang="en-US" sz="1100" dirty="0" smtClean="0">
                <a:latin typeface="Meiryo UI" panose="020B0604030504040204" pitchFamily="50" charset="-128"/>
                <a:ea typeface="Meiryo UI" panose="020B0604030504040204" pitchFamily="50" charset="-128"/>
              </a:rPr>
              <a:t>より</a:t>
            </a:r>
            <a:r>
              <a:rPr lang="en-US" altLang="ja-JP" sz="1100" dirty="0" smtClean="0">
                <a:latin typeface="Meiryo UI" panose="020B0604030504040204" pitchFamily="50" charset="-128"/>
                <a:ea typeface="Meiryo UI" panose="020B0604030504040204" pitchFamily="50" charset="-128"/>
              </a:rPr>
              <a:t>SCIP</a:t>
            </a:r>
            <a:r>
              <a:rPr lang="ja-JP" altLang="en-US" sz="1100" dirty="0" err="1">
                <a:latin typeface="Meiryo UI" panose="020B0604030504040204" pitchFamily="50" charset="-128"/>
                <a:ea typeface="Meiryo UI" panose="020B0604030504040204" pitchFamily="50" charset="-128"/>
              </a:rPr>
              <a:t>への</a:t>
            </a:r>
            <a:r>
              <a:rPr lang="ja-JP" altLang="en-US" sz="1100" dirty="0">
                <a:latin typeface="Meiryo UI" panose="020B0604030504040204" pitchFamily="50" charset="-128"/>
                <a:ea typeface="Meiryo UI" panose="020B0604030504040204" pitchFamily="50" charset="-128"/>
              </a:rPr>
              <a:t>参加</a:t>
            </a:r>
            <a:r>
              <a:rPr lang="ja-JP" altLang="en-US" sz="1100" dirty="0" smtClean="0">
                <a:latin typeface="Meiryo UI" panose="020B0604030504040204" pitchFamily="50" charset="-128"/>
                <a:ea typeface="Meiryo UI" panose="020B0604030504040204" pitchFamily="50" charset="-128"/>
              </a:rPr>
              <a:t>を決めました</a:t>
            </a:r>
            <a:r>
              <a:rPr lang="ja-JP" altLang="en-US" sz="1100" dirty="0">
                <a:latin typeface="Meiryo UI" panose="020B0604030504040204" pitchFamily="50" charset="-128"/>
                <a:ea typeface="Meiryo UI" panose="020B0604030504040204" pitchFamily="50" charset="-128"/>
              </a:rPr>
              <a:t>。この研修はただ英語を学びに行くのではなく、英語をツールとしてエネルギーに</a:t>
            </a:r>
            <a:r>
              <a:rPr lang="ja-JP" altLang="en-US" sz="1100" dirty="0" smtClean="0">
                <a:latin typeface="Meiryo UI" panose="020B0604030504040204" pitchFamily="50" charset="-128"/>
                <a:ea typeface="Meiryo UI" panose="020B0604030504040204" pitchFamily="50" charset="-128"/>
              </a:rPr>
              <a:t>ついて学ぶ</a:t>
            </a:r>
            <a:r>
              <a:rPr lang="ja-JP" altLang="en-US" sz="1100" dirty="0">
                <a:latin typeface="Meiryo UI" panose="020B0604030504040204" pitchFamily="50" charset="-128"/>
                <a:ea typeface="Meiryo UI" panose="020B0604030504040204" pitchFamily="50" charset="-128"/>
              </a:rPr>
              <a:t>ものです。先生、職員の方々、現地の方、多くの人のサポートの下、県内のエネルギー関連</a:t>
            </a:r>
            <a:r>
              <a:rPr lang="ja-JP" altLang="en-US" sz="1100" dirty="0" smtClean="0">
                <a:latin typeface="Meiryo UI" panose="020B0604030504040204" pitchFamily="50" charset="-128"/>
                <a:ea typeface="Meiryo UI" panose="020B0604030504040204" pitchFamily="50" charset="-128"/>
              </a:rPr>
              <a:t>施設</a:t>
            </a:r>
            <a:r>
              <a:rPr lang="ja-JP" altLang="en-US" sz="1100" dirty="0">
                <a:latin typeface="Meiryo UI" panose="020B0604030504040204" pitchFamily="50" charset="-128"/>
                <a:ea typeface="Meiryo UI" panose="020B0604030504040204" pitchFamily="50" charset="-128"/>
              </a:rPr>
              <a:t>を訪問したり講義を受けたりする事前研修、海外研修、報告会のための事後研修からなる</a:t>
            </a:r>
            <a:r>
              <a:rPr lang="ja-JP" altLang="en-US" sz="1100" dirty="0" smtClean="0">
                <a:latin typeface="Meiryo UI" panose="020B0604030504040204" pitchFamily="50" charset="-128"/>
                <a:ea typeface="Meiryo UI" panose="020B0604030504040204" pitchFamily="50" charset="-128"/>
              </a:rPr>
              <a:t>集中講義</a:t>
            </a:r>
            <a:r>
              <a:rPr lang="ja-JP" altLang="en-US" sz="1100" dirty="0">
                <a:latin typeface="Meiryo UI" panose="020B0604030504040204" pitchFamily="50" charset="-128"/>
                <a:ea typeface="Meiryo UI" panose="020B0604030504040204" pitchFamily="50" charset="-128"/>
              </a:rPr>
              <a:t>形式です。アイスランドでは、発電所、市役所、幼稚園、大学など様々な場所を訪れ、</a:t>
            </a:r>
            <a:r>
              <a:rPr lang="ja-JP" altLang="en-US" sz="1100" dirty="0" smtClean="0">
                <a:latin typeface="Meiryo UI" panose="020B0604030504040204" pitchFamily="50" charset="-128"/>
                <a:ea typeface="Meiryo UI" panose="020B0604030504040204" pitchFamily="50" charset="-128"/>
              </a:rPr>
              <a:t>エネルギー</a:t>
            </a:r>
            <a:r>
              <a:rPr lang="ja-JP" altLang="en-US" sz="1100" dirty="0">
                <a:latin typeface="Meiryo UI" panose="020B0604030504040204" pitchFamily="50" charset="-128"/>
                <a:ea typeface="Meiryo UI" panose="020B0604030504040204" pitchFamily="50" charset="-128"/>
              </a:rPr>
              <a:t>政策、福祉、社会基盤・制度などを実際に見て話を聞き、学んできました。また、アイスランド</a:t>
            </a:r>
            <a:r>
              <a:rPr lang="ja-JP" altLang="en-US" sz="1100" dirty="0" smtClean="0">
                <a:latin typeface="Meiryo UI" panose="020B0604030504040204" pitchFamily="50" charset="-128"/>
                <a:ea typeface="Meiryo UI" panose="020B0604030504040204" pitchFamily="50" charset="-128"/>
              </a:rPr>
              <a:t>の大自然</a:t>
            </a:r>
            <a:r>
              <a:rPr lang="ja-JP" altLang="en-US" sz="1100" dirty="0">
                <a:latin typeface="Meiryo UI" panose="020B0604030504040204" pitchFamily="50" charset="-128"/>
                <a:ea typeface="Meiryo UI" panose="020B0604030504040204" pitchFamily="50" charset="-128"/>
              </a:rPr>
              <a:t>を体験できたり、文化面の意外と日本と似ているところを発見したり、現地の大学の学生</a:t>
            </a:r>
            <a:r>
              <a:rPr lang="ja-JP" altLang="en-US" sz="1100" dirty="0" smtClean="0">
                <a:latin typeface="Meiryo UI" panose="020B0604030504040204" pitchFamily="50" charset="-128"/>
                <a:ea typeface="Meiryo UI" panose="020B0604030504040204" pitchFamily="50" charset="-128"/>
              </a:rPr>
              <a:t>との</a:t>
            </a:r>
            <a:r>
              <a:rPr lang="ja-JP" altLang="en-US" sz="1100" dirty="0">
                <a:latin typeface="Meiryo UI" panose="020B0604030504040204" pitchFamily="50" charset="-128"/>
                <a:ea typeface="Meiryo UI" panose="020B0604030504040204" pitchFamily="50" charset="-128"/>
              </a:rPr>
              <a:t>多くの交流もありました。日本人がほとんどいない環境の中で困難も多くありましたが、本当に</a:t>
            </a:r>
            <a:r>
              <a:rPr lang="ja-JP" altLang="en-US" sz="1100" dirty="0" smtClean="0">
                <a:latin typeface="Meiryo UI" panose="020B0604030504040204" pitchFamily="50" charset="-128"/>
                <a:ea typeface="Meiryo UI" panose="020B0604030504040204" pitchFamily="50" charset="-128"/>
              </a:rPr>
              <a:t>多く</a:t>
            </a:r>
            <a:r>
              <a:rPr lang="ja-JP" altLang="en-US" sz="1100" dirty="0">
                <a:latin typeface="Meiryo UI" panose="020B0604030504040204" pitchFamily="50" charset="-128"/>
                <a:ea typeface="Meiryo UI" panose="020B0604030504040204" pitchFamily="50" charset="-128"/>
              </a:rPr>
              <a:t>の刺激を受け、素晴らしい経験をすることができました。</a:t>
            </a:r>
          </a:p>
        </p:txBody>
      </p:sp>
      <p:sp>
        <p:nvSpPr>
          <p:cNvPr id="60" name="テキスト ボックス 59"/>
          <p:cNvSpPr txBox="1"/>
          <p:nvPr/>
        </p:nvSpPr>
        <p:spPr>
          <a:xfrm>
            <a:off x="163415" y="7608519"/>
            <a:ext cx="1326987" cy="246221"/>
          </a:xfrm>
          <a:prstGeom prst="rect">
            <a:avLst/>
          </a:prstGeom>
          <a:solidFill>
            <a:schemeClr val="tx1">
              <a:lumMod val="50000"/>
              <a:lumOff val="50000"/>
            </a:schemeClr>
          </a:solidFill>
        </p:spPr>
        <p:txBody>
          <a:bodyPr wrap="square" rtlCol="0">
            <a:spAutoFit/>
          </a:bodyPr>
          <a:lstStyle/>
          <a:p>
            <a:pPr algn="ctr"/>
            <a:r>
              <a:rPr lang="ja-JP" altLang="en-US" sz="1000" dirty="0">
                <a:solidFill>
                  <a:schemeClr val="bg1"/>
                </a:solidFill>
                <a:latin typeface="Meiryo UI" panose="020B0604030504040204" pitchFamily="50" charset="-128"/>
                <a:ea typeface="Meiryo UI" panose="020B0604030504040204" pitchFamily="50" charset="-128"/>
              </a:rPr>
              <a:t>留学までの</a:t>
            </a:r>
            <a:r>
              <a:rPr kumimoji="1" lang="ja-JP" altLang="en-US" sz="1000" dirty="0">
                <a:solidFill>
                  <a:schemeClr val="bg1"/>
                </a:solidFill>
                <a:latin typeface="Meiryo UI" panose="020B0604030504040204" pitchFamily="50" charset="-128"/>
                <a:ea typeface="Meiryo UI" panose="020B0604030504040204" pitchFamily="50" charset="-128"/>
              </a:rPr>
              <a:t>タイムライン</a:t>
            </a:r>
          </a:p>
        </p:txBody>
      </p:sp>
      <p:graphicFrame>
        <p:nvGraphicFramePr>
          <p:cNvPr id="61" name="表 60"/>
          <p:cNvGraphicFramePr>
            <a:graphicFrameLocks noGrp="1"/>
          </p:cNvGraphicFramePr>
          <p:nvPr>
            <p:extLst>
              <p:ext uri="{D42A27DB-BD31-4B8C-83A1-F6EECF244321}">
                <p14:modId xmlns:p14="http://schemas.microsoft.com/office/powerpoint/2010/main" val="2891307014"/>
              </p:ext>
            </p:extLst>
          </p:nvPr>
        </p:nvGraphicFramePr>
        <p:xfrm>
          <a:off x="163415" y="7957524"/>
          <a:ext cx="6510544" cy="1022216"/>
        </p:xfrm>
        <a:graphic>
          <a:graphicData uri="http://schemas.openxmlformats.org/drawingml/2006/table">
            <a:tbl>
              <a:tblPr firstRow="1" bandRow="1">
                <a:tableStyleId>{073A0DAA-6AF3-43AB-8588-CEC1D06C72B9}</a:tableStyleId>
              </a:tblPr>
              <a:tblGrid>
                <a:gridCol w="1375585">
                  <a:extLst>
                    <a:ext uri="{9D8B030D-6E8A-4147-A177-3AD203B41FA5}">
                      <a16:colId xmlns:a16="http://schemas.microsoft.com/office/drawing/2014/main" val="20004"/>
                    </a:ext>
                  </a:extLst>
                </a:gridCol>
                <a:gridCol w="2610000">
                  <a:extLst>
                    <a:ext uri="{9D8B030D-6E8A-4147-A177-3AD203B41FA5}">
                      <a16:colId xmlns:a16="http://schemas.microsoft.com/office/drawing/2014/main" val="20005"/>
                    </a:ext>
                  </a:extLst>
                </a:gridCol>
                <a:gridCol w="1215000">
                  <a:extLst>
                    <a:ext uri="{9D8B030D-6E8A-4147-A177-3AD203B41FA5}">
                      <a16:colId xmlns:a16="http://schemas.microsoft.com/office/drawing/2014/main" val="20006"/>
                    </a:ext>
                  </a:extLst>
                </a:gridCol>
                <a:gridCol w="1309959">
                  <a:extLst>
                    <a:ext uri="{9D8B030D-6E8A-4147-A177-3AD203B41FA5}">
                      <a16:colId xmlns:a16="http://schemas.microsoft.com/office/drawing/2014/main" val="20007"/>
                    </a:ext>
                  </a:extLst>
                </a:gridCol>
              </a:tblGrid>
              <a:tr h="119916">
                <a:tc>
                  <a:txBody>
                    <a:bodyPr/>
                    <a:lstStyle/>
                    <a:p>
                      <a:pPr algn="ctr"/>
                      <a:r>
                        <a:rPr kumimoji="1" lang="en-US" altLang="ja-JP" sz="1100" dirty="0" smtClean="0">
                          <a:latin typeface="Meiryo UI" panose="020B0604030504040204" pitchFamily="50" charset="-128"/>
                          <a:ea typeface="Meiryo UI" panose="020B0604030504040204" pitchFamily="50" charset="-128"/>
                        </a:rPr>
                        <a:t>2</a:t>
                      </a:r>
                      <a:r>
                        <a:rPr kumimoji="1" lang="ja-JP" altLang="en-US" sz="1100" dirty="0" smtClean="0">
                          <a:latin typeface="Meiryo UI" panose="020B0604030504040204" pitchFamily="50" charset="-128"/>
                          <a:ea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endParaRPr>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3</a:t>
                      </a:r>
                      <a:r>
                        <a:rPr kumimoji="1" lang="ja-JP" altLang="en-US" sz="1100" dirty="0" smtClean="0">
                          <a:latin typeface="Meiryo UI" panose="020B0604030504040204" pitchFamily="50" charset="-128"/>
                          <a:ea typeface="Meiryo UI" panose="020B0604030504040204" pitchFamily="50" charset="-128"/>
                        </a:rPr>
                        <a:t>年</a:t>
                      </a:r>
                    </a:p>
                  </a:txBody>
                  <a:tcPr anchor="ct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smtClean="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0"/>
                  </a:ext>
                </a:extLst>
              </a:tr>
              <a:tr h="130836">
                <a:tc>
                  <a:txBody>
                    <a:bodyPr/>
                    <a:lstStyle/>
                    <a:p>
                      <a:pPr algn="ctr"/>
                      <a:r>
                        <a:rPr kumimoji="1" lang="ja-JP" altLang="en-US" sz="1100" dirty="0" smtClean="0">
                          <a:latin typeface="Meiryo UI" panose="020B0604030504040204" pitchFamily="50" charset="-128"/>
                          <a:ea typeface="Meiryo UI" panose="020B0604030504040204" pitchFamily="50" charset="-128"/>
                        </a:rPr>
                        <a:t>後期</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4</a:t>
                      </a:r>
                      <a:r>
                        <a:rPr kumimoji="1" lang="ja-JP" altLang="en-US" sz="1100" dirty="0" smtClean="0">
                          <a:latin typeface="Meiryo UI" panose="020B0604030504040204" pitchFamily="50" charset="-128"/>
                          <a:ea typeface="Meiryo UI" panose="020B0604030504040204" pitchFamily="50" charset="-128"/>
                        </a:rPr>
                        <a:t>月～</a:t>
                      </a:r>
                      <a:r>
                        <a:rPr kumimoji="1" lang="en-US" altLang="ja-JP" sz="1100" dirty="0" smtClean="0">
                          <a:latin typeface="Meiryo UI" panose="020B0604030504040204" pitchFamily="50" charset="-128"/>
                          <a:ea typeface="Meiryo UI" panose="020B0604030504040204" pitchFamily="50" charset="-128"/>
                        </a:rPr>
                        <a:t>8</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9</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10</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1"/>
                  </a:ext>
                </a:extLst>
              </a:tr>
              <a:tr h="504056">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2"/>
                  </a:ext>
                </a:extLst>
              </a:tr>
            </a:tbl>
          </a:graphicData>
        </a:graphic>
      </p:graphicFrame>
      <p:sp>
        <p:nvSpPr>
          <p:cNvPr id="62" name="ホームベース 61"/>
          <p:cNvSpPr/>
          <p:nvPr/>
        </p:nvSpPr>
        <p:spPr>
          <a:xfrm>
            <a:off x="324000" y="8527164"/>
            <a:ext cx="1087096" cy="36004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latin typeface="Meiryo UI" panose="020B0604030504040204" pitchFamily="50" charset="-128"/>
                <a:ea typeface="Meiryo UI" panose="020B0604030504040204" pitchFamily="50" charset="-128"/>
              </a:rPr>
              <a:t>参加申込み</a:t>
            </a:r>
            <a:endParaRPr kumimoji="1" lang="en-US" altLang="ja-JP" sz="900" dirty="0">
              <a:latin typeface="Meiryo UI" panose="020B0604030504040204" pitchFamily="50" charset="-128"/>
              <a:ea typeface="Meiryo UI" panose="020B0604030504040204" pitchFamily="50" charset="-128"/>
            </a:endParaRPr>
          </a:p>
        </p:txBody>
      </p:sp>
      <p:sp>
        <p:nvSpPr>
          <p:cNvPr id="63" name="ホームベース 62"/>
          <p:cNvSpPr/>
          <p:nvPr/>
        </p:nvSpPr>
        <p:spPr>
          <a:xfrm>
            <a:off x="1882528" y="8527164"/>
            <a:ext cx="2031270" cy="36004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latin typeface="Meiryo UI" panose="020B0604030504040204" pitchFamily="50" charset="-128"/>
                <a:ea typeface="Meiryo UI" panose="020B0604030504040204" pitchFamily="50" charset="-128"/>
              </a:rPr>
              <a:t>事前研修・渡航準備</a:t>
            </a:r>
            <a:endParaRPr kumimoji="1" lang="en-US" altLang="ja-JP" sz="900" dirty="0">
              <a:latin typeface="Meiryo UI" panose="020B0604030504040204" pitchFamily="50" charset="-128"/>
              <a:ea typeface="Meiryo UI" panose="020B0604030504040204" pitchFamily="50" charset="-128"/>
            </a:endParaRPr>
          </a:p>
        </p:txBody>
      </p:sp>
      <p:sp>
        <p:nvSpPr>
          <p:cNvPr id="64" name="ホームベース 63"/>
          <p:cNvSpPr/>
          <p:nvPr/>
        </p:nvSpPr>
        <p:spPr>
          <a:xfrm>
            <a:off x="4194000" y="8527164"/>
            <a:ext cx="1125000" cy="36004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latin typeface="Meiryo UI" panose="020B0604030504040204" pitchFamily="50" charset="-128"/>
                <a:ea typeface="Meiryo UI" panose="020B0604030504040204" pitchFamily="50" charset="-128"/>
              </a:rPr>
              <a:t>海外</a:t>
            </a:r>
            <a:r>
              <a:rPr lang="ja-JP" altLang="en-US" sz="900" dirty="0" smtClean="0">
                <a:latin typeface="Meiryo UI" panose="020B0604030504040204" pitchFamily="50" charset="-128"/>
                <a:ea typeface="Meiryo UI" panose="020B0604030504040204" pitchFamily="50" charset="-128"/>
              </a:rPr>
              <a:t>研修</a:t>
            </a:r>
            <a:endParaRPr kumimoji="1" lang="ja-JP" altLang="en-US" sz="900" dirty="0">
              <a:latin typeface="Meiryo UI" panose="020B0604030504040204" pitchFamily="50" charset="-128"/>
              <a:ea typeface="Meiryo UI" panose="020B0604030504040204" pitchFamily="50" charset="-128"/>
            </a:endParaRPr>
          </a:p>
        </p:txBody>
      </p:sp>
      <p:sp>
        <p:nvSpPr>
          <p:cNvPr id="65" name="ホームベース 64"/>
          <p:cNvSpPr/>
          <p:nvPr/>
        </p:nvSpPr>
        <p:spPr>
          <a:xfrm>
            <a:off x="5599202" y="8527164"/>
            <a:ext cx="1024798" cy="36004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latin typeface="Meiryo UI" panose="020B0604030504040204" pitchFamily="50" charset="-128"/>
                <a:ea typeface="Meiryo UI" panose="020B0604030504040204" pitchFamily="50" charset="-128"/>
              </a:rPr>
              <a:t>事後研修</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報告会</a:t>
            </a:r>
            <a:endParaRPr kumimoji="1" lang="ja-JP" altLang="en-US" sz="900" dirty="0">
              <a:latin typeface="Meiryo UI" panose="020B0604030504040204" pitchFamily="50" charset="-128"/>
              <a:ea typeface="Meiryo UI" panose="020B0604030504040204" pitchFamily="50" charset="-128"/>
            </a:endParaRPr>
          </a:p>
        </p:txBody>
      </p:sp>
      <p:sp>
        <p:nvSpPr>
          <p:cNvPr id="24" name="正方形/長方形 23"/>
          <p:cNvSpPr/>
          <p:nvPr/>
        </p:nvSpPr>
        <p:spPr>
          <a:xfrm>
            <a:off x="0" y="1017000"/>
            <a:ext cx="6858000" cy="3983568"/>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0" y="5090567"/>
            <a:ext cx="6858000" cy="4026433"/>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1674000" y="567000"/>
            <a:ext cx="4138262" cy="400110"/>
          </a:xfrm>
          <a:prstGeom prst="rect">
            <a:avLst/>
          </a:prstGeom>
          <a:noFill/>
        </p:spPr>
        <p:txBody>
          <a:bodyPr wrap="square" rtlCol="0">
            <a:spAutoFit/>
          </a:bodyPr>
          <a:lstStyle/>
          <a:p>
            <a:r>
              <a:rPr lang="ja-JP" altLang="en-US" sz="1000" b="1" dirty="0" smtClean="0">
                <a:solidFill>
                  <a:srgbClr val="0070C0"/>
                </a:solidFill>
                <a:latin typeface="Meiryo UI" panose="020B0604030504040204" pitchFamily="50" charset="-128"/>
                <a:ea typeface="Meiryo UI" panose="020B0604030504040204" pitchFamily="50" charset="-128"/>
              </a:rPr>
              <a:t>岩手大学国際交流のホームページでは、他にも多くのプログラムと参加者の</a:t>
            </a:r>
            <a:endParaRPr lang="en-US" altLang="ja-JP" sz="1000" b="1" dirty="0" smtClean="0">
              <a:solidFill>
                <a:srgbClr val="0070C0"/>
              </a:solidFill>
              <a:latin typeface="Meiryo UI" panose="020B0604030504040204" pitchFamily="50" charset="-128"/>
              <a:ea typeface="Meiryo UI" panose="020B0604030504040204" pitchFamily="50" charset="-128"/>
            </a:endParaRPr>
          </a:p>
          <a:p>
            <a:r>
              <a:rPr lang="ja-JP" altLang="en-US" sz="1000" b="1" dirty="0" smtClean="0">
                <a:solidFill>
                  <a:srgbClr val="0070C0"/>
                </a:solidFill>
                <a:latin typeface="Meiryo UI" panose="020B0604030504040204" pitchFamily="50" charset="-128"/>
                <a:ea typeface="Meiryo UI" panose="020B0604030504040204" pitchFamily="50" charset="-128"/>
              </a:rPr>
              <a:t>体験談を公開しています！右のＱＲコードから、ぜひご覧ください！</a:t>
            </a:r>
            <a:endParaRPr lang="en-US" altLang="ja-JP" sz="1000" b="1" dirty="0" smtClean="0">
              <a:solidFill>
                <a:srgbClr val="0070C0"/>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rotWithShape="1">
          <a:blip r:embed="rId6">
            <a:extLst>
              <a:ext uri="{28A0092B-C50C-407E-A947-70E740481C1C}">
                <a14:useLocalDpi xmlns:a14="http://schemas.microsoft.com/office/drawing/2010/main" val="0"/>
              </a:ext>
            </a:extLst>
          </a:blip>
          <a:srcRect l="8593" t="7202" r="8816" b="8286"/>
          <a:stretch/>
        </p:blipFill>
        <p:spPr>
          <a:xfrm>
            <a:off x="5859000" y="27000"/>
            <a:ext cx="914821" cy="936096"/>
          </a:xfrm>
          <a:prstGeom prst="rect">
            <a:avLst/>
          </a:prstGeom>
        </p:spPr>
      </p:pic>
      <p:grpSp>
        <p:nvGrpSpPr>
          <p:cNvPr id="30" name="グループ化 29"/>
          <p:cNvGrpSpPr/>
          <p:nvPr/>
        </p:nvGrpSpPr>
        <p:grpSpPr>
          <a:xfrm>
            <a:off x="9376751" y="1322688"/>
            <a:ext cx="505200" cy="4835407"/>
            <a:chOff x="9134530" y="1324422"/>
            <a:chExt cx="505200" cy="4835407"/>
          </a:xfrm>
        </p:grpSpPr>
        <p:sp>
          <p:nvSpPr>
            <p:cNvPr id="31" name="角丸四角形 30"/>
            <p:cNvSpPr/>
            <p:nvPr/>
          </p:nvSpPr>
          <p:spPr>
            <a:xfrm>
              <a:off x="9142405" y="5692286"/>
              <a:ext cx="495000" cy="46754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9142405" y="5147833"/>
              <a:ext cx="495000" cy="467543"/>
            </a:xfrm>
            <a:prstGeom prst="roundRect">
              <a:avLst/>
            </a:prstGeom>
            <a:solidFill>
              <a:srgbClr val="EE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9134530" y="1324422"/>
              <a:ext cx="495000" cy="467543"/>
            </a:xfrm>
            <a:prstGeom prst="roundRect">
              <a:avLst/>
            </a:prstGeom>
            <a:solidFill>
              <a:srgbClr val="FE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9144730" y="4603380"/>
              <a:ext cx="495000" cy="467543"/>
            </a:xfrm>
            <a:prstGeom prst="roundRect">
              <a:avLst/>
            </a:prstGeom>
            <a:solidFill>
              <a:srgbClr val="4C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9134530" y="1868876"/>
              <a:ext cx="495000" cy="467543"/>
            </a:xfrm>
            <a:prstGeom prst="roundRect">
              <a:avLst/>
            </a:prstGeom>
            <a:solidFill>
              <a:srgbClr val="FFE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9142405" y="2413330"/>
              <a:ext cx="495000" cy="467543"/>
            </a:xfrm>
            <a:prstGeom prst="roundRect">
              <a:avLst/>
            </a:prstGeom>
            <a:solidFill>
              <a:srgbClr val="FF7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9142405" y="2965435"/>
              <a:ext cx="495000" cy="467543"/>
            </a:xfrm>
            <a:prstGeom prst="roundRect">
              <a:avLst/>
            </a:prstGeom>
            <a:solidFill>
              <a:srgbClr val="FFE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9142405" y="3509889"/>
              <a:ext cx="495000" cy="467543"/>
            </a:xfrm>
            <a:prstGeom prst="roundRect">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p:cNvSpPr/>
            <p:nvPr/>
          </p:nvSpPr>
          <p:spPr>
            <a:xfrm>
              <a:off x="9143742" y="4058926"/>
              <a:ext cx="495000" cy="467543"/>
            </a:xfrm>
            <a:prstGeom prst="roundRect">
              <a:avLst/>
            </a:prstGeom>
            <a:solidFill>
              <a:srgbClr val="E1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871837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3246546" y="8611544"/>
            <a:ext cx="349897" cy="261610"/>
          </a:xfrm>
          <a:prstGeom prst="rect">
            <a:avLst/>
          </a:prstGeom>
          <a:noFill/>
        </p:spPr>
        <p:txBody>
          <a:bodyPr wrap="square" rtlCol="0">
            <a:spAutoFit/>
          </a:bodyPr>
          <a:lstStyle/>
          <a:p>
            <a:r>
              <a:rPr kumimoji="1" lang="en-US" altLang="ja-JP" sz="1100" dirty="0"/>
              <a:t>-7-</a:t>
            </a:r>
            <a:endParaRPr kumimoji="1" lang="ja-JP" altLang="en-US" sz="1100" dirty="0"/>
          </a:p>
        </p:txBody>
      </p:sp>
      <p:pic>
        <p:nvPicPr>
          <p:cNvPr id="26" name="図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046436" y="5172850"/>
            <a:ext cx="5806459" cy="684412"/>
          </a:xfrm>
          <a:prstGeom prst="rect">
            <a:avLst/>
          </a:prstGeom>
        </p:spPr>
      </p:pic>
      <p:sp>
        <p:nvSpPr>
          <p:cNvPr id="29" name="テキスト ボックス 28"/>
          <p:cNvSpPr txBox="1"/>
          <p:nvPr/>
        </p:nvSpPr>
        <p:spPr>
          <a:xfrm>
            <a:off x="90000" y="72000"/>
            <a:ext cx="6714000" cy="523220"/>
          </a:xfrm>
          <a:prstGeom prst="rect">
            <a:avLst/>
          </a:prstGeom>
          <a:solidFill>
            <a:srgbClr val="4C83C5"/>
          </a:solid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ja-JP" altLang="en-US" sz="1400" dirty="0" smtClean="0">
                <a:latin typeface="Meiryo UI" panose="020B0604030504040204" pitchFamily="50" charset="-128"/>
                <a:ea typeface="Meiryo UI" panose="020B0604030504040204" pitchFamily="50" charset="-128"/>
              </a:rPr>
              <a:t>セント・メアリーズ大学（カナダ）交換留学</a:t>
            </a:r>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人文社会科学部 人間文化課程</a:t>
            </a: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山口大河さん</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30" name="表 29"/>
          <p:cNvGraphicFramePr>
            <a:graphicFrameLocks noGrp="1"/>
          </p:cNvGraphicFramePr>
          <p:nvPr>
            <p:extLst>
              <p:ext uri="{D42A27DB-BD31-4B8C-83A1-F6EECF244321}">
                <p14:modId xmlns:p14="http://schemas.microsoft.com/office/powerpoint/2010/main" val="931854001"/>
              </p:ext>
            </p:extLst>
          </p:nvPr>
        </p:nvGraphicFramePr>
        <p:xfrm>
          <a:off x="179887" y="3279784"/>
          <a:ext cx="6481136" cy="1022216"/>
        </p:xfrm>
        <a:graphic>
          <a:graphicData uri="http://schemas.openxmlformats.org/drawingml/2006/table">
            <a:tbl>
              <a:tblPr firstRow="1" bandRow="1">
                <a:tableStyleId>{073A0DAA-6AF3-43AB-8588-CEC1D06C72B9}</a:tableStyleId>
              </a:tblPr>
              <a:tblGrid>
                <a:gridCol w="810142">
                  <a:extLst>
                    <a:ext uri="{9D8B030D-6E8A-4147-A177-3AD203B41FA5}">
                      <a16:colId xmlns:a16="http://schemas.microsoft.com/office/drawing/2014/main" val="20000"/>
                    </a:ext>
                  </a:extLst>
                </a:gridCol>
                <a:gridCol w="810142">
                  <a:extLst>
                    <a:ext uri="{9D8B030D-6E8A-4147-A177-3AD203B41FA5}">
                      <a16:colId xmlns:a16="http://schemas.microsoft.com/office/drawing/2014/main" val="20001"/>
                    </a:ext>
                  </a:extLst>
                </a:gridCol>
                <a:gridCol w="810142">
                  <a:extLst>
                    <a:ext uri="{9D8B030D-6E8A-4147-A177-3AD203B41FA5}">
                      <a16:colId xmlns:a16="http://schemas.microsoft.com/office/drawing/2014/main" val="20002"/>
                    </a:ext>
                  </a:extLst>
                </a:gridCol>
                <a:gridCol w="810142">
                  <a:extLst>
                    <a:ext uri="{9D8B030D-6E8A-4147-A177-3AD203B41FA5}">
                      <a16:colId xmlns:a16="http://schemas.microsoft.com/office/drawing/2014/main" val="20003"/>
                    </a:ext>
                  </a:extLst>
                </a:gridCol>
                <a:gridCol w="810142">
                  <a:extLst>
                    <a:ext uri="{9D8B030D-6E8A-4147-A177-3AD203B41FA5}">
                      <a16:colId xmlns:a16="http://schemas.microsoft.com/office/drawing/2014/main" val="20004"/>
                    </a:ext>
                  </a:extLst>
                </a:gridCol>
                <a:gridCol w="810142">
                  <a:extLst>
                    <a:ext uri="{9D8B030D-6E8A-4147-A177-3AD203B41FA5}">
                      <a16:colId xmlns:a16="http://schemas.microsoft.com/office/drawing/2014/main" val="20005"/>
                    </a:ext>
                  </a:extLst>
                </a:gridCol>
                <a:gridCol w="810142">
                  <a:extLst>
                    <a:ext uri="{9D8B030D-6E8A-4147-A177-3AD203B41FA5}">
                      <a16:colId xmlns:a16="http://schemas.microsoft.com/office/drawing/2014/main" val="20006"/>
                    </a:ext>
                  </a:extLst>
                </a:gridCol>
                <a:gridCol w="810142">
                  <a:extLst>
                    <a:ext uri="{9D8B030D-6E8A-4147-A177-3AD203B41FA5}">
                      <a16:colId xmlns:a16="http://schemas.microsoft.com/office/drawing/2014/main" val="20007"/>
                    </a:ext>
                  </a:extLst>
                </a:gridCol>
              </a:tblGrid>
              <a:tr h="119916">
                <a:tc gridSpan="2">
                  <a:txBody>
                    <a:bodyPr/>
                    <a:lstStyle/>
                    <a:p>
                      <a:pPr algn="ct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tc gridSpan="2">
                  <a:txBody>
                    <a:bodyPr/>
                    <a:lstStyle/>
                    <a:p>
                      <a:pPr algn="ct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tc gridSpan="2">
                  <a:txBody>
                    <a:bodyPr/>
                    <a:lstStyle/>
                    <a:p>
                      <a:pPr algn="ct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tc gridSpan="2">
                  <a:txBody>
                    <a:bodyPr/>
                    <a:lstStyle/>
                    <a:p>
                      <a:pPr algn="ctr"/>
                      <a:r>
                        <a:rPr kumimoji="1" lang="en-US" altLang="ja-JP" sz="1100" dirty="0" smtClean="0">
                          <a:latin typeface="Meiryo UI" panose="020B0604030504040204" pitchFamily="50" charset="-128"/>
                          <a:ea typeface="Meiryo UI" panose="020B0604030504040204" pitchFamily="50" charset="-128"/>
                        </a:rPr>
                        <a:t>4</a:t>
                      </a:r>
                      <a:r>
                        <a:rPr kumimoji="1" lang="ja-JP" altLang="en-US" sz="1100" dirty="0" smtClean="0">
                          <a:latin typeface="Meiryo UI" panose="020B0604030504040204" pitchFamily="50" charset="-128"/>
                          <a:ea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sz="1100" dirty="0"/>
                    </a:p>
                  </a:txBody>
                  <a:tcPr/>
                </a:tc>
                <a:extLst>
                  <a:ext uri="{0D108BD9-81ED-4DB2-BD59-A6C34878D82A}">
                    <a16:rowId xmlns:a16="http://schemas.microsoft.com/office/drawing/2014/main" val="10000"/>
                  </a:ext>
                </a:extLst>
              </a:tr>
              <a:tr h="130836">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extLst>
                  <a:ext uri="{0D108BD9-81ED-4DB2-BD59-A6C34878D82A}">
                    <a16:rowId xmlns:a16="http://schemas.microsoft.com/office/drawing/2014/main" val="10001"/>
                  </a:ext>
                </a:extLst>
              </a:tr>
              <a:tr h="504056">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2"/>
                  </a:ext>
                </a:extLst>
              </a:tr>
            </a:tbl>
          </a:graphicData>
        </a:graphic>
      </p:graphicFrame>
      <p:sp>
        <p:nvSpPr>
          <p:cNvPr id="31" name="ホームベース 30"/>
          <p:cNvSpPr/>
          <p:nvPr/>
        </p:nvSpPr>
        <p:spPr>
          <a:xfrm>
            <a:off x="2619001" y="3849700"/>
            <a:ext cx="1350000" cy="36004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latin typeface="Meiryo UI" panose="020B0604030504040204" pitchFamily="50" charset="-128"/>
                <a:ea typeface="Meiryo UI" panose="020B0604030504040204" pitchFamily="50" charset="-128"/>
              </a:rPr>
              <a:t>学内申請</a:t>
            </a:r>
          </a:p>
          <a:p>
            <a:pPr algn="ctr"/>
            <a:r>
              <a:rPr kumimoji="1" lang="ja-JP" altLang="en-US" sz="900" dirty="0">
                <a:latin typeface="Meiryo UI" panose="020B0604030504040204" pitchFamily="50" charset="-128"/>
                <a:ea typeface="Meiryo UI" panose="020B0604030504040204" pitchFamily="50" charset="-128"/>
              </a:rPr>
              <a:t>語学対策</a:t>
            </a:r>
            <a:endParaRPr kumimoji="1" lang="en-US" altLang="ja-JP" sz="900" dirty="0">
              <a:latin typeface="Meiryo UI" panose="020B0604030504040204" pitchFamily="50" charset="-128"/>
              <a:ea typeface="Meiryo UI" panose="020B0604030504040204" pitchFamily="50" charset="-128"/>
            </a:endParaRPr>
          </a:p>
        </p:txBody>
      </p:sp>
      <p:sp>
        <p:nvSpPr>
          <p:cNvPr id="33" name="ホームベース 32"/>
          <p:cNvSpPr/>
          <p:nvPr/>
        </p:nvSpPr>
        <p:spPr>
          <a:xfrm>
            <a:off x="594000" y="3849700"/>
            <a:ext cx="1907563" cy="36004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latin typeface="Meiryo UI" panose="020B0604030504040204" pitchFamily="50" charset="-128"/>
                <a:ea typeface="Meiryo UI" panose="020B0604030504040204" pitchFamily="50" charset="-128"/>
              </a:rPr>
              <a:t>留学</a:t>
            </a:r>
            <a:r>
              <a:rPr kumimoji="1" lang="ja-JP" altLang="en-US" sz="1000" dirty="0" smtClean="0">
                <a:latin typeface="Meiryo UI" panose="020B0604030504040204" pitchFamily="50" charset="-128"/>
                <a:ea typeface="Meiryo UI" panose="020B0604030504040204" pitchFamily="50" charset="-128"/>
              </a:rPr>
              <a:t>カウンセリング開始</a:t>
            </a:r>
            <a:endParaRPr kumimoji="1" lang="ja-JP" altLang="en-US" sz="1000" dirty="0">
              <a:latin typeface="Meiryo UI" panose="020B0604030504040204" pitchFamily="50" charset="-128"/>
              <a:ea typeface="Meiryo UI" panose="020B0604030504040204" pitchFamily="50" charset="-128"/>
            </a:endParaRPr>
          </a:p>
        </p:txBody>
      </p:sp>
      <p:sp>
        <p:nvSpPr>
          <p:cNvPr id="34" name="ホームベース 33"/>
          <p:cNvSpPr/>
          <p:nvPr/>
        </p:nvSpPr>
        <p:spPr>
          <a:xfrm>
            <a:off x="4086439" y="3849700"/>
            <a:ext cx="1714047" cy="36004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留学</a:t>
            </a:r>
            <a:r>
              <a:rPr kumimoji="1" lang="ja-JP" altLang="en-US" sz="900" dirty="0" smtClean="0">
                <a:latin typeface="Meiryo UI" panose="020B0604030504040204" pitchFamily="50" charset="-128"/>
                <a:ea typeface="Meiryo UI" panose="020B0604030504040204" pitchFamily="50" charset="-128"/>
              </a:rPr>
              <a:t>期間</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9</a:t>
            </a:r>
            <a:r>
              <a:rPr lang="ja-JP" altLang="en-US" sz="900" dirty="0" smtClean="0">
                <a:latin typeface="Meiryo UI" panose="020B0604030504040204" pitchFamily="50" charset="-128"/>
                <a:ea typeface="Meiryo UI" panose="020B0604030504040204" pitchFamily="50" charset="-128"/>
              </a:rPr>
              <a:t>月</a:t>
            </a:r>
            <a:r>
              <a:rPr lang="en-US" altLang="ja-JP" sz="900" dirty="0" smtClean="0">
                <a:latin typeface="Meiryo UI" panose="020B0604030504040204" pitchFamily="50" charset="-128"/>
                <a:ea typeface="Meiryo UI" panose="020B0604030504040204" pitchFamily="50" charset="-128"/>
              </a:rPr>
              <a:t>~5</a:t>
            </a:r>
            <a:r>
              <a:rPr lang="ja-JP" altLang="en-US" sz="900" dirty="0" smtClean="0">
                <a:latin typeface="Meiryo UI" panose="020B0604030504040204" pitchFamily="50" charset="-128"/>
                <a:ea typeface="Meiryo UI" panose="020B0604030504040204" pitchFamily="50" charset="-128"/>
              </a:rPr>
              <a:t>月）</a:t>
            </a:r>
            <a:endParaRPr kumimoji="1" lang="ja-JP" altLang="en-US" sz="900" dirty="0">
              <a:latin typeface="Meiryo UI" panose="020B0604030504040204" pitchFamily="50" charset="-128"/>
              <a:ea typeface="Meiryo UI" panose="020B0604030504040204" pitchFamily="50" charset="-128"/>
            </a:endParaRPr>
          </a:p>
        </p:txBody>
      </p:sp>
      <p:sp>
        <p:nvSpPr>
          <p:cNvPr id="37" name="ホームベース 36"/>
          <p:cNvSpPr/>
          <p:nvPr/>
        </p:nvSpPr>
        <p:spPr>
          <a:xfrm>
            <a:off x="5864972" y="3849700"/>
            <a:ext cx="675675" cy="36004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報告会</a:t>
            </a:r>
          </a:p>
        </p:txBody>
      </p:sp>
      <p:pic>
        <p:nvPicPr>
          <p:cNvPr id="38" name="Picture 9"/>
          <p:cNvPicPr>
            <a:picLocks noChangeAspect="1"/>
          </p:cNvPicPr>
          <p:nvPr/>
        </p:nvPicPr>
        <p:blipFill rotWithShape="1">
          <a:blip r:embed="rId3">
            <a:extLst>
              <a:ext uri="{28A0092B-C50C-407E-A947-70E740481C1C}">
                <a14:useLocalDpi xmlns:a14="http://schemas.microsoft.com/office/drawing/2010/main" val="0"/>
              </a:ext>
            </a:extLst>
          </a:blip>
          <a:srcRect t="-1129"/>
          <a:stretch/>
        </p:blipFill>
        <p:spPr>
          <a:xfrm>
            <a:off x="131126" y="792000"/>
            <a:ext cx="1317874" cy="1845000"/>
          </a:xfrm>
          <a:prstGeom prst="rect">
            <a:avLst/>
          </a:prstGeom>
          <a:ln>
            <a:solidFill>
              <a:schemeClr val="dk1"/>
            </a:solidFill>
          </a:ln>
        </p:spPr>
      </p:pic>
      <p:sp>
        <p:nvSpPr>
          <p:cNvPr id="32" name="テキスト ボックス 31"/>
          <p:cNvSpPr txBox="1"/>
          <p:nvPr/>
        </p:nvSpPr>
        <p:spPr>
          <a:xfrm>
            <a:off x="90000" y="4572000"/>
            <a:ext cx="6714000" cy="523220"/>
          </a:xfrm>
          <a:prstGeom prst="rect">
            <a:avLst/>
          </a:prstGeom>
          <a:solidFill>
            <a:srgbClr val="4C83C5"/>
          </a:solid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ja-JP" altLang="en-US" sz="1400" dirty="0">
                <a:latin typeface="Meiryo UI" panose="020B0604030504040204" pitchFamily="50" charset="-128"/>
                <a:ea typeface="Meiryo UI" panose="020B0604030504040204" pitchFamily="50" charset="-128"/>
              </a:rPr>
              <a:t>リンネ大学（スウェーデン）交換</a:t>
            </a:r>
            <a:r>
              <a:rPr lang="ja-JP" altLang="en-US" sz="1400" dirty="0" smtClean="0">
                <a:latin typeface="Meiryo UI" panose="020B0604030504040204" pitchFamily="50" charset="-128"/>
                <a:ea typeface="Meiryo UI" panose="020B0604030504040204" pitchFamily="50" charset="-128"/>
              </a:rPr>
              <a:t>留学 </a:t>
            </a:r>
            <a:r>
              <a:rPr lang="en-US" altLang="ja-JP" sz="1400"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トビタテ</a:t>
            </a:r>
            <a:r>
              <a:rPr lang="ja-JP" altLang="en-US" sz="1400" dirty="0">
                <a:latin typeface="Meiryo UI" panose="020B0604030504040204" pitchFamily="50" charset="-128"/>
                <a:ea typeface="Meiryo UI" panose="020B0604030504040204" pitchFamily="50" charset="-128"/>
              </a:rPr>
              <a:t>！留学</a:t>
            </a:r>
            <a:r>
              <a:rPr lang="en-US" altLang="ja-JP" sz="1400" dirty="0">
                <a:latin typeface="Meiryo UI" panose="020B0604030504040204" pitchFamily="50" charset="-128"/>
                <a:ea typeface="Meiryo UI" panose="020B0604030504040204" pitchFamily="50" charset="-128"/>
              </a:rPr>
              <a:t>JAPAN</a:t>
            </a:r>
            <a:r>
              <a:rPr lang="ja-JP" altLang="en-US" sz="1400" dirty="0">
                <a:latin typeface="Meiryo UI" panose="020B0604030504040204" pitchFamily="50" charset="-128"/>
                <a:ea typeface="Meiryo UI" panose="020B0604030504040204" pitchFamily="50" charset="-128"/>
              </a:rPr>
              <a:t>（地域版）</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理工</a:t>
            </a:r>
            <a:r>
              <a:rPr lang="ja-JP" altLang="en-US" sz="1400" dirty="0" smtClean="0">
                <a:latin typeface="Meiryo UI" panose="020B0604030504040204" pitchFamily="50" charset="-128"/>
                <a:ea typeface="Meiryo UI" panose="020B0604030504040204" pitchFamily="50" charset="-128"/>
              </a:rPr>
              <a:t>学部 化学</a:t>
            </a:r>
            <a:r>
              <a:rPr lang="ja-JP" altLang="en-US" sz="1400" dirty="0">
                <a:latin typeface="Meiryo UI" panose="020B0604030504040204" pitchFamily="50" charset="-128"/>
                <a:ea typeface="Meiryo UI" panose="020B0604030504040204" pitchFamily="50" charset="-128"/>
              </a:rPr>
              <a:t>・生命理工</a:t>
            </a:r>
            <a:r>
              <a:rPr lang="ja-JP" altLang="en-US" sz="1400" dirty="0" smtClean="0">
                <a:latin typeface="Meiryo UI" panose="020B0604030504040204" pitchFamily="50" charset="-128"/>
                <a:ea typeface="Meiryo UI" panose="020B0604030504040204" pitchFamily="50" charset="-128"/>
              </a:rPr>
              <a:t>学科 化学</a:t>
            </a:r>
            <a:r>
              <a:rPr lang="ja-JP" altLang="en-US" sz="1400" dirty="0">
                <a:latin typeface="Meiryo UI" panose="020B0604030504040204" pitchFamily="50" charset="-128"/>
                <a:ea typeface="Meiryo UI" panose="020B0604030504040204" pitchFamily="50" charset="-128"/>
              </a:rPr>
              <a:t>コース　柴田史那さん</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40" name="表 39"/>
          <p:cNvGraphicFramePr>
            <a:graphicFrameLocks noGrp="1"/>
          </p:cNvGraphicFramePr>
          <p:nvPr>
            <p:extLst>
              <p:ext uri="{D42A27DB-BD31-4B8C-83A1-F6EECF244321}">
                <p14:modId xmlns:p14="http://schemas.microsoft.com/office/powerpoint/2010/main" val="1175979324"/>
              </p:ext>
            </p:extLst>
          </p:nvPr>
        </p:nvGraphicFramePr>
        <p:xfrm>
          <a:off x="176716" y="7756938"/>
          <a:ext cx="6484308" cy="1315062"/>
        </p:xfrm>
        <a:graphic>
          <a:graphicData uri="http://schemas.openxmlformats.org/drawingml/2006/table">
            <a:tbl>
              <a:tblPr firstRow="1" bandRow="1">
                <a:tableStyleId>{073A0DAA-6AF3-43AB-8588-CEC1D06C72B9}</a:tableStyleId>
              </a:tblPr>
              <a:tblGrid>
                <a:gridCol w="1621077">
                  <a:extLst>
                    <a:ext uri="{9D8B030D-6E8A-4147-A177-3AD203B41FA5}">
                      <a16:colId xmlns:a16="http://schemas.microsoft.com/office/drawing/2014/main" val="20004"/>
                    </a:ext>
                  </a:extLst>
                </a:gridCol>
                <a:gridCol w="1621077">
                  <a:extLst>
                    <a:ext uri="{9D8B030D-6E8A-4147-A177-3AD203B41FA5}">
                      <a16:colId xmlns:a16="http://schemas.microsoft.com/office/drawing/2014/main" val="20005"/>
                    </a:ext>
                  </a:extLst>
                </a:gridCol>
                <a:gridCol w="1621077">
                  <a:extLst>
                    <a:ext uri="{9D8B030D-6E8A-4147-A177-3AD203B41FA5}">
                      <a16:colId xmlns:a16="http://schemas.microsoft.com/office/drawing/2014/main" val="20006"/>
                    </a:ext>
                  </a:extLst>
                </a:gridCol>
                <a:gridCol w="1621077">
                  <a:extLst>
                    <a:ext uri="{9D8B030D-6E8A-4147-A177-3AD203B41FA5}">
                      <a16:colId xmlns:a16="http://schemas.microsoft.com/office/drawing/2014/main" val="20007"/>
                    </a:ext>
                  </a:extLst>
                </a:gridCol>
              </a:tblGrid>
              <a:tr h="327667">
                <a:tc gridSpan="2">
                  <a:txBody>
                    <a:bodyPr/>
                    <a:lstStyle/>
                    <a:p>
                      <a:pPr algn="ct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tc gridSpan="2">
                  <a:txBody>
                    <a:bodyPr/>
                    <a:lstStyle/>
                    <a:p>
                      <a:pPr algn="ct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extLst>
                  <a:ext uri="{0D108BD9-81ED-4DB2-BD59-A6C34878D82A}">
                    <a16:rowId xmlns:a16="http://schemas.microsoft.com/office/drawing/2014/main" val="10000"/>
                  </a:ext>
                </a:extLst>
              </a:tr>
              <a:tr h="276572">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extLst>
                  <a:ext uri="{0D108BD9-81ED-4DB2-BD59-A6C34878D82A}">
                    <a16:rowId xmlns:a16="http://schemas.microsoft.com/office/drawing/2014/main" val="10001"/>
                  </a:ext>
                </a:extLst>
              </a:tr>
              <a:tr h="710823">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2"/>
                  </a:ext>
                </a:extLst>
              </a:tr>
            </a:tbl>
          </a:graphicData>
        </a:graphic>
      </p:graphicFrame>
      <p:sp>
        <p:nvSpPr>
          <p:cNvPr id="41" name="ホームベース 40"/>
          <p:cNvSpPr/>
          <p:nvPr/>
        </p:nvSpPr>
        <p:spPr>
          <a:xfrm>
            <a:off x="2959392" y="8657341"/>
            <a:ext cx="1232058" cy="179597"/>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latin typeface="Meiryo UI" panose="020B0604030504040204" pitchFamily="50" charset="-128"/>
                <a:ea typeface="Meiryo UI" panose="020B0604030504040204" pitchFamily="50" charset="-128"/>
              </a:rPr>
              <a:t>学内申請</a:t>
            </a:r>
            <a:r>
              <a:rPr lang="en-US" altLang="ja-JP" sz="800" dirty="0">
                <a:latin typeface="Meiryo UI" panose="020B0604030504040204" pitchFamily="50" charset="-128"/>
                <a:ea typeface="Meiryo UI" panose="020B0604030504040204" pitchFamily="50" charset="-128"/>
              </a:rPr>
              <a:t>(1</a:t>
            </a:r>
            <a:r>
              <a:rPr lang="ja-JP" altLang="en-US" sz="800" dirty="0">
                <a:latin typeface="Meiryo UI" panose="020B0604030504040204" pitchFamily="50" charset="-128"/>
                <a:ea typeface="Meiryo UI" panose="020B0604030504040204" pitchFamily="50" charset="-128"/>
              </a:rPr>
              <a:t>月</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４月</a:t>
            </a:r>
            <a:r>
              <a:rPr lang="en-US" altLang="ja-JP" sz="800" dirty="0">
                <a:latin typeface="Meiryo UI" panose="020B0604030504040204" pitchFamily="50" charset="-128"/>
                <a:ea typeface="Meiryo UI" panose="020B0604030504040204" pitchFamily="50" charset="-128"/>
              </a:rPr>
              <a:t>)</a:t>
            </a:r>
            <a:endParaRPr lang="ja-JP" altLang="en-US" sz="800" dirty="0">
              <a:latin typeface="Meiryo UI" panose="020B0604030504040204" pitchFamily="50" charset="-128"/>
              <a:ea typeface="Meiryo UI" panose="020B0604030504040204" pitchFamily="50" charset="-128"/>
            </a:endParaRPr>
          </a:p>
        </p:txBody>
      </p:sp>
      <p:sp>
        <p:nvSpPr>
          <p:cNvPr id="42" name="ホームベース 41"/>
          <p:cNvSpPr/>
          <p:nvPr/>
        </p:nvSpPr>
        <p:spPr>
          <a:xfrm>
            <a:off x="3235654" y="8393447"/>
            <a:ext cx="1273346" cy="218491"/>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latin typeface="Meiryo UI" panose="020B0604030504040204" pitchFamily="50" charset="-128"/>
                <a:ea typeface="Meiryo UI" panose="020B0604030504040204" pitchFamily="50" charset="-128"/>
              </a:rPr>
              <a:t>トビタテ申請</a:t>
            </a:r>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月</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月</a:t>
            </a:r>
            <a:r>
              <a:rPr kumimoji="1" lang="en-US" altLang="ja-JP" sz="800" dirty="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1447540" y="5135779"/>
            <a:ext cx="5410460" cy="245122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oAutofit/>
          </a:bodyPr>
          <a:lstStyle/>
          <a:p>
            <a:pPr algn="just"/>
            <a:r>
              <a:rPr lang="ja-JP" altLang="en-US" sz="1100" dirty="0" smtClean="0">
                <a:latin typeface="Meiryo UI" panose="020B0604030504040204" pitchFamily="50" charset="-128"/>
                <a:ea typeface="Meiryo UI" panose="020B0604030504040204" pitchFamily="50" charset="-128"/>
              </a:rPr>
              <a:t>　３年生</a:t>
            </a:r>
            <a:r>
              <a:rPr lang="ja-JP" altLang="en-US" sz="1100" dirty="0">
                <a:latin typeface="Meiryo UI" panose="020B0604030504040204" pitchFamily="50" charset="-128"/>
                <a:ea typeface="Meiryo UI" panose="020B0604030504040204" pitchFamily="50" charset="-128"/>
              </a:rPr>
              <a:t>の夏、研究室の教授がスウェーデンへの留学を勧めてくださいました。そこから</a:t>
            </a:r>
            <a:r>
              <a:rPr lang="en-US" altLang="ja-JP" sz="1100" dirty="0">
                <a:latin typeface="Meiryo UI" panose="020B0604030504040204" pitchFamily="50" charset="-128"/>
                <a:ea typeface="Meiryo UI" panose="020B0604030504040204" pitchFamily="50" charset="-128"/>
              </a:rPr>
              <a:t>3</a:t>
            </a:r>
            <a:r>
              <a:rPr lang="ja-JP" altLang="en-US" sz="1100" dirty="0">
                <a:latin typeface="Meiryo UI" panose="020B0604030504040204" pitchFamily="50" charset="-128"/>
                <a:ea typeface="Meiryo UI" panose="020B0604030504040204" pitchFamily="50" charset="-128"/>
              </a:rPr>
              <a:t>年生後期にリンネ大学への交換留学が決定し、</a:t>
            </a:r>
            <a:r>
              <a:rPr lang="en-US" altLang="ja-JP" sz="1100" dirty="0">
                <a:latin typeface="Meiryo UI" panose="020B0604030504040204" pitchFamily="50" charset="-128"/>
                <a:ea typeface="Meiryo UI" panose="020B0604030504040204" pitchFamily="50" charset="-128"/>
              </a:rPr>
              <a:t>IELTS</a:t>
            </a:r>
            <a:r>
              <a:rPr lang="ja-JP" altLang="en-US" sz="1100" dirty="0">
                <a:latin typeface="Meiryo UI" panose="020B0604030504040204" pitchFamily="50" charset="-128"/>
                <a:ea typeface="Meiryo UI" panose="020B0604030504040204" pitchFamily="50" charset="-128"/>
              </a:rPr>
              <a:t>で</a:t>
            </a:r>
            <a:r>
              <a:rPr lang="en-US" altLang="ja-JP" sz="1100" dirty="0">
                <a:latin typeface="Meiryo UI" panose="020B0604030504040204" pitchFamily="50" charset="-128"/>
                <a:ea typeface="Meiryo UI" panose="020B0604030504040204" pitchFamily="50" charset="-128"/>
              </a:rPr>
              <a:t>B2</a:t>
            </a:r>
            <a:r>
              <a:rPr lang="ja-JP" altLang="en-US" sz="1100" dirty="0">
                <a:latin typeface="Meiryo UI" panose="020B0604030504040204" pitchFamily="50" charset="-128"/>
                <a:ea typeface="Meiryo UI" panose="020B0604030504040204" pitchFamily="50" charset="-128"/>
              </a:rPr>
              <a:t>レベル</a:t>
            </a:r>
            <a:r>
              <a:rPr lang="en-US" altLang="ja-JP" sz="1100" dirty="0">
                <a:latin typeface="Meiryo UI" panose="020B0604030504040204" pitchFamily="50" charset="-128"/>
                <a:ea typeface="Meiryo UI" panose="020B0604030504040204" pitchFamily="50" charset="-128"/>
              </a:rPr>
              <a:t>(CEFR)</a:t>
            </a:r>
            <a:r>
              <a:rPr lang="ja-JP" altLang="en-US" sz="1100" dirty="0">
                <a:latin typeface="Meiryo UI" panose="020B0604030504040204" pitchFamily="50" charset="-128"/>
                <a:ea typeface="Meiryo UI" panose="020B0604030504040204" pitchFamily="50" charset="-128"/>
              </a:rPr>
              <a:t>のスコアを目指して</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月頃から語学対策を始めました。</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月に留学コーディネーターの先生からトビタテ留学</a:t>
            </a:r>
            <a:r>
              <a:rPr lang="en-US" altLang="ja-JP" sz="1100" dirty="0">
                <a:latin typeface="Meiryo UI" panose="020B0604030504040204" pitchFamily="50" charset="-128"/>
                <a:ea typeface="Meiryo UI" panose="020B0604030504040204" pitchFamily="50" charset="-128"/>
              </a:rPr>
              <a:t>JAPAN</a:t>
            </a:r>
            <a:r>
              <a:rPr lang="ja-JP" altLang="en-US" sz="1100" dirty="0">
                <a:latin typeface="Meiryo UI" panose="020B0604030504040204" pitchFamily="50" charset="-128"/>
                <a:ea typeface="Meiryo UI" panose="020B0604030504040204" pitchFamily="50" charset="-128"/>
              </a:rPr>
              <a:t>の紹介を受けて申請書の作成を始め、</a:t>
            </a:r>
            <a:r>
              <a:rPr lang="en-US" altLang="ja-JP" sz="1100" dirty="0">
                <a:latin typeface="Meiryo UI" panose="020B0604030504040204" pitchFamily="50" charset="-128"/>
                <a:ea typeface="Meiryo UI" panose="020B0604030504040204" pitchFamily="50" charset="-128"/>
              </a:rPr>
              <a:t>4</a:t>
            </a:r>
            <a:r>
              <a:rPr lang="ja-JP" altLang="en-US" sz="1100" dirty="0">
                <a:latin typeface="Meiryo UI" panose="020B0604030504040204" pitchFamily="50" charset="-128"/>
                <a:ea typeface="Meiryo UI" panose="020B0604030504040204" pitchFamily="50" charset="-128"/>
              </a:rPr>
              <a:t>月の初めに提出し、面接やグループディスカッションを経て</a:t>
            </a:r>
            <a:r>
              <a:rPr lang="en-US" altLang="ja-JP" sz="1100" dirty="0">
                <a:latin typeface="Meiryo UI" panose="020B0604030504040204" pitchFamily="50" charset="-128"/>
                <a:ea typeface="Meiryo UI" panose="020B0604030504040204" pitchFamily="50" charset="-128"/>
              </a:rPr>
              <a:t>6</a:t>
            </a:r>
            <a:r>
              <a:rPr lang="ja-JP" altLang="en-US" sz="1100" dirty="0">
                <a:latin typeface="Meiryo UI" panose="020B0604030504040204" pitchFamily="50" charset="-128"/>
                <a:ea typeface="Meiryo UI" panose="020B0604030504040204" pitchFamily="50" charset="-128"/>
              </a:rPr>
              <a:t>月に合格通知を受け取りました。研究室での活動や語学対策に加えて、トビタテの申請書作成や研修、インターンシップと正直自由な時間がほとんどありませんでした。しかし、研修先で出会ったトビタテ生は魅力のある人達ばかりでモチベーションも上がりましたし、５ヶ月間の留学で保険や寮費、渡航代も含め</a:t>
            </a:r>
            <a:r>
              <a:rPr lang="en-US" altLang="ja-JP" sz="1100" dirty="0">
                <a:latin typeface="Meiryo UI" panose="020B0604030504040204" pitchFamily="50" charset="-128"/>
                <a:ea typeface="Meiryo UI" panose="020B0604030504040204" pitchFamily="50" charset="-128"/>
              </a:rPr>
              <a:t>100</a:t>
            </a:r>
            <a:r>
              <a:rPr lang="ja-JP" altLang="en-US" sz="1100" dirty="0">
                <a:latin typeface="Meiryo UI" panose="020B0604030504040204" pitchFamily="50" charset="-128"/>
                <a:ea typeface="Meiryo UI" panose="020B0604030504040204" pitchFamily="50" charset="-128"/>
              </a:rPr>
              <a:t>万円ほどかかりましたが、トビタテ留学</a:t>
            </a:r>
            <a:r>
              <a:rPr lang="en-US" altLang="ja-JP" sz="1100" dirty="0">
                <a:latin typeface="Meiryo UI" panose="020B0604030504040204" pitchFamily="50" charset="-128"/>
                <a:ea typeface="Meiryo UI" panose="020B0604030504040204" pitchFamily="50" charset="-128"/>
              </a:rPr>
              <a:t>JAPAN</a:t>
            </a:r>
            <a:r>
              <a:rPr lang="ja-JP" altLang="en-US" sz="1100" dirty="0">
                <a:latin typeface="Meiryo UI" panose="020B0604030504040204" pitchFamily="50" charset="-128"/>
                <a:ea typeface="Meiryo UI" panose="020B0604030504040204" pitchFamily="50" charset="-128"/>
              </a:rPr>
              <a:t>の奨学金により、自己負担はほとんどありませんでした。大変ではありますが、自立や成長につながるすばらしい奨学金制度だと思います。留学についてですが、スウェーデン人は英語がペラペラなので、学校でも普段の生活でも基本的に英語で会話をしていました。授業ではディスカッションやプレゼンテーションをする機会が多くありました。私の英語レベルではついていくのが大変で最初は苦労しましたが、失敗を繰り返す内にメンタルが鍛えられ、挑戦することへの躊躇は少なくなったように感じます。友達もできました。徐々に英語力も向上したように感じました。なにより自分に自信がついたし、本当に留学して良かったと思います。今後色々なことに挑戦したいと思います。</a:t>
            </a:r>
            <a:endParaRPr lang="en-US" altLang="ja-JP" sz="1100" dirty="0">
              <a:latin typeface="Meiryo UI" panose="020B0604030504040204" pitchFamily="50" charset="-128"/>
              <a:ea typeface="Meiryo UI" panose="020B0604030504040204" pitchFamily="50" charset="-128"/>
            </a:endParaRPr>
          </a:p>
        </p:txBody>
      </p:sp>
      <p:pic>
        <p:nvPicPr>
          <p:cNvPr id="46" name="図 45" descr="犬, 人, 屋外, 座る が含まれている画像&#10;&#10;自動的に生成された説明">
            <a:extLst>
              <a:ext uri="{FF2B5EF4-FFF2-40B4-BE49-F238E27FC236}">
                <a16:creationId xmlns:a16="http://schemas.microsoft.com/office/drawing/2014/main" id="{2A3C53EB-1419-458F-A327-F0CDEB628C13}"/>
              </a:ext>
            </a:extLst>
          </p:cNvPr>
          <p:cNvPicPr>
            <a:picLocks noChangeAspect="1"/>
          </p:cNvPicPr>
          <p:nvPr/>
        </p:nvPicPr>
        <p:blipFill rotWithShape="1">
          <a:blip r:embed="rId4"/>
          <a:srcRect l="12978" r="24747"/>
          <a:stretch/>
        </p:blipFill>
        <p:spPr>
          <a:xfrm>
            <a:off x="144000" y="5337000"/>
            <a:ext cx="1268245" cy="1529166"/>
          </a:xfrm>
          <a:prstGeom prst="rect">
            <a:avLst/>
          </a:prstGeom>
          <a:ln>
            <a:solidFill>
              <a:schemeClr val="dk1"/>
            </a:solidFill>
          </a:ln>
        </p:spPr>
      </p:pic>
      <p:sp>
        <p:nvSpPr>
          <p:cNvPr id="47" name="ホームベース 11">
            <a:extLst>
              <a:ext uri="{FF2B5EF4-FFF2-40B4-BE49-F238E27FC236}">
                <a16:creationId xmlns:a16="http://schemas.microsoft.com/office/drawing/2014/main" id="{044A9CBD-1ED1-448C-80D2-E192FC45C1D9}"/>
              </a:ext>
            </a:extLst>
          </p:cNvPr>
          <p:cNvSpPr/>
          <p:nvPr/>
        </p:nvSpPr>
        <p:spPr>
          <a:xfrm>
            <a:off x="2959391" y="8855217"/>
            <a:ext cx="1738907" cy="161721"/>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latin typeface="Meiryo UI" panose="020B0604030504040204" pitchFamily="50" charset="-128"/>
                <a:ea typeface="Meiryo UI" panose="020B0604030504040204" pitchFamily="50" charset="-128"/>
              </a:rPr>
              <a:t>語学対策</a:t>
            </a:r>
            <a:r>
              <a:rPr lang="en-US" altLang="ja-JP" sz="800" dirty="0">
                <a:latin typeface="Meiryo UI" panose="020B0604030504040204" pitchFamily="50" charset="-128"/>
                <a:ea typeface="Meiryo UI" panose="020B0604030504040204" pitchFamily="50" charset="-128"/>
              </a:rPr>
              <a:t>(1</a:t>
            </a:r>
            <a:r>
              <a:rPr lang="ja-JP" altLang="en-US" sz="800" dirty="0">
                <a:latin typeface="Meiryo UI" panose="020B0604030504040204" pitchFamily="50" charset="-128"/>
                <a:ea typeface="Meiryo UI" panose="020B0604030504040204" pitchFamily="50" charset="-128"/>
              </a:rPr>
              <a:t>月</a:t>
            </a:r>
            <a:r>
              <a:rPr lang="en-US" altLang="ja-JP" sz="800" dirty="0">
                <a:latin typeface="Meiryo UI" panose="020B0604030504040204" pitchFamily="50" charset="-128"/>
                <a:ea typeface="Meiryo UI" panose="020B0604030504040204" pitchFamily="50" charset="-128"/>
              </a:rPr>
              <a:t>~8</a:t>
            </a:r>
            <a:r>
              <a:rPr lang="ja-JP" altLang="en-US" sz="800" dirty="0">
                <a:latin typeface="Meiryo UI" panose="020B0604030504040204" pitchFamily="50" charset="-128"/>
                <a:ea typeface="Meiryo UI" panose="020B0604030504040204" pitchFamily="50" charset="-128"/>
              </a:rPr>
              <a:t>月</a:t>
            </a:r>
            <a:r>
              <a:rPr lang="en-US" altLang="ja-JP" sz="800" dirty="0">
                <a:latin typeface="Meiryo UI" panose="020B0604030504040204" pitchFamily="50" charset="-128"/>
                <a:ea typeface="Meiryo UI" panose="020B0604030504040204" pitchFamily="50" charset="-128"/>
              </a:rPr>
              <a:t>)</a:t>
            </a:r>
            <a:endParaRPr lang="ja-JP" altLang="en-US" sz="800"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1497762" y="701452"/>
            <a:ext cx="5360238" cy="243054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oAutofit/>
          </a:bodyPr>
          <a:lstStyle/>
          <a:p>
            <a:pPr algn="just"/>
            <a:r>
              <a:rPr lang="ja-JP" altLang="en-US" sz="1100" dirty="0" smtClean="0">
                <a:latin typeface="Meiryo UI" panose="020B0604030504040204" pitchFamily="50" charset="-128"/>
                <a:ea typeface="Meiryo UI" panose="020B0604030504040204" pitchFamily="50" charset="-128"/>
              </a:rPr>
              <a:t>　私は高校時代の海外派遣で米国の大学を訪れた経験から海外大学で勉強することに興味を持ち始めました。しかし自分が留学を通して何を学びたいかが曖昧だったため、学内の留学相談や学習サポート、岩手大学の海外派遣制度を通して自分の興味分野を探すことから留学準備を始めました。そして</a:t>
            </a:r>
            <a:r>
              <a:rPr lang="en-US" altLang="ja-JP" sz="1100" dirty="0" smtClean="0">
                <a:latin typeface="Meiryo UI" panose="020B0604030504040204" pitchFamily="50" charset="-128"/>
                <a:ea typeface="Meiryo UI" panose="020B0604030504040204" pitchFamily="50" charset="-128"/>
              </a:rPr>
              <a:t>1</a:t>
            </a:r>
            <a:r>
              <a:rPr lang="ja-JP" altLang="en-US" sz="1100" dirty="0" smtClean="0">
                <a:latin typeface="Meiryo UI" panose="020B0604030504040204" pitchFamily="50" charset="-128"/>
                <a:ea typeface="Meiryo UI" panose="020B0604030504040204" pitchFamily="50" charset="-128"/>
              </a:rPr>
              <a:t>年生の時に訪れたインドネシアで今の専攻である女性学と宗教学という自分が心から学びたいと思える学問に出会うことができました。帰国後に協定校のセント・メアリーズ大学が自分の専攻に強い大学だと知り、</a:t>
            </a:r>
            <a:r>
              <a:rPr lang="en-US" altLang="ja-JP" sz="1100" dirty="0" smtClean="0">
                <a:latin typeface="Meiryo UI" panose="020B0604030504040204" pitchFamily="50" charset="-128"/>
                <a:ea typeface="Meiryo UI" panose="020B0604030504040204" pitchFamily="50" charset="-128"/>
              </a:rPr>
              <a:t>3</a:t>
            </a:r>
            <a:r>
              <a:rPr lang="ja-JP" altLang="en-US" sz="1100" dirty="0" smtClean="0">
                <a:latin typeface="Meiryo UI" panose="020B0604030504040204" pitchFamily="50" charset="-128"/>
                <a:ea typeface="Meiryo UI" panose="020B0604030504040204" pitchFamily="50" charset="-128"/>
              </a:rPr>
              <a:t>年生後期からの留学に向けて</a:t>
            </a:r>
            <a:r>
              <a:rPr lang="en-US" altLang="ja-JP" sz="1100" dirty="0" smtClean="0">
                <a:latin typeface="Meiryo UI" panose="020B0604030504040204" pitchFamily="50" charset="-128"/>
                <a:ea typeface="Meiryo UI" panose="020B0604030504040204" pitchFamily="50" charset="-128"/>
              </a:rPr>
              <a:t>2</a:t>
            </a:r>
            <a:r>
              <a:rPr lang="ja-JP" altLang="en-US" sz="1100" dirty="0" smtClean="0">
                <a:latin typeface="Meiryo UI" panose="020B0604030504040204" pitchFamily="50" charset="-128"/>
                <a:ea typeface="Meiryo UI" panose="020B0604030504040204" pitchFamily="50" charset="-128"/>
              </a:rPr>
              <a:t>年生の後期に申し込みをしました。ここで重要なのは英語圏への交換留学は語学を学びに行く制度ではないということです。自分の専攻分野について英語をツールとして学び、現地大学で取得した単位の互換を目的としています。そこで留学前の語学力アップが留学への鍵となってくると思います。岩手大学では</a:t>
            </a:r>
            <a:r>
              <a:rPr lang="en-US" altLang="ja-JP" sz="1100" dirty="0" smtClean="0">
                <a:latin typeface="Meiryo UI" panose="020B0604030504040204" pitchFamily="50" charset="-128"/>
                <a:ea typeface="Meiryo UI" panose="020B0604030504040204" pitchFamily="50" charset="-128"/>
              </a:rPr>
              <a:t>Super English</a:t>
            </a:r>
            <a:r>
              <a:rPr lang="ja-JP" altLang="en-US" sz="1100" dirty="0" smtClean="0">
                <a:latin typeface="Meiryo UI" panose="020B0604030504040204" pitchFamily="50" charset="-128"/>
                <a:ea typeface="Meiryo UI" panose="020B0604030504040204" pitchFamily="50" charset="-128"/>
              </a:rPr>
              <a:t>など質の高い英語学習支援を無料で受けられるという点が他大学にはない強みの１つです！さらに留学先での授業料は無料、奨学金制度も充実しており非常にオススメのプログラムです！留学中は苦労することも多くありましたが、忘れられない素晴らしい経験となりました！人生最大の自己投資期間である大学の</a:t>
            </a:r>
            <a:r>
              <a:rPr lang="en-US" altLang="ja-JP" sz="1100" dirty="0" smtClean="0">
                <a:latin typeface="Meiryo UI" panose="020B0604030504040204" pitchFamily="50" charset="-128"/>
                <a:ea typeface="Meiryo UI" panose="020B0604030504040204" pitchFamily="50" charset="-128"/>
              </a:rPr>
              <a:t>1</a:t>
            </a:r>
            <a:r>
              <a:rPr lang="ja-JP" altLang="en-US" sz="1100" dirty="0" smtClean="0">
                <a:latin typeface="Meiryo UI" panose="020B0604030504040204" pitchFamily="50" charset="-128"/>
                <a:ea typeface="Meiryo UI" panose="020B0604030504040204" pitchFamily="50" charset="-128"/>
              </a:rPr>
              <a:t>年間を海外の大学で過ごしてみてはいかがでしょうか？</a:t>
            </a:r>
            <a:endParaRPr lang="en-US" altLang="ja-JP" sz="1100" dirty="0" smtClean="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179887" y="3005515"/>
            <a:ext cx="1326987" cy="246221"/>
          </a:xfrm>
          <a:prstGeom prst="rect">
            <a:avLst/>
          </a:prstGeom>
          <a:solidFill>
            <a:schemeClr val="tx1">
              <a:lumMod val="50000"/>
              <a:lumOff val="50000"/>
            </a:schemeClr>
          </a:solidFill>
        </p:spPr>
        <p:txBody>
          <a:bodyPr wrap="square" rtlCol="0">
            <a:spAutoFit/>
          </a:bodyPr>
          <a:lstStyle/>
          <a:p>
            <a:pPr algn="ctr"/>
            <a:r>
              <a:rPr lang="ja-JP" altLang="en-US" sz="1000" dirty="0">
                <a:solidFill>
                  <a:schemeClr val="bg1"/>
                </a:solidFill>
                <a:latin typeface="Meiryo UI" panose="020B0604030504040204" pitchFamily="50" charset="-128"/>
                <a:ea typeface="Meiryo UI" panose="020B0604030504040204" pitchFamily="50" charset="-128"/>
              </a:rPr>
              <a:t>留学までの</a:t>
            </a:r>
            <a:r>
              <a:rPr kumimoji="1" lang="ja-JP" altLang="en-US" sz="1000" dirty="0">
                <a:solidFill>
                  <a:schemeClr val="bg1"/>
                </a:solidFill>
                <a:latin typeface="Meiryo UI" panose="020B0604030504040204" pitchFamily="50" charset="-128"/>
                <a:ea typeface="Meiryo UI" panose="020B0604030504040204" pitchFamily="50" charset="-128"/>
              </a:rPr>
              <a:t>タイムライン</a:t>
            </a:r>
          </a:p>
        </p:txBody>
      </p:sp>
      <p:sp>
        <p:nvSpPr>
          <p:cNvPr id="50" name="ホームベース 49"/>
          <p:cNvSpPr/>
          <p:nvPr/>
        </p:nvSpPr>
        <p:spPr>
          <a:xfrm>
            <a:off x="4830033" y="8521938"/>
            <a:ext cx="1536530" cy="36004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留学</a:t>
            </a:r>
            <a:r>
              <a:rPr kumimoji="1" lang="ja-JP" altLang="en-US" sz="900" dirty="0" smtClean="0">
                <a:latin typeface="Meiryo UI" panose="020B0604030504040204" pitchFamily="50" charset="-128"/>
                <a:ea typeface="Meiryo UI" panose="020B0604030504040204" pitchFamily="50" charset="-128"/>
              </a:rPr>
              <a:t>期間</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9</a:t>
            </a:r>
            <a:r>
              <a:rPr lang="ja-JP" altLang="en-US" sz="900" dirty="0" smtClean="0">
                <a:latin typeface="Meiryo UI" panose="020B0604030504040204" pitchFamily="50" charset="-128"/>
                <a:ea typeface="Meiryo UI" panose="020B0604030504040204" pitchFamily="50" charset="-128"/>
              </a:rPr>
              <a:t>月</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１月）</a:t>
            </a:r>
            <a:endParaRPr kumimoji="1" lang="ja-JP" altLang="en-US" sz="900" dirty="0">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179887" y="7486938"/>
            <a:ext cx="1326987" cy="246221"/>
          </a:xfrm>
          <a:prstGeom prst="rect">
            <a:avLst/>
          </a:prstGeom>
          <a:solidFill>
            <a:schemeClr val="tx1">
              <a:lumMod val="50000"/>
              <a:lumOff val="50000"/>
            </a:schemeClr>
          </a:solidFill>
        </p:spPr>
        <p:txBody>
          <a:bodyPr wrap="square" rtlCol="0">
            <a:spAutoFit/>
          </a:bodyPr>
          <a:lstStyle/>
          <a:p>
            <a:pPr algn="ctr"/>
            <a:r>
              <a:rPr lang="ja-JP" altLang="en-US" sz="1000" dirty="0">
                <a:solidFill>
                  <a:schemeClr val="bg1"/>
                </a:solidFill>
                <a:latin typeface="Meiryo UI" panose="020B0604030504040204" pitchFamily="50" charset="-128"/>
                <a:ea typeface="Meiryo UI" panose="020B0604030504040204" pitchFamily="50" charset="-128"/>
              </a:rPr>
              <a:t>留学までの</a:t>
            </a:r>
            <a:r>
              <a:rPr kumimoji="1" lang="ja-JP" altLang="en-US" sz="1000" dirty="0">
                <a:solidFill>
                  <a:schemeClr val="bg1"/>
                </a:solidFill>
                <a:latin typeface="Meiryo UI" panose="020B0604030504040204" pitchFamily="50" charset="-128"/>
                <a:ea typeface="Meiryo UI" panose="020B0604030504040204" pitchFamily="50" charset="-128"/>
              </a:rPr>
              <a:t>タイムライン</a:t>
            </a:r>
          </a:p>
        </p:txBody>
      </p:sp>
      <p:sp>
        <p:nvSpPr>
          <p:cNvPr id="3" name="正方形/長方形 2"/>
          <p:cNvSpPr/>
          <p:nvPr/>
        </p:nvSpPr>
        <p:spPr>
          <a:xfrm>
            <a:off x="0" y="0"/>
            <a:ext cx="6858000" cy="4402061"/>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0" y="4485456"/>
            <a:ext cx="6858000" cy="4631544"/>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グループ化 26"/>
          <p:cNvGrpSpPr/>
          <p:nvPr/>
        </p:nvGrpSpPr>
        <p:grpSpPr>
          <a:xfrm>
            <a:off x="9376751" y="1322688"/>
            <a:ext cx="505200" cy="4835407"/>
            <a:chOff x="9134530" y="1324422"/>
            <a:chExt cx="505200" cy="4835407"/>
          </a:xfrm>
        </p:grpSpPr>
        <p:sp>
          <p:nvSpPr>
            <p:cNvPr id="28" name="角丸四角形 27"/>
            <p:cNvSpPr/>
            <p:nvPr/>
          </p:nvSpPr>
          <p:spPr>
            <a:xfrm>
              <a:off x="9142405" y="5692286"/>
              <a:ext cx="495000" cy="46754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9142405" y="5147833"/>
              <a:ext cx="495000" cy="467543"/>
            </a:xfrm>
            <a:prstGeom prst="roundRect">
              <a:avLst/>
            </a:prstGeom>
            <a:solidFill>
              <a:srgbClr val="EE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9134530" y="1324422"/>
              <a:ext cx="495000" cy="467543"/>
            </a:xfrm>
            <a:prstGeom prst="roundRect">
              <a:avLst/>
            </a:prstGeom>
            <a:solidFill>
              <a:srgbClr val="FE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p:cNvSpPr/>
            <p:nvPr/>
          </p:nvSpPr>
          <p:spPr>
            <a:xfrm>
              <a:off x="9144730" y="4603380"/>
              <a:ext cx="495000" cy="467543"/>
            </a:xfrm>
            <a:prstGeom prst="roundRect">
              <a:avLst/>
            </a:prstGeom>
            <a:solidFill>
              <a:srgbClr val="4C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角丸四角形 42"/>
            <p:cNvSpPr/>
            <p:nvPr/>
          </p:nvSpPr>
          <p:spPr>
            <a:xfrm>
              <a:off x="9134530" y="1868876"/>
              <a:ext cx="495000" cy="467543"/>
            </a:xfrm>
            <a:prstGeom prst="roundRect">
              <a:avLst/>
            </a:prstGeom>
            <a:solidFill>
              <a:srgbClr val="FFE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角丸四角形 44"/>
            <p:cNvSpPr/>
            <p:nvPr/>
          </p:nvSpPr>
          <p:spPr>
            <a:xfrm>
              <a:off x="9142405" y="2413330"/>
              <a:ext cx="495000" cy="467543"/>
            </a:xfrm>
            <a:prstGeom prst="roundRect">
              <a:avLst/>
            </a:prstGeom>
            <a:solidFill>
              <a:srgbClr val="FF7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角丸四角形 51"/>
            <p:cNvSpPr/>
            <p:nvPr/>
          </p:nvSpPr>
          <p:spPr>
            <a:xfrm>
              <a:off x="9142405" y="2965435"/>
              <a:ext cx="495000" cy="467543"/>
            </a:xfrm>
            <a:prstGeom prst="roundRect">
              <a:avLst/>
            </a:prstGeom>
            <a:solidFill>
              <a:srgbClr val="FFE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角丸四角形 52"/>
            <p:cNvSpPr/>
            <p:nvPr/>
          </p:nvSpPr>
          <p:spPr>
            <a:xfrm>
              <a:off x="9142405" y="3509889"/>
              <a:ext cx="495000" cy="467543"/>
            </a:xfrm>
            <a:prstGeom prst="roundRect">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角丸四角形 53"/>
            <p:cNvSpPr/>
            <p:nvPr/>
          </p:nvSpPr>
          <p:spPr>
            <a:xfrm>
              <a:off x="9143742" y="4058926"/>
              <a:ext cx="495000" cy="467543"/>
            </a:xfrm>
            <a:prstGeom prst="roundRect">
              <a:avLst/>
            </a:prstGeom>
            <a:solidFill>
              <a:srgbClr val="E1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776476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p:cNvGrpSpPr/>
          <p:nvPr/>
        </p:nvGrpSpPr>
        <p:grpSpPr>
          <a:xfrm>
            <a:off x="909000" y="-108000"/>
            <a:ext cx="5425550" cy="4096336"/>
            <a:chOff x="1802450" y="1395344"/>
            <a:chExt cx="5425550" cy="4096336"/>
          </a:xfrm>
        </p:grpSpPr>
        <p:grpSp>
          <p:nvGrpSpPr>
            <p:cNvPr id="14" name="グループ化 13"/>
            <p:cNvGrpSpPr/>
            <p:nvPr/>
          </p:nvGrpSpPr>
          <p:grpSpPr>
            <a:xfrm>
              <a:off x="1802450" y="1395344"/>
              <a:ext cx="5425550" cy="4096336"/>
              <a:chOff x="1802450" y="1378690"/>
              <a:chExt cx="5425550" cy="4096336"/>
            </a:xfrm>
          </p:grpSpPr>
          <p:pic>
            <p:nvPicPr>
              <p:cNvPr id="2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7400" y="1378690"/>
                <a:ext cx="5400600" cy="4096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994045" y="4357907"/>
                <a:ext cx="108585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537782" y="4252414"/>
                <a:ext cx="1123159" cy="59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正方形/長方形 24"/>
              <p:cNvSpPr/>
              <p:nvPr/>
            </p:nvSpPr>
            <p:spPr>
              <a:xfrm>
                <a:off x="3953632" y="1814892"/>
                <a:ext cx="1752388" cy="28334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dist"/>
                <a:r>
                  <a:rPr kumimoji="1" lang="ja-JP" altLang="en-US" sz="1100" dirty="0">
                    <a:solidFill>
                      <a:schemeClr val="tx1">
                        <a:lumMod val="65000"/>
                        <a:lumOff val="35000"/>
                      </a:schemeClr>
                    </a:solidFill>
                    <a:latin typeface="HG創英角ｺﾞｼｯｸUB" pitchFamily="49" charset="-128"/>
                    <a:ea typeface="HG創英角ｺﾞｼｯｸUB" pitchFamily="49" charset="-128"/>
                  </a:rPr>
                  <a:t>学生センター</a:t>
                </a:r>
                <a:r>
                  <a:rPr kumimoji="1" lang="en-US" altLang="ja-JP" sz="1100" dirty="0">
                    <a:solidFill>
                      <a:schemeClr val="tx1">
                        <a:lumMod val="65000"/>
                        <a:lumOff val="35000"/>
                      </a:schemeClr>
                    </a:solidFill>
                    <a:latin typeface="HG創英角ｺﾞｼｯｸUB" pitchFamily="49" charset="-128"/>
                    <a:ea typeface="HG創英角ｺﾞｼｯｸUB" pitchFamily="49" charset="-128"/>
                  </a:rPr>
                  <a:t>A</a:t>
                </a:r>
                <a:r>
                  <a:rPr kumimoji="1" lang="ja-JP" altLang="en-US" sz="1100" dirty="0">
                    <a:solidFill>
                      <a:schemeClr val="tx1">
                        <a:lumMod val="65000"/>
                        <a:lumOff val="35000"/>
                      </a:schemeClr>
                    </a:solidFill>
                    <a:latin typeface="HG創英角ｺﾞｼｯｸUB" pitchFamily="49" charset="-128"/>
                    <a:ea typeface="HG創英角ｺﾞｼｯｸUB" pitchFamily="49" charset="-128"/>
                  </a:rPr>
                  <a:t>棟</a:t>
                </a:r>
              </a:p>
            </p:txBody>
          </p:sp>
          <p:sp>
            <p:nvSpPr>
              <p:cNvPr id="26" name="正方形/長方形 25"/>
              <p:cNvSpPr/>
              <p:nvPr/>
            </p:nvSpPr>
            <p:spPr>
              <a:xfrm>
                <a:off x="1893449" y="2364114"/>
                <a:ext cx="493945" cy="7961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dist"/>
                <a:r>
                  <a:rPr lang="en-US" altLang="ja-JP" sz="1100" dirty="0">
                    <a:solidFill>
                      <a:schemeClr val="tx1">
                        <a:lumMod val="65000"/>
                        <a:lumOff val="35000"/>
                      </a:schemeClr>
                    </a:solidFill>
                    <a:latin typeface="HG創英角ｺﾞｼｯｸUB" pitchFamily="49" charset="-128"/>
                    <a:ea typeface="HG創英角ｺﾞｼｯｸUB" pitchFamily="49" charset="-128"/>
                  </a:rPr>
                  <a:t>6</a:t>
                </a:r>
              </a:p>
              <a:p>
                <a:pPr algn="dist"/>
                <a:r>
                  <a:rPr lang="ja-JP" altLang="en-US" sz="1100" dirty="0">
                    <a:solidFill>
                      <a:schemeClr val="tx1">
                        <a:lumMod val="65000"/>
                        <a:lumOff val="35000"/>
                      </a:schemeClr>
                    </a:solidFill>
                    <a:latin typeface="HG創英角ｺﾞｼｯｸUB" pitchFamily="49" charset="-128"/>
                    <a:ea typeface="HG創英角ｺﾞｼｯｸUB" pitchFamily="49" charset="-128"/>
                  </a:rPr>
                  <a:t>号</a:t>
                </a:r>
                <a:endParaRPr lang="en-US" altLang="ja-JP" sz="1100" dirty="0">
                  <a:solidFill>
                    <a:schemeClr val="tx1">
                      <a:lumMod val="65000"/>
                      <a:lumOff val="35000"/>
                    </a:schemeClr>
                  </a:solidFill>
                  <a:latin typeface="HG創英角ｺﾞｼｯｸUB" pitchFamily="49" charset="-128"/>
                  <a:ea typeface="HG創英角ｺﾞｼｯｸUB" pitchFamily="49" charset="-128"/>
                </a:endParaRPr>
              </a:p>
              <a:p>
                <a:pPr algn="dist"/>
                <a:r>
                  <a:rPr lang="ja-JP" altLang="en-US" sz="1100" dirty="0">
                    <a:solidFill>
                      <a:schemeClr val="tx1">
                        <a:lumMod val="65000"/>
                        <a:lumOff val="35000"/>
                      </a:schemeClr>
                    </a:solidFill>
                    <a:latin typeface="HG創英角ｺﾞｼｯｸUB" pitchFamily="49" charset="-128"/>
                    <a:ea typeface="HG創英角ｺﾞｼｯｸUB" pitchFamily="49" charset="-128"/>
                  </a:rPr>
                  <a:t>館</a:t>
                </a:r>
                <a:endParaRPr kumimoji="1" lang="ja-JP" altLang="en-US" sz="1100" dirty="0">
                  <a:solidFill>
                    <a:schemeClr val="tx1">
                      <a:lumMod val="65000"/>
                      <a:lumOff val="35000"/>
                    </a:schemeClr>
                  </a:solidFill>
                  <a:latin typeface="HG創英角ｺﾞｼｯｸUB" pitchFamily="49" charset="-128"/>
                  <a:ea typeface="HG創英角ｺﾞｼｯｸUB" pitchFamily="49" charset="-128"/>
                </a:endParaRPr>
              </a:p>
            </p:txBody>
          </p:sp>
          <p:sp>
            <p:nvSpPr>
              <p:cNvPr id="27" name="正方形/長方形 26"/>
              <p:cNvSpPr/>
              <p:nvPr/>
            </p:nvSpPr>
            <p:spPr>
              <a:xfrm>
                <a:off x="2469513" y="3030787"/>
                <a:ext cx="493945" cy="7961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dist"/>
                <a:r>
                  <a:rPr kumimoji="1" lang="ja-JP" altLang="en-US" sz="1100" dirty="0">
                    <a:solidFill>
                      <a:schemeClr val="tx1">
                        <a:lumMod val="65000"/>
                        <a:lumOff val="35000"/>
                      </a:schemeClr>
                    </a:solidFill>
                    <a:latin typeface="HG創英角ｺﾞｼｯｸUB" pitchFamily="49" charset="-128"/>
                    <a:ea typeface="HG創英角ｺﾞｼｯｸUB" pitchFamily="49" charset="-128"/>
                  </a:rPr>
                  <a:t>学生センター</a:t>
                </a:r>
                <a:r>
                  <a:rPr kumimoji="1" lang="en-US" altLang="ja-JP" sz="1100" dirty="0">
                    <a:solidFill>
                      <a:schemeClr val="tx1">
                        <a:lumMod val="65000"/>
                        <a:lumOff val="35000"/>
                      </a:schemeClr>
                    </a:solidFill>
                    <a:latin typeface="HG創英角ｺﾞｼｯｸUB" pitchFamily="49" charset="-128"/>
                    <a:ea typeface="HG創英角ｺﾞｼｯｸUB" pitchFamily="49" charset="-128"/>
                  </a:rPr>
                  <a:t>C</a:t>
                </a:r>
              </a:p>
              <a:p>
                <a:pPr algn="dist"/>
                <a:r>
                  <a:rPr lang="ja-JP" altLang="en-US" sz="1100" dirty="0">
                    <a:solidFill>
                      <a:schemeClr val="tx1">
                        <a:lumMod val="65000"/>
                        <a:lumOff val="35000"/>
                      </a:schemeClr>
                    </a:solidFill>
                    <a:latin typeface="HG創英角ｺﾞｼｯｸUB" pitchFamily="49" charset="-128"/>
                    <a:ea typeface="HG創英角ｺﾞｼｯｸUB" pitchFamily="49" charset="-128"/>
                  </a:rPr>
                  <a:t>棟</a:t>
                </a:r>
                <a:endParaRPr kumimoji="1" lang="ja-JP" altLang="en-US" sz="1100" dirty="0">
                  <a:solidFill>
                    <a:schemeClr val="tx1">
                      <a:lumMod val="65000"/>
                      <a:lumOff val="35000"/>
                    </a:schemeClr>
                  </a:solidFill>
                  <a:latin typeface="HG創英角ｺﾞｼｯｸUB" pitchFamily="49" charset="-128"/>
                  <a:ea typeface="HG創英角ｺﾞｼｯｸUB" pitchFamily="49" charset="-128"/>
                </a:endParaRPr>
              </a:p>
            </p:txBody>
          </p:sp>
          <p:sp>
            <p:nvSpPr>
              <p:cNvPr id="28" name="正方形/長方形 27"/>
              <p:cNvSpPr/>
              <p:nvPr/>
            </p:nvSpPr>
            <p:spPr>
              <a:xfrm>
                <a:off x="2951617" y="4349457"/>
                <a:ext cx="709969" cy="4822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dist"/>
                <a:r>
                  <a:rPr lang="en-US" altLang="ja-JP" sz="1100" dirty="0">
                    <a:solidFill>
                      <a:schemeClr val="tx1">
                        <a:lumMod val="65000"/>
                        <a:lumOff val="35000"/>
                      </a:schemeClr>
                    </a:solidFill>
                    <a:latin typeface="HG創英角ｺﾞｼｯｸUB" pitchFamily="49" charset="-128"/>
                    <a:ea typeface="HG創英角ｺﾞｼｯｸUB" pitchFamily="49" charset="-128"/>
                  </a:rPr>
                  <a:t>1</a:t>
                </a:r>
                <a:r>
                  <a:rPr lang="ja-JP" altLang="en-US" sz="1100" dirty="0">
                    <a:solidFill>
                      <a:schemeClr val="tx1">
                        <a:lumMod val="65000"/>
                        <a:lumOff val="35000"/>
                      </a:schemeClr>
                    </a:solidFill>
                    <a:latin typeface="HG創英角ｺﾞｼｯｸUB" pitchFamily="49" charset="-128"/>
                    <a:ea typeface="HG創英角ｺﾞｼｯｸUB" pitchFamily="49" charset="-128"/>
                  </a:rPr>
                  <a:t>号館</a:t>
                </a:r>
                <a:endParaRPr kumimoji="1" lang="ja-JP" altLang="en-US" sz="1100" dirty="0">
                  <a:solidFill>
                    <a:schemeClr val="tx1">
                      <a:lumMod val="65000"/>
                      <a:lumOff val="35000"/>
                    </a:schemeClr>
                  </a:solidFill>
                  <a:latin typeface="HG創英角ｺﾞｼｯｸUB" pitchFamily="49" charset="-128"/>
                  <a:ea typeface="HG創英角ｺﾞｼｯｸUB" pitchFamily="49" charset="-128"/>
                </a:endParaRPr>
              </a:p>
            </p:txBody>
          </p:sp>
          <p:sp>
            <p:nvSpPr>
              <p:cNvPr id="29" name="正方形/長方形 28"/>
              <p:cNvSpPr/>
              <p:nvPr/>
            </p:nvSpPr>
            <p:spPr>
              <a:xfrm>
                <a:off x="4619642" y="4340085"/>
                <a:ext cx="709969" cy="57538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dist"/>
                <a:r>
                  <a:rPr lang="ja-JP" altLang="en-US" sz="1100" dirty="0">
                    <a:solidFill>
                      <a:schemeClr val="tx1">
                        <a:lumMod val="65000"/>
                        <a:lumOff val="35000"/>
                      </a:schemeClr>
                    </a:solidFill>
                    <a:latin typeface="HG創英角ｺﾞｼｯｸUB" pitchFamily="49" charset="-128"/>
                    <a:ea typeface="HG創英角ｺﾞｼｯｸUB" pitchFamily="49" charset="-128"/>
                  </a:rPr>
                  <a:t>２号館</a:t>
                </a:r>
                <a:endParaRPr kumimoji="1" lang="ja-JP" altLang="en-US" sz="1100" dirty="0">
                  <a:solidFill>
                    <a:schemeClr val="tx1">
                      <a:lumMod val="65000"/>
                      <a:lumOff val="35000"/>
                    </a:schemeClr>
                  </a:solidFill>
                  <a:latin typeface="HG創英角ｺﾞｼｯｸUB" pitchFamily="49" charset="-128"/>
                  <a:ea typeface="HG創英角ｺﾞｼｯｸUB" pitchFamily="49" charset="-128"/>
                </a:endParaRPr>
              </a:p>
            </p:txBody>
          </p:sp>
          <p:pic>
            <p:nvPicPr>
              <p:cNvPr id="30" name="Picture 7" descr="C:\Users\16255810\AppData\Local\Microsoft\Windows\Temporary Internet Files\Content.IE5\Z18773LB\MC90043729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08860" y="1825804"/>
                <a:ext cx="252242" cy="28819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7" descr="C:\Users\16255810\AppData\Local\Microsoft\Windows\Temporary Internet Files\Content.IE5\Z18773LB\MC90043729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0419" y="1844824"/>
                <a:ext cx="235397" cy="26895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7" descr="C:\Users\16255810\AppData\Local\Microsoft\Windows\Temporary Internet Files\Content.IE5\Z18773LB\MC90043729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0110" y="2276872"/>
                <a:ext cx="235706" cy="26930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7" descr="C:\Users\16255810\AppData\Local\Microsoft\Windows\Temporary Internet Files\Content.IE5\Z18773LB\MC90043729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92080" y="4005064"/>
                <a:ext cx="236755" cy="27050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7" descr="C:\Users\16255810\AppData\Local\Microsoft\Windows\Temporary Internet Files\Content.IE5\Z18773LB\MC90043729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6262" y="4010290"/>
                <a:ext cx="236755" cy="27050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7" descr="C:\Users\16255810\AppData\Local\Microsoft\Windows\Temporary Internet Files\Content.IE5\Z18773LB\MC90043729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39071" y="4029009"/>
                <a:ext cx="236755" cy="27050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7" descr="C:\Users\16255810\AppData\Local\Microsoft\Windows\Temporary Internet Files\Content.IE5\Z18773LB\MC90043729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7704" y="3591743"/>
                <a:ext cx="235706" cy="26930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7" descr="C:\Users\16255810\AppData\Local\Microsoft\Windows\Temporary Internet Files\Content.IE5\Z18773LB\MC90043729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5696" y="1844824"/>
                <a:ext cx="252242" cy="28819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7" descr="C:\Users\16255810\AppData\Local\Microsoft\Windows\Temporary Internet Files\Content.IE5\Z18773LB\MC90043729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7984" y="4022592"/>
                <a:ext cx="236755" cy="270504"/>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テキスト ボックス 19"/>
            <p:cNvSpPr txBox="1"/>
            <p:nvPr/>
          </p:nvSpPr>
          <p:spPr>
            <a:xfrm>
              <a:off x="2716484" y="4218652"/>
              <a:ext cx="1351459" cy="261610"/>
            </a:xfrm>
            <a:prstGeom prst="rect">
              <a:avLst/>
            </a:prstGeom>
            <a:noFill/>
          </p:spPr>
          <p:txBody>
            <a:bodyPr wrap="square" rtlCol="0">
              <a:spAutoFit/>
            </a:bodyPr>
            <a:lstStyle/>
            <a:p>
              <a:r>
                <a:rPr kumimoji="1" lang="ja-JP" altLang="en-US" sz="1100" dirty="0">
                  <a:solidFill>
                    <a:schemeClr val="tx1">
                      <a:lumMod val="65000"/>
                      <a:lumOff val="35000"/>
                    </a:schemeClr>
                  </a:solidFill>
                  <a:latin typeface="HG創英角ｺﾞｼｯｸUB" pitchFamily="49" charset="-128"/>
                  <a:ea typeface="HG創英角ｺﾞｼｯｸUB" pitchFamily="49" charset="-128"/>
                </a:rPr>
                <a:t>人文社会科学部</a:t>
              </a:r>
            </a:p>
          </p:txBody>
        </p:sp>
        <p:sp>
          <p:nvSpPr>
            <p:cNvPr id="21" name="正方形/長方形 20"/>
            <p:cNvSpPr/>
            <p:nvPr/>
          </p:nvSpPr>
          <p:spPr>
            <a:xfrm>
              <a:off x="3619170" y="3093396"/>
              <a:ext cx="266429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rgbClr val="FF0000"/>
                  </a:solidFill>
                  <a:latin typeface="HG創英角ｺﾞｼｯｸUB" pitchFamily="49" charset="-128"/>
                  <a:ea typeface="HG創英角ｺﾞｼｯｸUB" pitchFamily="49" charset="-128"/>
                </a:rPr>
                <a:t>学生センター</a:t>
              </a:r>
              <a:r>
                <a:rPr lang="en-US" altLang="ja-JP" sz="1200" dirty="0">
                  <a:solidFill>
                    <a:srgbClr val="FF0000"/>
                  </a:solidFill>
                  <a:latin typeface="HG創英角ｺﾞｼｯｸUB" pitchFamily="49" charset="-128"/>
                  <a:ea typeface="HG創英角ｺﾞｼｯｸUB" pitchFamily="49" charset="-128"/>
                </a:rPr>
                <a:t>B</a:t>
              </a:r>
              <a:r>
                <a:rPr lang="ja-JP" altLang="en-US" sz="1200" dirty="0">
                  <a:solidFill>
                    <a:srgbClr val="FF0000"/>
                  </a:solidFill>
                  <a:latin typeface="HG創英角ｺﾞｼｯｸUB" pitchFamily="49" charset="-128"/>
                  <a:ea typeface="HG創英角ｺﾞｼｯｸUB" pitchFamily="49" charset="-128"/>
                </a:rPr>
                <a:t>棟　</a:t>
              </a:r>
              <a:r>
                <a:rPr lang="en-US" altLang="ja-JP" sz="1200" dirty="0">
                  <a:solidFill>
                    <a:srgbClr val="FF0000"/>
                  </a:solidFill>
                  <a:latin typeface="HG創英角ｺﾞｼｯｸUB" pitchFamily="49" charset="-128"/>
                  <a:ea typeface="HG創英角ｺﾞｼｯｸUB" pitchFamily="49" charset="-128"/>
                </a:rPr>
                <a:t>1F</a:t>
              </a:r>
            </a:p>
            <a:p>
              <a:pPr algn="ctr"/>
              <a:r>
                <a:rPr lang="ja-JP" altLang="en-US" sz="1200" dirty="0">
                  <a:solidFill>
                    <a:srgbClr val="FF0000"/>
                  </a:solidFill>
                  <a:latin typeface="HG創英角ｺﾞｼｯｸUB" pitchFamily="49" charset="-128"/>
                  <a:ea typeface="HG創英角ｺﾞｼｯｸUB" pitchFamily="49" charset="-128"/>
                </a:rPr>
                <a:t>国際</a:t>
              </a:r>
              <a:r>
                <a:rPr lang="ja-JP" altLang="en-US" sz="1200" dirty="0" smtClean="0">
                  <a:solidFill>
                    <a:srgbClr val="FF0000"/>
                  </a:solidFill>
                  <a:latin typeface="HG創英角ｺﾞｼｯｸUB" pitchFamily="49" charset="-128"/>
                  <a:ea typeface="HG創英角ｺﾞｼｯｸUB" pitchFamily="49" charset="-128"/>
                </a:rPr>
                <a:t>教育</a:t>
              </a:r>
              <a:r>
                <a:rPr kumimoji="1" lang="ja-JP" altLang="en-US" sz="1200" dirty="0">
                  <a:solidFill>
                    <a:srgbClr val="FF0000"/>
                  </a:solidFill>
                  <a:latin typeface="HG創英角ｺﾞｼｯｸUB" pitchFamily="49" charset="-128"/>
                  <a:ea typeface="HG創英角ｺﾞｼｯｸUB" pitchFamily="49" charset="-128"/>
                </a:rPr>
                <a:t>センター・国際課</a:t>
              </a:r>
            </a:p>
          </p:txBody>
        </p:sp>
      </p:grpSp>
      <p:graphicFrame>
        <p:nvGraphicFramePr>
          <p:cNvPr id="3" name="表 2"/>
          <p:cNvGraphicFramePr>
            <a:graphicFrameLocks noGrp="1"/>
          </p:cNvGraphicFramePr>
          <p:nvPr>
            <p:extLst>
              <p:ext uri="{D42A27DB-BD31-4B8C-83A1-F6EECF244321}">
                <p14:modId xmlns:p14="http://schemas.microsoft.com/office/powerpoint/2010/main" val="3994631254"/>
              </p:ext>
            </p:extLst>
          </p:nvPr>
        </p:nvGraphicFramePr>
        <p:xfrm>
          <a:off x="233999" y="6102000"/>
          <a:ext cx="6396168" cy="1644220"/>
        </p:xfrm>
        <a:graphic>
          <a:graphicData uri="http://schemas.openxmlformats.org/drawingml/2006/table">
            <a:tbl>
              <a:tblPr firstRow="1" bandRow="1">
                <a:tableStyleId>{2D5ABB26-0587-4C30-8999-92F81FD0307C}</a:tableStyleId>
              </a:tblPr>
              <a:tblGrid>
                <a:gridCol w="799521">
                  <a:extLst>
                    <a:ext uri="{9D8B030D-6E8A-4147-A177-3AD203B41FA5}">
                      <a16:colId xmlns:a16="http://schemas.microsoft.com/office/drawing/2014/main" val="808145826"/>
                    </a:ext>
                  </a:extLst>
                </a:gridCol>
                <a:gridCol w="799521">
                  <a:extLst>
                    <a:ext uri="{9D8B030D-6E8A-4147-A177-3AD203B41FA5}">
                      <a16:colId xmlns:a16="http://schemas.microsoft.com/office/drawing/2014/main" val="589407815"/>
                    </a:ext>
                  </a:extLst>
                </a:gridCol>
                <a:gridCol w="799521">
                  <a:extLst>
                    <a:ext uri="{9D8B030D-6E8A-4147-A177-3AD203B41FA5}">
                      <a16:colId xmlns:a16="http://schemas.microsoft.com/office/drawing/2014/main" val="712104930"/>
                    </a:ext>
                  </a:extLst>
                </a:gridCol>
                <a:gridCol w="799521">
                  <a:extLst>
                    <a:ext uri="{9D8B030D-6E8A-4147-A177-3AD203B41FA5}">
                      <a16:colId xmlns:a16="http://schemas.microsoft.com/office/drawing/2014/main" val="4281171084"/>
                    </a:ext>
                  </a:extLst>
                </a:gridCol>
                <a:gridCol w="799521">
                  <a:extLst>
                    <a:ext uri="{9D8B030D-6E8A-4147-A177-3AD203B41FA5}">
                      <a16:colId xmlns:a16="http://schemas.microsoft.com/office/drawing/2014/main" val="2646638431"/>
                    </a:ext>
                  </a:extLst>
                </a:gridCol>
                <a:gridCol w="799521">
                  <a:extLst>
                    <a:ext uri="{9D8B030D-6E8A-4147-A177-3AD203B41FA5}">
                      <a16:colId xmlns:a16="http://schemas.microsoft.com/office/drawing/2014/main" val="2983887057"/>
                    </a:ext>
                  </a:extLst>
                </a:gridCol>
                <a:gridCol w="799521">
                  <a:extLst>
                    <a:ext uri="{9D8B030D-6E8A-4147-A177-3AD203B41FA5}">
                      <a16:colId xmlns:a16="http://schemas.microsoft.com/office/drawing/2014/main" val="1398906113"/>
                    </a:ext>
                  </a:extLst>
                </a:gridCol>
                <a:gridCol w="799521">
                  <a:extLst>
                    <a:ext uri="{9D8B030D-6E8A-4147-A177-3AD203B41FA5}">
                      <a16:colId xmlns:a16="http://schemas.microsoft.com/office/drawing/2014/main" val="2879597638"/>
                    </a:ext>
                  </a:extLst>
                </a:gridCol>
              </a:tblGrid>
              <a:tr h="822110">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55296203"/>
                  </a:ext>
                </a:extLst>
              </a:tr>
              <a:tr h="822110">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26955228"/>
                  </a:ext>
                </a:extLst>
              </a:tr>
            </a:tbl>
          </a:graphicData>
        </a:graphic>
      </p:graphicFrame>
      <p:pic>
        <p:nvPicPr>
          <p:cNvPr id="41" name="図 40">
            <a:extLst>
              <a:ext uri="{FF2B5EF4-FFF2-40B4-BE49-F238E27FC236}">
                <a16:creationId xmlns:a16="http://schemas.microsoft.com/office/drawing/2014/main" id="{97EC2777-DAE4-479A-9148-BB4D142210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2999" y="4691176"/>
            <a:ext cx="702538" cy="735106"/>
          </a:xfrm>
          <a:prstGeom prst="rect">
            <a:avLst/>
          </a:prstGeom>
        </p:spPr>
      </p:pic>
      <p:sp>
        <p:nvSpPr>
          <p:cNvPr id="2" name="四角形吹き出し 1"/>
          <p:cNvSpPr/>
          <p:nvPr/>
        </p:nvSpPr>
        <p:spPr>
          <a:xfrm>
            <a:off x="1627739" y="3852000"/>
            <a:ext cx="3461580" cy="1619282"/>
          </a:xfrm>
          <a:prstGeom prst="wedgeRectCallout">
            <a:avLst>
              <a:gd name="adj1" fmla="val 58721"/>
              <a:gd name="adj2" fmla="val 77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プレースホルダー 28"/>
          <p:cNvSpPr txBox="1">
            <a:spLocks/>
          </p:cNvSpPr>
          <p:nvPr/>
        </p:nvSpPr>
        <p:spPr>
          <a:xfrm>
            <a:off x="630538" y="8157568"/>
            <a:ext cx="4751838" cy="959432"/>
          </a:xfrm>
          <a:prstGeom prst="rect">
            <a:avLst/>
          </a:prstGeom>
        </p:spPr>
        <p:txBody>
          <a:bodyPr vert="horz" lIns="0" tIns="0" rIns="0" bIns="0" rtlCol="0">
            <a:noAutofit/>
          </a:bodyPr>
          <a:lstStyle>
            <a:lvl1pPr marL="0" indent="0" algn="l" defTabSz="754380" rtl="0" eaLnBrk="1" latinLnBrk="0" hangingPunct="1">
              <a:lnSpc>
                <a:spcPct val="100000"/>
              </a:lnSpc>
              <a:spcBef>
                <a:spcPts val="0"/>
              </a:spcBef>
              <a:buFont typeface="Arial" panose="020B0604020202020204" pitchFamily="34" charset="0"/>
              <a:buNone/>
              <a:defRPr kumimoji="1" lang="ja-JP" sz="1000" kern="1200" baseline="0">
                <a:solidFill>
                  <a:schemeClr val="tx1"/>
                </a:solidFill>
                <a:latin typeface="+mn-lt"/>
                <a:ea typeface="Meiryo UI" panose="020B0604030504040204" pitchFamily="50" charset="-128"/>
                <a:cs typeface="+mn-cs"/>
              </a:defRPr>
            </a:lvl1pPr>
            <a:lvl2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2pPr>
            <a:lvl3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3pPr>
            <a:lvl4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4pPr>
            <a:lvl5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9pPr>
          </a:lstStyle>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sysClr val="windowText" lastClr="000000"/>
                </a:solidFill>
                <a:effectLst/>
                <a:uLnTx/>
                <a:uFillTx/>
                <a:latin typeface="Cambria" panose="02040503050406030204"/>
                <a:ea typeface="Meiryo UI" panose="020B0604030504040204" pitchFamily="50" charset="-128"/>
              </a:rPr>
              <a:t>住所：</a:t>
            </a:r>
            <a:r>
              <a:rPr kumimoji="1" lang="ja-JP" altLang="en-US"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岩手県盛岡市上田三丁目</a:t>
            </a:r>
            <a:r>
              <a:rPr kumimoji="1" lang="en-US" altLang="ja-JP"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18-34</a:t>
            </a:r>
            <a:endParaRPr kumimoji="1" lang="ja-JP" altLang="en-US"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電話</a:t>
            </a:r>
            <a:r>
              <a:rPr kumimoji="1" lang="en-US" altLang="ja-JP"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019-621-6057</a:t>
            </a:r>
            <a:endParaRPr kumimoji="1" lang="ja-JP" altLang="en-US"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電子メール</a:t>
            </a:r>
            <a:r>
              <a:rPr kumimoji="1" lang="en-US" altLang="ja-JP"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gryugaku@iwate-u.ac.jp</a:t>
            </a:r>
            <a:endParaRPr kumimoji="1" lang="ja-JP" altLang="en-US"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defRPr/>
            </a:pPr>
            <a:r>
              <a:rPr kumimoji="1" lang="en-US" altLang="ja-JP"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Web: </a:t>
            </a:r>
            <a:r>
              <a:rPr lang="en-US" altLang="ja-JP" sz="1400" dirty="0">
                <a:solidFill>
                  <a:sysClr val="windowText" lastClr="000000"/>
                </a:solidFill>
                <a:latin typeface="Meiryo UI" panose="020B0604030504040204" pitchFamily="50" charset="-128"/>
                <a:cs typeface="Meiryo UI" panose="020B0604030504040204" pitchFamily="50" charset="-128"/>
              </a:rPr>
              <a:t>https://</a:t>
            </a:r>
            <a:r>
              <a:rPr lang="en-US" altLang="ja-JP" sz="1400" dirty="0" smtClean="0">
                <a:solidFill>
                  <a:sysClr val="windowText" lastClr="000000"/>
                </a:solidFill>
                <a:latin typeface="Meiryo UI" panose="020B0604030504040204" pitchFamily="50" charset="-128"/>
                <a:cs typeface="Meiryo UI" panose="020B0604030504040204" pitchFamily="50" charset="-128"/>
              </a:rPr>
              <a:t>www.iwate-u.ac.jp/iuic/index.html</a:t>
            </a:r>
            <a:endParaRPr kumimoji="1" lang="ja-JP" altLang="en-US"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プレースホルダー 29"/>
          <p:cNvSpPr txBox="1">
            <a:spLocks/>
          </p:cNvSpPr>
          <p:nvPr/>
        </p:nvSpPr>
        <p:spPr>
          <a:xfrm>
            <a:off x="630537" y="7902000"/>
            <a:ext cx="5412777" cy="197184"/>
          </a:xfrm>
          <a:prstGeom prst="rect">
            <a:avLst/>
          </a:prstGeom>
        </p:spPr>
        <p:txBody>
          <a:bodyPr vert="horz" lIns="0" tIns="0" rIns="0" bIns="0" rtlCol="0">
            <a:noAutofit/>
          </a:bodyPr>
          <a:lstStyle>
            <a:lvl1pPr marL="0" indent="0" algn="l" defTabSz="754380" rtl="0" eaLnBrk="1" latinLnBrk="0" hangingPunct="1">
              <a:lnSpc>
                <a:spcPct val="90000"/>
              </a:lnSpc>
              <a:spcBef>
                <a:spcPts val="0"/>
              </a:spcBef>
              <a:buFont typeface="Arial" panose="020B0604020202020204" pitchFamily="34" charset="0"/>
              <a:buNone/>
              <a:defRPr kumimoji="1" lang="ja-JP" sz="1000" b="1" kern="1200" cap="all" baseline="0">
                <a:solidFill>
                  <a:schemeClr val="accent2">
                    <a:lumMod val="75000"/>
                  </a:schemeClr>
                </a:solidFill>
                <a:latin typeface="+mj-lt"/>
                <a:ea typeface="Meiryo UI" panose="020B0604030504040204" pitchFamily="50" charset="-128"/>
                <a:cs typeface="+mn-cs"/>
              </a:defRPr>
            </a:lvl1pPr>
            <a:lvl2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2pPr>
            <a:lvl3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3pPr>
            <a:lvl4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4pPr>
            <a:lvl5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9pPr>
          </a:lstStyle>
          <a:p>
            <a:r>
              <a:rPr lang="ja-JP" altLang="en-US" sz="1400" dirty="0" smtClean="0">
                <a:latin typeface="Meiryo UI" panose="020B0604030504040204" pitchFamily="50" charset="-128"/>
                <a:cs typeface="Meiryo UI" panose="020B0604030504040204" pitchFamily="50" charset="-128"/>
              </a:rPr>
              <a:t>岩手大学国際教育センター（</a:t>
            </a:r>
            <a:r>
              <a:rPr lang="ja-JP" altLang="en-US" sz="1400" dirty="0">
                <a:latin typeface="Meiryo UI" panose="020B0604030504040204" pitchFamily="50" charset="-128"/>
                <a:cs typeface="Meiryo UI" panose="020B0604030504040204" pitchFamily="50" charset="-128"/>
              </a:rPr>
              <a:t>学務部国際課）</a:t>
            </a:r>
          </a:p>
        </p:txBody>
      </p:sp>
      <p:pic>
        <p:nvPicPr>
          <p:cNvPr id="48" name="図 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1015" y="6147000"/>
            <a:ext cx="727985" cy="727985"/>
          </a:xfrm>
          <a:prstGeom prst="rect">
            <a:avLst/>
          </a:prstGeom>
        </p:spPr>
      </p:pic>
      <p:sp>
        <p:nvSpPr>
          <p:cNvPr id="49" name="正方形/長方形 48"/>
          <p:cNvSpPr/>
          <p:nvPr/>
        </p:nvSpPr>
        <p:spPr>
          <a:xfrm>
            <a:off x="0" y="5787000"/>
            <a:ext cx="6857999" cy="307777"/>
          </a:xfrm>
          <a:prstGeom prst="rect">
            <a:avLst/>
          </a:prstGeom>
        </p:spPr>
        <p:txBody>
          <a:bodyPr wrap="square">
            <a:spAutoFit/>
          </a:bodyPr>
          <a:lstStyle/>
          <a:p>
            <a:pPr algn="ctr"/>
            <a:r>
              <a:rPr kumimoji="0" lang="ja-JP" altLang="en-US" sz="1400" dirty="0" smtClean="0">
                <a:solidFill>
                  <a:prstClr val="black"/>
                </a:solidFill>
                <a:latin typeface="Meiryo UI" panose="020B0604030504040204" pitchFamily="50" charset="-128"/>
                <a:ea typeface="Meiryo UI" panose="020B0604030504040204" pitchFamily="50" charset="-128"/>
              </a:rPr>
              <a:t>各種ＳＮＳで岩手大学国際</a:t>
            </a:r>
            <a:r>
              <a:rPr kumimoji="0" lang="ja-JP" altLang="en-US" sz="1400" dirty="0">
                <a:solidFill>
                  <a:prstClr val="black"/>
                </a:solidFill>
                <a:latin typeface="Meiryo UI" panose="020B0604030504040204" pitchFamily="50" charset="-128"/>
                <a:ea typeface="Meiryo UI" panose="020B0604030504040204" pitchFamily="50" charset="-128"/>
              </a:rPr>
              <a:t>交流の</a:t>
            </a:r>
            <a:r>
              <a:rPr kumimoji="0" lang="ja-JP" altLang="en-US" sz="1400" dirty="0" smtClean="0">
                <a:solidFill>
                  <a:prstClr val="black"/>
                </a:solidFill>
                <a:latin typeface="Meiryo UI" panose="020B0604030504040204" pitchFamily="50" charset="-128"/>
                <a:ea typeface="Meiryo UI" panose="020B0604030504040204" pitchFamily="50" charset="-128"/>
              </a:rPr>
              <a:t>情報を発信中！！</a:t>
            </a:r>
            <a:endParaRPr kumimoji="0" lang="en-US" altLang="ja-JP" sz="1400" dirty="0">
              <a:solidFill>
                <a:prstClr val="black"/>
              </a:solidFill>
              <a:latin typeface="Meiryo UI" panose="020B0604030504040204" pitchFamily="50" charset="-128"/>
              <a:ea typeface="Meiryo UI" panose="020B0604030504040204" pitchFamily="50" charset="-128"/>
            </a:endParaRPr>
          </a:p>
        </p:txBody>
      </p:sp>
      <p:pic>
        <p:nvPicPr>
          <p:cNvPr id="50" name="Picture 2" descr="D:\Users\16623770\Downloads\qr2017050910431601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3802" y="8117254"/>
            <a:ext cx="868971" cy="868971"/>
          </a:xfrm>
          <a:prstGeom prst="rect">
            <a:avLst/>
          </a:prstGeom>
          <a:noFill/>
          <a:extLst>
            <a:ext uri="{909E8E84-426E-40DD-AFC4-6F175D3DCCD1}">
              <a14:hiddenFill xmlns:a14="http://schemas.microsoft.com/office/drawing/2010/main">
                <a:solidFill>
                  <a:srgbClr val="FFFFFF"/>
                </a:solidFill>
              </a14:hiddenFill>
            </a:ext>
          </a:extLst>
        </p:spPr>
      </p:pic>
      <p:sp>
        <p:nvSpPr>
          <p:cNvPr id="51" name="テキスト プレースホルダー 6"/>
          <p:cNvSpPr txBox="1">
            <a:spLocks/>
          </p:cNvSpPr>
          <p:nvPr/>
        </p:nvSpPr>
        <p:spPr>
          <a:xfrm>
            <a:off x="3736444" y="3173734"/>
            <a:ext cx="2428875" cy="238896"/>
          </a:xfrm>
          <a:prstGeom prst="rect">
            <a:avLst/>
          </a:prstGeom>
        </p:spPr>
        <p:txBody>
          <a:bodyPr vert="horz" lIns="0" tIns="0" rIns="0" bIns="0" rtlCol="0">
            <a:noAutofit/>
          </a:bodyPr>
          <a:lstStyle>
            <a:lvl1pPr marL="0" indent="0" algn="l" defTabSz="754380" rtl="0" eaLnBrk="1" latinLnBrk="0" hangingPunct="1">
              <a:lnSpc>
                <a:spcPct val="90000"/>
              </a:lnSpc>
              <a:spcBef>
                <a:spcPts val="0"/>
              </a:spcBef>
              <a:buFont typeface="Arial" panose="020B0604020202020204" pitchFamily="34" charset="0"/>
              <a:buNone/>
              <a:defRPr kumimoji="1" lang="ja-JP" sz="2000" b="1" kern="1200" baseline="0">
                <a:solidFill>
                  <a:schemeClr val="accent2">
                    <a:lumMod val="75000"/>
                  </a:schemeClr>
                </a:solidFill>
                <a:latin typeface="+mj-lt"/>
                <a:ea typeface="Meiryo UI" panose="020B0604030504040204" pitchFamily="50" charset="-128"/>
                <a:cs typeface="+mn-cs"/>
              </a:defRPr>
            </a:lvl1pPr>
            <a:lvl2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2pPr>
            <a:lvl3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3pPr>
            <a:lvl4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4pPr>
            <a:lvl5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9pPr>
          </a:lstStyle>
          <a:p>
            <a:pPr algn="ctr"/>
            <a:r>
              <a:rPr lang="ja-JP" altLang="en-US" sz="1400" dirty="0">
                <a:solidFill>
                  <a:schemeClr val="bg1"/>
                </a:solidFill>
                <a:latin typeface="Meiryo UI" panose="020B0604030504040204" pitchFamily="50" charset="-128"/>
                <a:cs typeface="Meiryo UI" panose="020B0604030504040204" pitchFamily="50" charset="-128"/>
              </a:rPr>
              <a:t>留学相談</a:t>
            </a:r>
            <a:endParaRPr lang="en-US" altLang="ja-JP" sz="1400" dirty="0">
              <a:solidFill>
                <a:schemeClr val="bg1"/>
              </a:solidFill>
              <a:latin typeface="Meiryo UI" panose="020B0604030504040204" pitchFamily="50" charset="-128"/>
              <a:cs typeface="Meiryo UI" panose="020B0604030504040204" pitchFamily="50" charset="-128"/>
            </a:endParaRPr>
          </a:p>
        </p:txBody>
      </p:sp>
      <p:sp>
        <p:nvSpPr>
          <p:cNvPr id="52" name="テキスト ボックス 51"/>
          <p:cNvSpPr txBox="1"/>
          <p:nvPr/>
        </p:nvSpPr>
        <p:spPr>
          <a:xfrm>
            <a:off x="1702682" y="3948954"/>
            <a:ext cx="3293838" cy="1477328"/>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　留学に関心のある方、いつか留学してみたいという方を対象に個別相談を行っています。また「トビタテ！留学</a:t>
            </a:r>
            <a:r>
              <a:rPr kumimoji="1" lang="en-US" altLang="ja-JP" sz="1000" dirty="0">
                <a:latin typeface="Meiryo UI" panose="020B0604030504040204" pitchFamily="50" charset="-128"/>
                <a:ea typeface="Meiryo UI" panose="020B0604030504040204" pitchFamily="50" charset="-128"/>
              </a:rPr>
              <a:t>JAPAN</a:t>
            </a:r>
            <a:r>
              <a:rPr kumimoji="1" lang="ja-JP" altLang="en-US" sz="1000" dirty="0">
                <a:latin typeface="Meiryo UI" panose="020B0604030504040204" pitchFamily="50" charset="-128"/>
                <a:ea typeface="Meiryo UI" panose="020B0604030504040204" pitchFamily="50" charset="-128"/>
              </a:rPr>
              <a:t>」の申請サポートも行っています。希望する方は、メールで相談予約をしてください。</a:t>
            </a:r>
            <a:endParaRPr kumimoji="1" lang="en-US" altLang="ja-JP" sz="10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お問い合わせ先</a:t>
            </a:r>
            <a:r>
              <a:rPr kumimoji="1" lang="en-US" altLang="ja-JP" sz="1000" dirty="0">
                <a:latin typeface="Meiryo UI" panose="020B0604030504040204" pitchFamily="50" charset="-128"/>
                <a:ea typeface="Meiryo UI" panose="020B0604030504040204" pitchFamily="50" charset="-128"/>
              </a:rPr>
              <a:t>】</a:t>
            </a:r>
          </a:p>
          <a:p>
            <a:r>
              <a:rPr lang="ja-JP" altLang="en-US" sz="1000" dirty="0">
                <a:latin typeface="Meiryo UI" panose="020B0604030504040204" pitchFamily="50" charset="-128"/>
                <a:ea typeface="Meiryo UI" panose="020B0604030504040204" pitchFamily="50" charset="-128"/>
              </a:rPr>
              <a:t>国際</a:t>
            </a:r>
            <a:r>
              <a:rPr kumimoji="1" lang="ja-JP" altLang="en-US" sz="1000" dirty="0" smtClean="0">
                <a:latin typeface="Meiryo UI" panose="020B0604030504040204" pitchFamily="50" charset="-128"/>
                <a:ea typeface="Meiryo UI" panose="020B0604030504040204" pitchFamily="50" charset="-128"/>
              </a:rPr>
              <a:t>教育</a:t>
            </a:r>
            <a:r>
              <a:rPr kumimoji="1" lang="ja-JP" altLang="en-US" sz="1000" dirty="0">
                <a:latin typeface="Meiryo UI" panose="020B0604030504040204" pitchFamily="50" charset="-128"/>
                <a:ea typeface="Meiryo UI" panose="020B0604030504040204" pitchFamily="50" charset="-128"/>
              </a:rPr>
              <a:t>センター　尾中　夏美</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電子メール：　</a:t>
            </a:r>
            <a:r>
              <a:rPr kumimoji="1" lang="en-US" altLang="ja-JP" sz="1000" dirty="0">
                <a:latin typeface="Meiryo UI" panose="020B0604030504040204" pitchFamily="50" charset="-128"/>
                <a:ea typeface="Meiryo UI" panose="020B0604030504040204" pitchFamily="50" charset="-128"/>
              </a:rPr>
              <a:t>onaka@iwate-u.ac.jp</a:t>
            </a:r>
          </a:p>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相談希望日時をメールで第３希望までお知らせください。</a:t>
            </a:r>
          </a:p>
        </p:txBody>
      </p:sp>
      <p:pic>
        <p:nvPicPr>
          <p:cNvPr id="40" name="図 39">
            <a:extLst>
              <a:ext uri="{FF2B5EF4-FFF2-40B4-BE49-F238E27FC236}">
                <a16:creationId xmlns:a16="http://schemas.microsoft.com/office/drawing/2014/main" id="{2CC03609-6B95-4BF8-B8AE-21B69AB974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63339" y="3896282"/>
            <a:ext cx="1000661" cy="974189"/>
          </a:xfrm>
          <a:prstGeom prst="rect">
            <a:avLst/>
          </a:prstGeom>
        </p:spPr>
      </p:pic>
      <p:sp>
        <p:nvSpPr>
          <p:cNvPr id="39" name="角丸四角形吹き出し 38"/>
          <p:cNvSpPr/>
          <p:nvPr/>
        </p:nvSpPr>
        <p:spPr>
          <a:xfrm>
            <a:off x="630537" y="4370816"/>
            <a:ext cx="899532" cy="249620"/>
          </a:xfrm>
          <a:prstGeom prst="wedgeRoundRectCallout">
            <a:avLst>
              <a:gd name="adj1" fmla="val -1386"/>
              <a:gd name="adj2" fmla="val 110788"/>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700" dirty="0">
                <a:solidFill>
                  <a:schemeClr val="tx1"/>
                </a:solidFill>
                <a:latin typeface="HG丸ｺﾞｼｯｸM-PRO" panose="020F0600000000000000" pitchFamily="50" charset="-128"/>
                <a:ea typeface="HG丸ｺﾞｼｯｸM-PRO" panose="020F0600000000000000" pitchFamily="50" charset="-128"/>
              </a:rPr>
              <a:t>相談いいですか？</a:t>
            </a:r>
          </a:p>
        </p:txBody>
      </p:sp>
      <p:pic>
        <p:nvPicPr>
          <p:cNvPr id="42" name="図 41"/>
          <p:cNvPicPr>
            <a:picLocks noChangeAspect="1"/>
          </p:cNvPicPr>
          <p:nvPr/>
        </p:nvPicPr>
        <p:blipFill>
          <a:blip r:embed="rId12"/>
          <a:stretch>
            <a:fillRect/>
          </a:stretch>
        </p:blipFill>
        <p:spPr>
          <a:xfrm>
            <a:off x="1018486" y="6926103"/>
            <a:ext cx="815379" cy="795897"/>
          </a:xfrm>
          <a:prstGeom prst="rect">
            <a:avLst/>
          </a:prstGeom>
        </p:spPr>
      </p:pic>
      <p:pic>
        <p:nvPicPr>
          <p:cNvPr id="43" name="図 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77008" y="6147000"/>
            <a:ext cx="720000" cy="720000"/>
          </a:xfrm>
          <a:prstGeom prst="rect">
            <a:avLst/>
          </a:prstGeom>
        </p:spPr>
      </p:pic>
      <p:pic>
        <p:nvPicPr>
          <p:cNvPr id="44" name="図 4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46298" y="6934174"/>
            <a:ext cx="780269" cy="780269"/>
          </a:xfrm>
          <a:prstGeom prst="rect">
            <a:avLst/>
          </a:prstGeom>
        </p:spPr>
      </p:pic>
      <p:pic>
        <p:nvPicPr>
          <p:cNvPr id="53" name="図 5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65384" y="6142036"/>
            <a:ext cx="728925" cy="724964"/>
          </a:xfrm>
          <a:prstGeom prst="rect">
            <a:avLst/>
          </a:prstGeom>
        </p:spPr>
      </p:pic>
      <p:pic>
        <p:nvPicPr>
          <p:cNvPr id="54" name="図 53"/>
          <p:cNvPicPr>
            <a:picLocks noChangeAspect="1"/>
          </p:cNvPicPr>
          <p:nvPr/>
        </p:nvPicPr>
        <p:blipFill>
          <a:blip r:embed="rId16"/>
          <a:stretch>
            <a:fillRect/>
          </a:stretch>
        </p:blipFill>
        <p:spPr>
          <a:xfrm>
            <a:off x="4244553" y="6940336"/>
            <a:ext cx="781664" cy="781664"/>
          </a:xfrm>
          <a:prstGeom prst="rect">
            <a:avLst/>
          </a:prstGeom>
        </p:spPr>
      </p:pic>
      <p:pic>
        <p:nvPicPr>
          <p:cNvPr id="55" name="図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851740" y="6941398"/>
            <a:ext cx="777639" cy="77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図 14"/>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5083908" y="6282000"/>
            <a:ext cx="691444" cy="48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正方形/長方形 56"/>
          <p:cNvSpPr/>
          <p:nvPr/>
        </p:nvSpPr>
        <p:spPr>
          <a:xfrm>
            <a:off x="1087630" y="6237000"/>
            <a:ext cx="699030" cy="461665"/>
          </a:xfrm>
          <a:prstGeom prst="rect">
            <a:avLst/>
          </a:prstGeom>
        </p:spPr>
        <p:txBody>
          <a:bodyPr wrap="square" lIns="0" tIns="0" rIns="0" bIns="0">
            <a:spAutoFit/>
          </a:bodyPr>
          <a:lstStyle/>
          <a:p>
            <a:r>
              <a:rPr kumimoji="0" lang="en-US" altLang="ja-JP" sz="1000" b="1" dirty="0" smtClean="0">
                <a:solidFill>
                  <a:srgbClr val="415C9F"/>
                </a:solidFill>
                <a:latin typeface="Meiryo UI" panose="020B0604030504040204" pitchFamily="50" charset="-128"/>
                <a:ea typeface="Meiryo UI" panose="020B0604030504040204" pitchFamily="50" charset="-128"/>
              </a:rPr>
              <a:t>Facebook</a:t>
            </a:r>
          </a:p>
          <a:p>
            <a:r>
              <a:rPr kumimoji="0" lang="ja-JP" altLang="en-US" sz="1000" dirty="0" smtClean="0">
                <a:solidFill>
                  <a:prstClr val="black"/>
                </a:solidFill>
                <a:latin typeface="Meiryo UI" panose="020B0604030504040204" pitchFamily="50" charset="-128"/>
                <a:ea typeface="Meiryo UI" panose="020B0604030504040204" pitchFamily="50" charset="-128"/>
              </a:rPr>
              <a:t>岩手</a:t>
            </a:r>
            <a:r>
              <a:rPr kumimoji="0" lang="ja-JP" altLang="en-US" sz="1000" dirty="0">
                <a:solidFill>
                  <a:prstClr val="black"/>
                </a:solidFill>
                <a:latin typeface="Meiryo UI" panose="020B0604030504040204" pitchFamily="50" charset="-128"/>
                <a:ea typeface="Meiryo UI" panose="020B0604030504040204" pitchFamily="50" charset="-128"/>
              </a:rPr>
              <a:t>大学</a:t>
            </a:r>
            <a:r>
              <a:rPr kumimoji="0" lang="ja-JP" altLang="en-US" sz="1000" dirty="0" smtClean="0">
                <a:solidFill>
                  <a:prstClr val="black"/>
                </a:solidFill>
                <a:latin typeface="Meiryo UI" panose="020B0604030504040204" pitchFamily="50" charset="-128"/>
                <a:ea typeface="Meiryo UI" panose="020B0604030504040204" pitchFamily="50" charset="-128"/>
              </a:rPr>
              <a:t>の国際交流</a:t>
            </a:r>
            <a:endParaRPr kumimoji="0" lang="en-US" altLang="ja-JP" sz="1000" dirty="0">
              <a:solidFill>
                <a:prstClr val="black"/>
              </a:solidFill>
              <a:latin typeface="Meiryo UI" panose="020B0604030504040204" pitchFamily="50" charset="-128"/>
              <a:ea typeface="Meiryo UI" panose="020B0604030504040204" pitchFamily="50" charset="-128"/>
            </a:endParaRPr>
          </a:p>
        </p:txBody>
      </p:sp>
      <p:sp>
        <p:nvSpPr>
          <p:cNvPr id="58" name="正方形/長方形 57"/>
          <p:cNvSpPr/>
          <p:nvPr/>
        </p:nvSpPr>
        <p:spPr>
          <a:xfrm>
            <a:off x="2684970" y="6237000"/>
            <a:ext cx="699030" cy="461665"/>
          </a:xfrm>
          <a:prstGeom prst="rect">
            <a:avLst/>
          </a:prstGeom>
        </p:spPr>
        <p:txBody>
          <a:bodyPr wrap="square" lIns="0" tIns="0" rIns="0" bIns="0">
            <a:spAutoFit/>
          </a:bodyPr>
          <a:lstStyle/>
          <a:p>
            <a:r>
              <a:rPr kumimoji="0" lang="en-US" altLang="ja-JP" sz="1000" b="1" dirty="0" smtClean="0">
                <a:solidFill>
                  <a:srgbClr val="1DA1F2"/>
                </a:solidFill>
                <a:latin typeface="Meiryo UI" panose="020B0604030504040204" pitchFamily="50" charset="-128"/>
                <a:ea typeface="Meiryo UI" panose="020B0604030504040204" pitchFamily="50" charset="-128"/>
              </a:rPr>
              <a:t>Twitter</a:t>
            </a:r>
          </a:p>
          <a:p>
            <a:r>
              <a:rPr kumimoji="0" lang="ja-JP" altLang="en-US" sz="1000" dirty="0" smtClean="0">
                <a:solidFill>
                  <a:prstClr val="black"/>
                </a:solidFill>
                <a:latin typeface="Meiryo UI" panose="020B0604030504040204" pitchFamily="50" charset="-128"/>
                <a:ea typeface="Meiryo UI" panose="020B0604030504040204" pitchFamily="50" charset="-128"/>
              </a:rPr>
              <a:t>岩手大学</a:t>
            </a:r>
            <a:endParaRPr kumimoji="0" lang="en-US" altLang="ja-JP" sz="1000" dirty="0" smtClean="0">
              <a:solidFill>
                <a:prstClr val="black"/>
              </a:solidFill>
              <a:latin typeface="Meiryo UI" panose="020B0604030504040204" pitchFamily="50" charset="-128"/>
              <a:ea typeface="Meiryo UI" panose="020B0604030504040204" pitchFamily="50" charset="-128"/>
            </a:endParaRPr>
          </a:p>
          <a:p>
            <a:r>
              <a:rPr kumimoji="0" lang="ja-JP" altLang="en-US" sz="1000" dirty="0" smtClean="0">
                <a:solidFill>
                  <a:prstClr val="black"/>
                </a:solidFill>
                <a:latin typeface="Meiryo UI" panose="020B0604030504040204" pitchFamily="50" charset="-128"/>
                <a:ea typeface="Meiryo UI" panose="020B0604030504040204" pitchFamily="50" charset="-128"/>
              </a:rPr>
              <a:t>国際交流</a:t>
            </a:r>
            <a:endParaRPr kumimoji="0" lang="en-US" altLang="ja-JP" sz="1000" dirty="0">
              <a:solidFill>
                <a:prstClr val="black"/>
              </a:solidFill>
              <a:latin typeface="Meiryo UI" panose="020B0604030504040204" pitchFamily="50" charset="-128"/>
              <a:ea typeface="Meiryo UI" panose="020B0604030504040204" pitchFamily="50" charset="-128"/>
            </a:endParaRPr>
          </a:p>
        </p:txBody>
      </p:sp>
      <p:sp>
        <p:nvSpPr>
          <p:cNvPr id="59" name="正方形/長方形 58"/>
          <p:cNvSpPr/>
          <p:nvPr/>
        </p:nvSpPr>
        <p:spPr>
          <a:xfrm>
            <a:off x="4254825" y="6237000"/>
            <a:ext cx="749175" cy="615553"/>
          </a:xfrm>
          <a:prstGeom prst="rect">
            <a:avLst/>
          </a:prstGeom>
        </p:spPr>
        <p:txBody>
          <a:bodyPr wrap="square" lIns="0" tIns="0" rIns="0" bIns="0">
            <a:spAutoFit/>
          </a:bodyPr>
          <a:lstStyle/>
          <a:p>
            <a:r>
              <a:rPr kumimoji="0" lang="en-US" altLang="ja-JP" sz="1000" b="1" dirty="0" smtClean="0">
                <a:solidFill>
                  <a:srgbClr val="D42790"/>
                </a:solidFill>
                <a:latin typeface="Meiryo UI" panose="020B0604030504040204" pitchFamily="50" charset="-128"/>
                <a:ea typeface="Meiryo UI" panose="020B0604030504040204" pitchFamily="50" charset="-128"/>
              </a:rPr>
              <a:t>Instagram</a:t>
            </a:r>
          </a:p>
          <a:p>
            <a:r>
              <a:rPr kumimoji="0" lang="en-US" altLang="ja-JP" sz="1000" dirty="0" err="1">
                <a:solidFill>
                  <a:prstClr val="black"/>
                </a:solidFill>
                <a:latin typeface="Meiryo UI" panose="020B0604030504040204" pitchFamily="50" charset="-128"/>
                <a:ea typeface="Meiryo UI" panose="020B0604030504040204" pitchFamily="50" charset="-128"/>
              </a:rPr>
              <a:t>i</a:t>
            </a:r>
            <a:r>
              <a:rPr kumimoji="0" lang="en-US" altLang="ja-JP" sz="1000" dirty="0" err="1" smtClean="0">
                <a:solidFill>
                  <a:prstClr val="black"/>
                </a:solidFill>
                <a:latin typeface="Meiryo UI" panose="020B0604030504040204" pitchFamily="50" charset="-128"/>
                <a:ea typeface="Meiryo UI" panose="020B0604030504040204" pitchFamily="50" charset="-128"/>
              </a:rPr>
              <a:t>wateuniversity_international</a:t>
            </a:r>
            <a:endParaRPr kumimoji="0" lang="en-US" altLang="ja-JP" sz="1000" dirty="0">
              <a:solidFill>
                <a:prstClr val="black"/>
              </a:solidFill>
              <a:latin typeface="Meiryo UI" panose="020B0604030504040204" pitchFamily="50" charset="-128"/>
              <a:ea typeface="Meiryo UI" panose="020B0604030504040204" pitchFamily="50" charset="-128"/>
            </a:endParaRPr>
          </a:p>
        </p:txBody>
      </p:sp>
      <p:sp>
        <p:nvSpPr>
          <p:cNvPr id="60" name="正方形/長方形 59"/>
          <p:cNvSpPr/>
          <p:nvPr/>
        </p:nvSpPr>
        <p:spPr>
          <a:xfrm>
            <a:off x="5848288" y="6237000"/>
            <a:ext cx="775712" cy="615553"/>
          </a:xfrm>
          <a:prstGeom prst="rect">
            <a:avLst/>
          </a:prstGeom>
        </p:spPr>
        <p:txBody>
          <a:bodyPr wrap="square" lIns="0" tIns="0" rIns="0" bIns="0">
            <a:spAutoFit/>
          </a:bodyPr>
          <a:lstStyle/>
          <a:p>
            <a:r>
              <a:rPr kumimoji="0" lang="en-US" altLang="ja-JP" sz="1000" b="1" dirty="0" smtClean="0">
                <a:solidFill>
                  <a:srgbClr val="FF0000"/>
                </a:solidFill>
                <a:latin typeface="Meiryo UI" panose="020B0604030504040204" pitchFamily="50" charset="-128"/>
                <a:ea typeface="Meiryo UI" panose="020B0604030504040204" pitchFamily="50" charset="-128"/>
              </a:rPr>
              <a:t>YouTube</a:t>
            </a:r>
          </a:p>
          <a:p>
            <a:r>
              <a:rPr kumimoji="0" lang="ja-JP" altLang="en-US" sz="1000" dirty="0" smtClean="0">
                <a:solidFill>
                  <a:prstClr val="black"/>
                </a:solidFill>
                <a:latin typeface="Meiryo UI" panose="020B0604030504040204" pitchFamily="50" charset="-128"/>
                <a:ea typeface="Meiryo UI" panose="020B0604030504040204" pitchFamily="50" charset="-128"/>
              </a:rPr>
              <a:t>岩手大学</a:t>
            </a:r>
            <a:endParaRPr kumimoji="0" lang="en-US" altLang="ja-JP" sz="1000" dirty="0" smtClean="0">
              <a:solidFill>
                <a:prstClr val="black"/>
              </a:solidFill>
              <a:latin typeface="Meiryo UI" panose="020B0604030504040204" pitchFamily="50" charset="-128"/>
              <a:ea typeface="Meiryo UI" panose="020B0604030504040204" pitchFamily="50" charset="-128"/>
            </a:endParaRPr>
          </a:p>
          <a:p>
            <a:r>
              <a:rPr kumimoji="0" lang="ja-JP" altLang="en-US" sz="1000" dirty="0" smtClean="0">
                <a:solidFill>
                  <a:prstClr val="black"/>
                </a:solidFill>
                <a:latin typeface="Meiryo UI" panose="020B0604030504040204" pitchFamily="50" charset="-128"/>
                <a:ea typeface="Meiryo UI" panose="020B0604030504040204" pitchFamily="50" charset="-128"/>
              </a:rPr>
              <a:t>国際交流公式</a:t>
            </a:r>
            <a:endParaRPr kumimoji="0" lang="en-US" altLang="ja-JP" sz="1000" dirty="0" smtClean="0">
              <a:solidFill>
                <a:prstClr val="black"/>
              </a:solidFill>
              <a:latin typeface="Meiryo UI" panose="020B0604030504040204" pitchFamily="50" charset="-128"/>
              <a:ea typeface="Meiryo UI" panose="020B0604030504040204" pitchFamily="50" charset="-128"/>
            </a:endParaRPr>
          </a:p>
          <a:p>
            <a:r>
              <a:rPr kumimoji="0" lang="en-US" altLang="ja-JP" sz="1000" dirty="0" smtClean="0">
                <a:solidFill>
                  <a:prstClr val="black"/>
                </a:solidFill>
                <a:latin typeface="Meiryo UI" panose="020B0604030504040204" pitchFamily="50" charset="-128"/>
                <a:ea typeface="Meiryo UI" panose="020B0604030504040204" pitchFamily="50" charset="-128"/>
              </a:rPr>
              <a:t>YouTube</a:t>
            </a:r>
            <a:endParaRPr kumimoji="0" lang="en-US" altLang="ja-JP" sz="1000" dirty="0">
              <a:solidFill>
                <a:prstClr val="black"/>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233999" y="6187036"/>
            <a:ext cx="0" cy="1534964"/>
          </a:xfrm>
          <a:prstGeom prst="line">
            <a:avLst/>
          </a:prstGeom>
          <a:ln w="31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1833865" y="6187036"/>
            <a:ext cx="0" cy="1534964"/>
          </a:xfrm>
          <a:prstGeom prst="line">
            <a:avLst/>
          </a:prstGeom>
          <a:ln w="31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3425554" y="6187036"/>
            <a:ext cx="0" cy="1534964"/>
          </a:xfrm>
          <a:prstGeom prst="line">
            <a:avLst/>
          </a:prstGeom>
          <a:ln w="31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5035742" y="6187036"/>
            <a:ext cx="0" cy="1534964"/>
          </a:xfrm>
          <a:prstGeom prst="line">
            <a:avLst/>
          </a:prstGeom>
          <a:ln w="31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6638904" y="6187036"/>
            <a:ext cx="0" cy="1534964"/>
          </a:xfrm>
          <a:prstGeom prst="line">
            <a:avLst/>
          </a:prstGeom>
          <a:ln w="31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2702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139" y="0"/>
            <a:ext cx="1687739" cy="1613744"/>
          </a:xfrm>
          <a:prstGeom prst="rect">
            <a:avLst/>
          </a:prstGeom>
          <a:solidFill>
            <a:srgbClr val="DF629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kumimoji="1" lang="en-US" altLang="ja-JP" sz="3200" dirty="0">
                <a:latin typeface="Meiryo UI" panose="020B0604030504040204" pitchFamily="50" charset="-128"/>
                <a:ea typeface="Meiryo UI" panose="020B0604030504040204" pitchFamily="50" charset="-128"/>
              </a:rPr>
              <a:t>Plan</a:t>
            </a:r>
          </a:p>
          <a:p>
            <a:pPr algn="ctr"/>
            <a:r>
              <a:rPr kumimoji="1" lang="en-US" altLang="ja-JP" sz="3200" dirty="0">
                <a:latin typeface="Meiryo UI" panose="020B0604030504040204" pitchFamily="50" charset="-128"/>
                <a:ea typeface="Meiryo UI" panose="020B0604030504040204" pitchFamily="50" charset="-128"/>
              </a:rPr>
              <a:t> 1</a:t>
            </a:r>
            <a:endParaRPr kumimoji="1" lang="ja-JP" altLang="en-US" sz="32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681600" y="27000"/>
            <a:ext cx="5200730" cy="1323439"/>
          </a:xfrm>
          <a:prstGeom prst="rect">
            <a:avLst/>
          </a:prstGeom>
          <a:noFill/>
        </p:spPr>
        <p:txBody>
          <a:bodyPr wrap="square" rtlCol="0">
            <a:spAutoFit/>
          </a:bodyPr>
          <a:lstStyle/>
          <a:p>
            <a:r>
              <a:rPr lang="ja-JP" altLang="en-US" sz="4000" dirty="0">
                <a:latin typeface="Meiryo UI" panose="020B0604030504040204" pitchFamily="50" charset="-128"/>
                <a:ea typeface="Meiryo UI" panose="020B0604030504040204" pitchFamily="50" charset="-128"/>
              </a:rPr>
              <a:t>海外派遣・留学</a:t>
            </a:r>
            <a:endParaRPr lang="en-US" altLang="ja-JP" sz="4000" dirty="0">
              <a:latin typeface="Meiryo UI" panose="020B0604030504040204" pitchFamily="50" charset="-128"/>
              <a:ea typeface="Meiryo UI" panose="020B0604030504040204" pitchFamily="50" charset="-128"/>
            </a:endParaRPr>
          </a:p>
          <a:p>
            <a:r>
              <a:rPr lang="ja-JP" altLang="en-US" sz="4000" dirty="0">
                <a:latin typeface="Meiryo UI" panose="020B0604030504040204" pitchFamily="50" charset="-128"/>
                <a:ea typeface="Meiryo UI" panose="020B0604030504040204" pitchFamily="50" charset="-128"/>
              </a:rPr>
              <a:t>（短期研修・研究型）</a:t>
            </a:r>
          </a:p>
        </p:txBody>
      </p:sp>
      <p:sp>
        <p:nvSpPr>
          <p:cNvPr id="2" name="テキスト ボックス 1"/>
          <p:cNvSpPr txBox="1"/>
          <p:nvPr/>
        </p:nvSpPr>
        <p:spPr>
          <a:xfrm>
            <a:off x="110494" y="1634169"/>
            <a:ext cx="6624736" cy="507831"/>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以下のプログラム一覧</a:t>
            </a:r>
            <a:r>
              <a:rPr kumimoji="1" lang="ja-JP" altLang="en-US" sz="900" dirty="0" smtClean="0">
                <a:latin typeface="Meiryo UI" panose="020B0604030504040204" pitchFamily="50" charset="-128"/>
                <a:ea typeface="Meiryo UI" panose="020B0604030504040204" pitchFamily="50" charset="-128"/>
              </a:rPr>
              <a:t>は過去の実績</a:t>
            </a:r>
            <a:r>
              <a:rPr kumimoji="1" lang="ja-JP" altLang="en-US" sz="900" dirty="0">
                <a:latin typeface="Meiryo UI" panose="020B0604030504040204" pitchFamily="50" charset="-128"/>
                <a:ea typeface="Meiryo UI" panose="020B0604030504040204" pitchFamily="50" charset="-128"/>
              </a:rPr>
              <a:t>をもとに作成しています</a:t>
            </a:r>
            <a:r>
              <a:rPr kumimoji="1" lang="ja-JP" altLang="en-US" sz="900" dirty="0" smtClean="0">
                <a:latin typeface="Meiryo UI" panose="020B0604030504040204" pitchFamily="50" charset="-128"/>
                <a:ea typeface="Meiryo UI" panose="020B0604030504040204" pitchFamily="50" charset="-128"/>
              </a:rPr>
              <a:t>。</a:t>
            </a:r>
            <a:r>
              <a:rPr kumimoji="1" lang="ja-JP" altLang="en-US" sz="900" b="1" dirty="0" smtClean="0">
                <a:latin typeface="Meiryo UI" panose="020B0604030504040204" pitchFamily="50" charset="-128"/>
                <a:ea typeface="Meiryo UI" panose="020B0604030504040204" pitchFamily="50" charset="-128"/>
              </a:rPr>
              <a:t>年度によって費用</a:t>
            </a:r>
            <a:r>
              <a:rPr kumimoji="1" lang="ja-JP" altLang="en-US" sz="900" b="1" dirty="0">
                <a:latin typeface="Meiryo UI" panose="020B0604030504040204" pitchFamily="50" charset="-128"/>
                <a:ea typeface="Meiryo UI" panose="020B0604030504040204" pitchFamily="50" charset="-128"/>
              </a:rPr>
              <a:t>が変動する場合や</a:t>
            </a:r>
            <a:r>
              <a:rPr kumimoji="1" lang="ja-JP" altLang="en-US" sz="900" b="1" dirty="0" smtClean="0">
                <a:latin typeface="Meiryo UI" panose="020B0604030504040204" pitchFamily="50" charset="-128"/>
                <a:ea typeface="Meiryo UI" panose="020B0604030504040204" pitchFamily="50" charset="-128"/>
              </a:rPr>
              <a:t>、実施</a:t>
            </a:r>
            <a:r>
              <a:rPr lang="ja-JP" altLang="en-US" sz="900" b="1" dirty="0" smtClean="0">
                <a:latin typeface="Meiryo UI" panose="020B0604030504040204" pitchFamily="50" charset="-128"/>
                <a:ea typeface="Meiryo UI" panose="020B0604030504040204" pitchFamily="50" charset="-128"/>
              </a:rPr>
              <a:t>さ</a:t>
            </a:r>
            <a:r>
              <a:rPr lang="ja-JP" altLang="en-US" sz="900" b="1" dirty="0">
                <a:latin typeface="Meiryo UI" panose="020B0604030504040204" pitchFamily="50" charset="-128"/>
                <a:ea typeface="Meiryo UI" panose="020B0604030504040204" pitchFamily="50" charset="-128"/>
              </a:rPr>
              <a:t>れ</a:t>
            </a:r>
            <a:r>
              <a:rPr kumimoji="1" lang="ja-JP" altLang="en-US" sz="900" b="1" dirty="0" smtClean="0">
                <a:latin typeface="Meiryo UI" panose="020B0604030504040204" pitchFamily="50" charset="-128"/>
                <a:ea typeface="Meiryo UI" panose="020B0604030504040204" pitchFamily="50" charset="-128"/>
              </a:rPr>
              <a:t>ない場合があります。</a:t>
            </a:r>
            <a:endParaRPr kumimoji="1" lang="en-US" altLang="ja-JP" sz="900" b="1"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solidFill>
                  <a:srgbClr val="FF0000"/>
                </a:solidFill>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マークがついているプログラムは、</a:t>
            </a:r>
            <a:r>
              <a:rPr lang="ja-JP" altLang="en-US" sz="900" dirty="0">
                <a:latin typeface="Meiryo UI" panose="020B0604030504040204" pitchFamily="50" charset="-128"/>
                <a:ea typeface="Meiryo UI" panose="020B0604030504040204" pitchFamily="50" charset="-128"/>
              </a:rPr>
              <a:t>日本学生支援機構（</a:t>
            </a:r>
            <a:r>
              <a:rPr lang="en-US" altLang="ja-JP" sz="900" dirty="0">
                <a:latin typeface="Meiryo UI" panose="020B0604030504040204" pitchFamily="50" charset="-128"/>
                <a:ea typeface="Meiryo UI" panose="020B0604030504040204" pitchFamily="50" charset="-128"/>
              </a:rPr>
              <a:t>JASSO</a:t>
            </a:r>
            <a:r>
              <a:rPr lang="ja-JP" altLang="en-US" sz="900" dirty="0">
                <a:latin typeface="Meiryo UI" panose="020B0604030504040204" pitchFamily="50" charset="-128"/>
                <a:ea typeface="Meiryo UI" panose="020B0604030504040204" pitchFamily="50" charset="-128"/>
              </a:rPr>
              <a:t>）海外留学支援制度により奨学金を受給できる可能性があるものです</a:t>
            </a:r>
            <a:r>
              <a:rPr lang="ja-JP" altLang="en-US" sz="900" dirty="0" smtClean="0">
                <a:latin typeface="Meiryo UI" panose="020B0604030504040204" pitchFamily="50" charset="-128"/>
                <a:ea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ただし、支給条件及び人数</a:t>
            </a:r>
            <a:r>
              <a:rPr lang="ja-JP" altLang="en-US" sz="900" dirty="0" smtClean="0">
                <a:latin typeface="Meiryo UI" panose="020B0604030504040204" pitchFamily="50" charset="-128"/>
                <a:ea typeface="Meiryo UI" panose="020B0604030504040204" pitchFamily="50" charset="-128"/>
              </a:rPr>
              <a:t>制限があります。）</a:t>
            </a:r>
            <a:endParaRPr kumimoji="1" lang="ja-JP" altLang="en-US" sz="900" dirty="0">
              <a:latin typeface="Meiryo UI" panose="020B0604030504040204" pitchFamily="50" charset="-128"/>
              <a:ea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03661391"/>
              </p:ext>
            </p:extLst>
          </p:nvPr>
        </p:nvGraphicFramePr>
        <p:xfrm>
          <a:off x="110493" y="2412000"/>
          <a:ext cx="6624736" cy="5774778"/>
        </p:xfrm>
        <a:graphic>
          <a:graphicData uri="http://schemas.openxmlformats.org/drawingml/2006/table">
            <a:tbl>
              <a:tblPr>
                <a:tableStyleId>{69CF1AB2-1976-4502-BF36-3FF5EA218861}</a:tableStyleId>
              </a:tblPr>
              <a:tblGrid>
                <a:gridCol w="1498826">
                  <a:extLst>
                    <a:ext uri="{9D8B030D-6E8A-4147-A177-3AD203B41FA5}">
                      <a16:colId xmlns:a16="http://schemas.microsoft.com/office/drawing/2014/main" val="20000"/>
                    </a:ext>
                  </a:extLst>
                </a:gridCol>
                <a:gridCol w="361786">
                  <a:extLst>
                    <a:ext uri="{9D8B030D-6E8A-4147-A177-3AD203B41FA5}">
                      <a16:colId xmlns:a16="http://schemas.microsoft.com/office/drawing/2014/main" val="20001"/>
                    </a:ext>
                  </a:extLst>
                </a:gridCol>
                <a:gridCol w="1580042">
                  <a:extLst>
                    <a:ext uri="{9D8B030D-6E8A-4147-A177-3AD203B41FA5}">
                      <a16:colId xmlns:a16="http://schemas.microsoft.com/office/drawing/2014/main" val="20002"/>
                    </a:ext>
                  </a:extLst>
                </a:gridCol>
                <a:gridCol w="464058">
                  <a:extLst>
                    <a:ext uri="{9D8B030D-6E8A-4147-A177-3AD203B41FA5}">
                      <a16:colId xmlns:a16="http://schemas.microsoft.com/office/drawing/2014/main" val="20003"/>
                    </a:ext>
                  </a:extLst>
                </a:gridCol>
                <a:gridCol w="524220">
                  <a:extLst>
                    <a:ext uri="{9D8B030D-6E8A-4147-A177-3AD203B41FA5}">
                      <a16:colId xmlns:a16="http://schemas.microsoft.com/office/drawing/2014/main" val="20004"/>
                    </a:ext>
                  </a:extLst>
                </a:gridCol>
                <a:gridCol w="369169">
                  <a:extLst>
                    <a:ext uri="{9D8B030D-6E8A-4147-A177-3AD203B41FA5}">
                      <a16:colId xmlns:a16="http://schemas.microsoft.com/office/drawing/2014/main" val="20005"/>
                    </a:ext>
                  </a:extLst>
                </a:gridCol>
                <a:gridCol w="487303">
                  <a:extLst>
                    <a:ext uri="{9D8B030D-6E8A-4147-A177-3AD203B41FA5}">
                      <a16:colId xmlns:a16="http://schemas.microsoft.com/office/drawing/2014/main" val="20006"/>
                    </a:ext>
                  </a:extLst>
                </a:gridCol>
                <a:gridCol w="260265">
                  <a:extLst>
                    <a:ext uri="{9D8B030D-6E8A-4147-A177-3AD203B41FA5}">
                      <a16:colId xmlns:a16="http://schemas.microsoft.com/office/drawing/2014/main" val="20007"/>
                    </a:ext>
                  </a:extLst>
                </a:gridCol>
                <a:gridCol w="1079067">
                  <a:extLst>
                    <a:ext uri="{9D8B030D-6E8A-4147-A177-3AD203B41FA5}">
                      <a16:colId xmlns:a16="http://schemas.microsoft.com/office/drawing/2014/main" val="20008"/>
                    </a:ext>
                  </a:extLst>
                </a:gridCol>
              </a:tblGrid>
              <a:tr h="313200">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プログラム名</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en-US" altLang="zh-CN" sz="800" u="none" strike="noStrike" dirty="0">
                          <a:effectLst/>
                          <a:latin typeface="Meiryo UI" panose="020B0604030504040204" pitchFamily="50" charset="-128"/>
                          <a:ea typeface="Meiryo UI" panose="020B0604030504040204" pitchFamily="50" charset="-128"/>
                        </a:rPr>
                        <a:t>JASSO</a:t>
                      </a:r>
                      <a:r>
                        <a:rPr lang="zh-CN" altLang="en-US" sz="800" u="none" strike="noStrike" dirty="0">
                          <a:effectLst/>
                          <a:latin typeface="Meiryo UI" panose="020B0604030504040204" pitchFamily="50" charset="-128"/>
                          <a:ea typeface="Meiryo UI" panose="020B0604030504040204" pitchFamily="50" charset="-128"/>
                        </a:rPr>
                        <a:t/>
                      </a:r>
                      <a:br>
                        <a:rPr lang="zh-CN" altLang="en-US" sz="800" u="none" strike="noStrike" dirty="0">
                          <a:effectLst/>
                          <a:latin typeface="Meiryo UI" panose="020B0604030504040204" pitchFamily="50" charset="-128"/>
                          <a:ea typeface="Meiryo UI" panose="020B0604030504040204" pitchFamily="50" charset="-128"/>
                        </a:rPr>
                      </a:br>
                      <a:r>
                        <a:rPr lang="zh-CN" altLang="en-US" sz="800" u="none" strike="noStrike" dirty="0">
                          <a:effectLst/>
                          <a:latin typeface="Meiryo UI" panose="020B0604030504040204" pitchFamily="50" charset="-128"/>
                          <a:ea typeface="Meiryo UI" panose="020B0604030504040204" pitchFamily="50" charset="-128"/>
                        </a:rPr>
                        <a:t>奨学金</a:t>
                      </a:r>
                      <a:endParaRPr lang="zh-CN"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派遣地域・大学</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時期</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期間</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単位</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認定</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参加</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資格</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定員</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費用の目安</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extLst>
                  <a:ext uri="{0D108BD9-81ED-4DB2-BD59-A6C34878D82A}">
                    <a16:rowId xmlns:a16="http://schemas.microsoft.com/office/drawing/2014/main" val="10000"/>
                  </a:ext>
                </a:extLst>
              </a:tr>
              <a:tr h="312494">
                <a:tc>
                  <a:txBody>
                    <a:bodyPr/>
                    <a:lstStyle/>
                    <a:p>
                      <a:pPr algn="l" fontAlgn="ctr"/>
                      <a:r>
                        <a:rPr lang="zh-TW" altLang="en-US" sz="800" u="none" strike="noStrike" dirty="0">
                          <a:effectLst/>
                          <a:latin typeface="Meiryo UI" panose="020B0604030504040204" pitchFamily="50" charset="-128"/>
                          <a:ea typeface="Meiryo UI" panose="020B0604030504040204" pitchFamily="50" charset="-128"/>
                        </a:rPr>
                        <a:t>春期海外英語研修</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［フィリピン］デ・ラ・サール大学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週間</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lumMod val="85000"/>
                      </a:schemeClr>
                    </a:solidFill>
                  </a:tcPr>
                </a:tc>
                <a:tc>
                  <a:txBody>
                    <a:bodyPr/>
                    <a:lstStyle/>
                    <a:p>
                      <a:pPr algn="ctr" fontAlgn="ctr"/>
                      <a:r>
                        <a:rPr lang="en-US" altLang="ja-JP" sz="800" u="none" strike="noStrike" dirty="0" smtClean="0">
                          <a:effectLst/>
                          <a:latin typeface="Meiryo UI" panose="020B0604030504040204" pitchFamily="50" charset="-128"/>
                          <a:ea typeface="Meiryo UI" panose="020B0604030504040204" pitchFamily="50" charset="-128"/>
                        </a:rPr>
                        <a:t>12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約</a:t>
                      </a:r>
                      <a:r>
                        <a:rPr lang="ja-JP" altLang="en-US" sz="800" u="none" strike="noStrike" dirty="0" smtClean="0">
                          <a:effectLst/>
                          <a:latin typeface="Meiryo UI" panose="020B0604030504040204" pitchFamily="50" charset="-128"/>
                          <a:ea typeface="Meiryo UI" panose="020B0604030504040204" pitchFamily="50" charset="-128"/>
                        </a:rPr>
                        <a:t>２５万円</a:t>
                      </a:r>
                      <a:r>
                        <a:rPr lang="en-US" altLang="ja-JP" sz="800" u="none" strike="noStrike" dirty="0" smtClean="0">
                          <a:effectLst/>
                          <a:latin typeface="Meiryo UI" panose="020B0604030504040204" pitchFamily="50" charset="-128"/>
                          <a:ea typeface="Meiryo UI" panose="020B0604030504040204" pitchFamily="50" charset="-128"/>
                        </a:rPr>
                        <a:t>(</a:t>
                      </a:r>
                      <a:r>
                        <a:rPr lang="ja-JP" altLang="en-US" sz="800" u="none" strike="noStrike" dirty="0" smtClean="0">
                          <a:effectLst/>
                          <a:latin typeface="Meiryo UI" panose="020B0604030504040204" pitchFamily="50" charset="-128"/>
                          <a:ea typeface="Meiryo UI" panose="020B0604030504040204" pitchFamily="50" charset="-128"/>
                        </a:rPr>
                        <a:t>研修費・航空券・宿泊費</a:t>
                      </a:r>
                      <a:r>
                        <a:rPr lang="en-US" altLang="ja-JP" sz="800" u="none" strike="noStrike" dirty="0" smtClean="0">
                          <a:effectLst/>
                          <a:latin typeface="Meiryo UI" panose="020B0604030504040204" pitchFamily="50" charset="-128"/>
                          <a:ea typeface="Meiryo UI" panose="020B0604030504040204" pitchFamily="50" charset="-128"/>
                        </a:rPr>
                        <a:t>)</a:t>
                      </a:r>
                    </a:p>
                  </a:txBody>
                  <a:tcPr marL="3429" marR="3429" marT="3429" marB="0" anchor="ctr">
                    <a:solidFill>
                      <a:schemeClr val="bg1"/>
                    </a:solidFill>
                  </a:tcPr>
                </a:tc>
                <a:extLst>
                  <a:ext uri="{0D108BD9-81ED-4DB2-BD59-A6C34878D82A}">
                    <a16:rowId xmlns:a16="http://schemas.microsoft.com/office/drawing/2014/main" val="2033866767"/>
                  </a:ext>
                </a:extLst>
              </a:tr>
              <a:tr h="16458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700" u="none" strike="noStrike" dirty="0" smtClean="0">
                          <a:effectLst/>
                          <a:latin typeface="Meiryo UI" panose="020B0604030504040204" pitchFamily="50" charset="-128"/>
                          <a:ea typeface="Meiryo UI" panose="020B0604030504040204" pitchFamily="50" charset="-128"/>
                        </a:rPr>
                        <a:t>課題設定型短期海外研修</a:t>
                      </a:r>
                      <a:r>
                        <a:rPr lang="en-US" altLang="ja-JP" sz="700" u="none" strike="noStrike" dirty="0" smtClean="0">
                          <a:effectLst/>
                          <a:latin typeface="Meiryo UI" panose="020B0604030504040204" pitchFamily="50" charset="-128"/>
                          <a:ea typeface="Meiryo UI" panose="020B0604030504040204" pitchFamily="50" charset="-128"/>
                        </a:rPr>
                        <a:t>(SCIP)</a:t>
                      </a:r>
                    </a:p>
                    <a:p>
                      <a:pPr algn="l" fontAlgn="ctr"/>
                      <a:r>
                        <a:rPr lang="ja-JP" altLang="en-US" sz="800" u="none" strike="noStrike" dirty="0" smtClean="0">
                          <a:effectLst/>
                          <a:latin typeface="Meiryo UI" panose="020B0604030504040204" pitchFamily="50" charset="-128"/>
                          <a:ea typeface="Meiryo UI" panose="020B0604030504040204" pitchFamily="50" charset="-128"/>
                        </a:rPr>
                        <a:t>国際</a:t>
                      </a:r>
                      <a:r>
                        <a:rPr lang="ja-JP" altLang="en-US" sz="800" u="none" strike="noStrike" dirty="0">
                          <a:effectLst/>
                          <a:latin typeface="Meiryo UI" panose="020B0604030504040204" pitchFamily="50" charset="-128"/>
                          <a:ea typeface="Meiryo UI" panose="020B0604030504040204" pitchFamily="50" charset="-128"/>
                        </a:rPr>
                        <a:t>研修－貧困と持続可能な社会</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［フィリピン］サンカルロス大学</a:t>
                      </a:r>
                      <a:r>
                        <a:rPr lang="ja-JP" altLang="en-US" sz="800" u="none" strike="noStrike" dirty="0" smtClean="0">
                          <a:effectLst/>
                          <a:latin typeface="Meiryo UI" panose="020B0604030504040204" pitchFamily="50" charset="-128"/>
                          <a:ea typeface="Meiryo UI" panose="020B0604030504040204" pitchFamily="50" charset="-128"/>
                        </a:rPr>
                        <a:t>・</a:t>
                      </a:r>
                      <a:r>
                        <a:rPr lang="en-US" altLang="ja-JP" sz="800" u="none" strike="noStrike" dirty="0" smtClean="0">
                          <a:effectLst/>
                          <a:latin typeface="Meiryo UI" panose="020B0604030504040204" pitchFamily="50" charset="-128"/>
                          <a:ea typeface="Meiryo UI" panose="020B0604030504040204" pitchFamily="50" charset="-128"/>
                        </a:rPr>
                        <a:t>NGO</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週間　　　　　　（＋事前・事後研修複数回）</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lumMod val="85000"/>
                      </a:schemeClr>
                    </a:solidFill>
                  </a:tcPr>
                </a:tc>
                <a:tc>
                  <a:txBody>
                    <a:bodyPr/>
                    <a:lstStyle/>
                    <a:p>
                      <a:pPr algn="ctr" fontAlgn="ctr"/>
                      <a:r>
                        <a:rPr lang="en-US" altLang="ja-JP" sz="800" u="none" strike="noStrike">
                          <a:effectLst/>
                          <a:latin typeface="Meiryo UI" panose="020B0604030504040204" pitchFamily="50" charset="-128"/>
                          <a:ea typeface="Meiryo UI" panose="020B0604030504040204" pitchFamily="50" charset="-128"/>
                        </a:rPr>
                        <a:t>10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smtClean="0">
                          <a:effectLst/>
                          <a:latin typeface="Meiryo UI" panose="020B0604030504040204" pitchFamily="50" charset="-128"/>
                          <a:ea typeface="Meiryo UI" panose="020B0604030504040204" pitchFamily="50" charset="-128"/>
                        </a:rPr>
                        <a:t>約２０万円</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3667070455"/>
                  </a:ext>
                </a:extLst>
              </a:tr>
              <a:tr h="16458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700" u="none" strike="noStrike" dirty="0" smtClean="0">
                          <a:effectLst/>
                          <a:latin typeface="Meiryo UI" panose="020B0604030504040204" pitchFamily="50" charset="-128"/>
                          <a:ea typeface="Meiryo UI" panose="020B0604030504040204" pitchFamily="50" charset="-128"/>
                        </a:rPr>
                        <a:t>課題設定型短期海外研修</a:t>
                      </a:r>
                      <a:r>
                        <a:rPr lang="en-US" altLang="ja-JP" sz="700" u="none" strike="noStrike" dirty="0" smtClean="0">
                          <a:effectLst/>
                          <a:latin typeface="Meiryo UI" panose="020B0604030504040204" pitchFamily="50" charset="-128"/>
                          <a:ea typeface="Meiryo UI" panose="020B0604030504040204" pitchFamily="50" charset="-128"/>
                        </a:rPr>
                        <a:t>(SCIP)</a:t>
                      </a:r>
                    </a:p>
                    <a:p>
                      <a:pPr algn="l" fontAlgn="ctr"/>
                      <a:r>
                        <a:rPr lang="ja-JP" altLang="en-US" sz="800" u="none" strike="noStrike" dirty="0" smtClean="0">
                          <a:effectLst/>
                          <a:latin typeface="Meiryo UI" panose="020B0604030504040204" pitchFamily="50" charset="-128"/>
                          <a:ea typeface="Meiryo UI" panose="020B0604030504040204" pitchFamily="50" charset="-128"/>
                        </a:rPr>
                        <a:t>国際研修－ビジネスと持続可能な社会</a:t>
                      </a:r>
                      <a:endParaRPr lang="ja-JP" altLang="en-US" sz="800" u="none" strike="noStrike" dirty="0">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smtClean="0">
                          <a:effectLst/>
                          <a:latin typeface="Meiryo UI" panose="020B0604030504040204" pitchFamily="50" charset="-128"/>
                          <a:ea typeface="Meiryo UI" panose="020B0604030504040204" pitchFamily="50" charset="-128"/>
                        </a:rPr>
                        <a:t>［台湾］高雄師範大学</a:t>
                      </a:r>
                      <a:endParaRPr lang="ja-JP" altLang="en-US" sz="800" u="none" strike="noStrike" dirty="0">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smtClean="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b="0" i="0" u="none" strike="noStrike" dirty="0" smtClean="0">
                          <a:solidFill>
                            <a:srgbClr val="000000"/>
                          </a:solidFill>
                          <a:effectLst/>
                          <a:latin typeface="Meiryo UI" panose="020B0604030504040204" pitchFamily="50" charset="-128"/>
                          <a:ea typeface="Meiryo UI" panose="020B0604030504040204" pitchFamily="50" charset="-128"/>
                        </a:rPr>
                        <a:t>13</a:t>
                      </a: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日間　　　　　　（＋事前・事後研修複数回）</a:t>
                      </a:r>
                    </a:p>
                  </a:txBody>
                  <a:tcPr marL="3429" marR="3429" marT="3429" marB="0" anchor="ctr">
                    <a:solidFill>
                      <a:schemeClr val="bg1"/>
                    </a:solidFill>
                  </a:tcPr>
                </a:tc>
                <a:tc>
                  <a:txBody>
                    <a:bodyPr/>
                    <a:lstStyle/>
                    <a:p>
                      <a:pPr algn="ctr"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lumMod val="85000"/>
                      </a:schemeClr>
                    </a:solidFill>
                  </a:tcPr>
                </a:tc>
                <a:tc>
                  <a:txBody>
                    <a:bodyPr/>
                    <a:lstStyle/>
                    <a:p>
                      <a:pPr algn="ctr" fontAlgn="ctr"/>
                      <a:r>
                        <a:rPr lang="en-US" altLang="ja-JP" sz="800" b="0" i="0" u="none" strike="noStrike" dirty="0" smtClean="0">
                          <a:solidFill>
                            <a:srgbClr val="000000"/>
                          </a:solidFill>
                          <a:effectLst/>
                          <a:latin typeface="Meiryo UI" panose="020B0604030504040204" pitchFamily="50" charset="-128"/>
                          <a:ea typeface="Meiryo UI" panose="020B0604030504040204" pitchFamily="50" charset="-128"/>
                        </a:rPr>
                        <a:t>10</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約１３万円</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3989781813"/>
                  </a:ext>
                </a:extLst>
              </a:tr>
              <a:tr h="16458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700" u="none" strike="noStrike" dirty="0" smtClean="0">
                          <a:effectLst/>
                          <a:latin typeface="Meiryo UI" panose="020B0604030504040204" pitchFamily="50" charset="-128"/>
                          <a:ea typeface="Meiryo UI" panose="020B0604030504040204" pitchFamily="50" charset="-128"/>
                        </a:rPr>
                        <a:t>課題設定型短期海外研修</a:t>
                      </a:r>
                      <a:r>
                        <a:rPr lang="en-US" altLang="ja-JP" sz="700" u="none" strike="noStrike" dirty="0" smtClean="0">
                          <a:effectLst/>
                          <a:latin typeface="Meiryo UI" panose="020B0604030504040204" pitchFamily="50" charset="-128"/>
                          <a:ea typeface="Meiryo UI" panose="020B0604030504040204" pitchFamily="50" charset="-128"/>
                        </a:rPr>
                        <a:t>(SCIP)</a:t>
                      </a:r>
                    </a:p>
                    <a:p>
                      <a:pPr algn="l"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国際研修－世界遺産と持続可能な社会</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dirty="0" smtClean="0">
                        <a:solidFill>
                          <a:srgbClr val="FF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［インドネシア］アイルランガ大学</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b="0" i="0" u="none" strike="noStrike" dirty="0" smtClean="0">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smtClean="0">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月</a:t>
                      </a:r>
                    </a:p>
                  </a:txBody>
                  <a:tcPr marL="3429" marR="3429" marT="3429" marB="0" anchor="ctr">
                    <a:solidFill>
                      <a:schemeClr val="bg1"/>
                    </a:solidFill>
                  </a:tcPr>
                </a:tc>
                <a:tc>
                  <a:txBody>
                    <a:bodyPr/>
                    <a:lstStyle/>
                    <a:p>
                      <a:pPr algn="ctr" fontAlgn="ctr"/>
                      <a:r>
                        <a:rPr lang="en-US" altLang="ja-JP" sz="800" b="0" i="0" u="none" strike="noStrike" dirty="0" smtClean="0">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週間（</a:t>
                      </a:r>
                      <a:r>
                        <a:rPr lang="en-US" altLang="ja-JP" sz="8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事前・事後研修複数回）</a:t>
                      </a:r>
                      <a:endParaRPr lang="en-US" altLang="ja-JP" sz="8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lumMod val="85000"/>
                      </a:schemeClr>
                    </a:solidFill>
                  </a:tcPr>
                </a:tc>
                <a:tc>
                  <a:txBody>
                    <a:bodyPr/>
                    <a:lstStyle/>
                    <a:p>
                      <a:pPr algn="ctr" fontAlgn="ctr"/>
                      <a:r>
                        <a:rPr lang="en-US" altLang="ja-JP" sz="800" b="0" i="0" u="none" strike="noStrike" dirty="0" smtClean="0">
                          <a:solidFill>
                            <a:srgbClr val="000000"/>
                          </a:solidFill>
                          <a:effectLst/>
                          <a:latin typeface="Meiryo UI" panose="020B0604030504040204" pitchFamily="50" charset="-128"/>
                          <a:ea typeface="Meiryo UI" panose="020B0604030504040204" pitchFamily="50" charset="-128"/>
                        </a:rPr>
                        <a:t>10</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u="none" strike="noStrike" dirty="0" smtClean="0">
                          <a:effectLst/>
                          <a:latin typeface="Meiryo UI" panose="020B0604030504040204" pitchFamily="50" charset="-128"/>
                          <a:ea typeface="Meiryo UI" panose="020B0604030504040204" pitchFamily="50" charset="-128"/>
                        </a:rPr>
                        <a:t>約２０万円</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2149617500"/>
                  </a:ext>
                </a:extLst>
              </a:tr>
              <a:tr h="420979">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グローバルプロ基礎コース</a:t>
                      </a:r>
                      <a:br>
                        <a:rPr lang="ja-JP" altLang="en-US" sz="800" u="none" strike="noStrike" dirty="0">
                          <a:effectLst/>
                          <a:latin typeface="Meiryo UI" panose="020B0604030504040204" pitchFamily="50" charset="-128"/>
                          <a:ea typeface="Meiryo UI" panose="020B0604030504040204" pitchFamily="50" charset="-128"/>
                        </a:rPr>
                      </a:br>
                      <a:r>
                        <a:rPr lang="ja-JP" altLang="en-US" sz="800" u="none" strike="noStrike" dirty="0">
                          <a:effectLst/>
                          <a:latin typeface="Meiryo UI" panose="020B0604030504040204" pitchFamily="50" charset="-128"/>
                          <a:ea typeface="Meiryo UI" panose="020B0604030504040204" pitchFamily="50" charset="-128"/>
                        </a:rPr>
                        <a:t>（</a:t>
                      </a:r>
                      <a:r>
                        <a:rPr lang="en-US" altLang="ja-JP" sz="800" u="none" strike="noStrike" dirty="0">
                          <a:effectLst/>
                          <a:latin typeface="Meiryo UI" panose="020B0604030504040204" pitchFamily="50" charset="-128"/>
                          <a:ea typeface="Meiryo UI" panose="020B0604030504040204" pitchFamily="50" charset="-128"/>
                        </a:rPr>
                        <a:t>US-JAPAN FORUM</a:t>
                      </a:r>
                      <a:r>
                        <a:rPr lang="ja-JP" altLang="en-US" sz="800" u="none" strike="noStrike" dirty="0">
                          <a:effectLst/>
                          <a:latin typeface="Meiryo UI" panose="020B0604030504040204" pitchFamily="50" charset="-128"/>
                          <a:ea typeface="Meiryo UI" panose="020B0604030504040204" pitchFamily="50" charset="-128"/>
                        </a:rPr>
                        <a:t>）</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［アメリカ］カリフォルニア地域の大学・企業</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週間</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なし</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lumMod val="85000"/>
                      </a:schemeClr>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数名</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smtClean="0">
                          <a:effectLst/>
                          <a:latin typeface="Meiryo UI" panose="020B0604030504040204" pitchFamily="50" charset="-128"/>
                          <a:ea typeface="Meiryo UI" panose="020B0604030504040204" pitchFamily="50" charset="-128"/>
                        </a:rPr>
                        <a:t>約３５万円</a:t>
                      </a:r>
                      <a:r>
                        <a:rPr lang="en-US" altLang="ja-JP" sz="800" u="none" strike="noStrike" dirty="0" smtClean="0">
                          <a:effectLst/>
                          <a:latin typeface="Meiryo UI" panose="020B0604030504040204" pitchFamily="50" charset="-128"/>
                          <a:ea typeface="Meiryo UI" panose="020B0604030504040204" pitchFamily="50" charset="-128"/>
                        </a:rPr>
                        <a:t>(</a:t>
                      </a:r>
                      <a:r>
                        <a:rPr lang="ja-JP" altLang="en-US" sz="800" u="none" strike="noStrike" dirty="0" smtClean="0">
                          <a:effectLst/>
                          <a:latin typeface="Meiryo UI" panose="020B0604030504040204" pitchFamily="50" charset="-128"/>
                          <a:ea typeface="Meiryo UI" panose="020B0604030504040204" pitchFamily="50" charset="-128"/>
                        </a:rPr>
                        <a:t>研修費・航空券・宿泊費</a:t>
                      </a:r>
                      <a:r>
                        <a:rPr lang="en-US" altLang="ja-JP" sz="800" u="none" strike="noStrike" dirty="0" smtClean="0">
                          <a:effectLst/>
                          <a:latin typeface="Meiryo UI" panose="020B0604030504040204" pitchFamily="50" charset="-128"/>
                          <a:ea typeface="Meiryo UI" panose="020B0604030504040204" pitchFamily="50" charset="-128"/>
                        </a:rPr>
                        <a:t>)</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0006"/>
                  </a:ext>
                </a:extLst>
              </a:tr>
              <a:tr h="405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グローバルプロ養成プログラム</a:t>
                      </a:r>
                      <a:br>
                        <a:rPr lang="ja-JP" altLang="en-US" sz="800" u="none" strike="noStrike" dirty="0">
                          <a:effectLst/>
                          <a:latin typeface="Meiryo UI" panose="020B0604030504040204" pitchFamily="50" charset="-128"/>
                          <a:ea typeface="Meiryo UI" panose="020B0604030504040204" pitchFamily="50" charset="-128"/>
                        </a:rPr>
                      </a:br>
                      <a:r>
                        <a:rPr lang="ja-JP" altLang="en-US" sz="800" u="none" strike="noStrike" dirty="0">
                          <a:effectLst/>
                          <a:latin typeface="Meiryo UI" panose="020B0604030504040204" pitchFamily="50" charset="-128"/>
                          <a:ea typeface="Meiryo UI" panose="020B0604030504040204" pitchFamily="50" charset="-128"/>
                        </a:rPr>
                        <a:t>（</a:t>
                      </a:r>
                      <a:r>
                        <a:rPr lang="en-US" altLang="ja-JP" sz="800" u="none" strike="noStrike" dirty="0">
                          <a:effectLst/>
                          <a:latin typeface="Meiryo UI" panose="020B0604030504040204" pitchFamily="50" charset="-128"/>
                          <a:ea typeface="Meiryo UI" panose="020B0604030504040204" pitchFamily="50" charset="-128"/>
                        </a:rPr>
                        <a:t>US-JAPAN FORUM</a:t>
                      </a:r>
                      <a:r>
                        <a:rPr lang="ja-JP" altLang="en-US" sz="800" u="none" strike="noStrike" dirty="0">
                          <a:effectLst/>
                          <a:latin typeface="Meiryo UI" panose="020B0604030504040204" pitchFamily="50" charset="-128"/>
                          <a:ea typeface="Meiryo UI" panose="020B0604030504040204" pitchFamily="50" charset="-128"/>
                        </a:rPr>
                        <a:t>）</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［アメリカ］カリフォルニア地域の大学・企業</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4</a:t>
                      </a:r>
                      <a:r>
                        <a:rPr lang="ja-JP" altLang="en-US" sz="800" u="none" strike="noStrike" dirty="0">
                          <a:effectLst/>
                          <a:latin typeface="Meiryo UI" panose="020B0604030504040204" pitchFamily="50" charset="-128"/>
                          <a:ea typeface="Meiryo UI" panose="020B0604030504040204" pitchFamily="50" charset="-128"/>
                        </a:rPr>
                        <a:t>週間</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lumMod val="85000"/>
                      </a:schemeClr>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数名</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約４１万円</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0007"/>
                  </a:ext>
                </a:extLst>
              </a:tr>
              <a:tr h="405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カリフォルニア・イノベーション研修（</a:t>
                      </a:r>
                      <a:r>
                        <a:rPr lang="en-US" altLang="ja-JP" sz="800" u="none" strike="noStrike" dirty="0">
                          <a:effectLst/>
                          <a:latin typeface="Meiryo UI" panose="020B0604030504040204" pitchFamily="50" charset="-128"/>
                          <a:ea typeface="Meiryo UI" panose="020B0604030504040204" pitchFamily="50" charset="-128"/>
                        </a:rPr>
                        <a:t>US-JAPAN FORUM</a:t>
                      </a:r>
                      <a:r>
                        <a:rPr lang="ja-JP" altLang="en-US" sz="800" u="none" strike="noStrike" dirty="0">
                          <a:effectLst/>
                          <a:latin typeface="Meiryo UI" panose="020B0604030504040204" pitchFamily="50" charset="-128"/>
                          <a:ea typeface="Meiryo UI" panose="020B0604030504040204" pitchFamily="50" charset="-128"/>
                        </a:rPr>
                        <a:t>）</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［アメリカ］カリフォルニア地域の大学・企業</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日～</a:t>
                      </a: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週間</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lumMod val="85000"/>
                      </a:schemeClr>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数名</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約１６万円</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0008"/>
                  </a:ext>
                </a:extLst>
              </a:tr>
              <a:tr h="3132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シリコンバレー・アントレプレナー研修（</a:t>
                      </a:r>
                      <a:r>
                        <a:rPr lang="en-US" altLang="ja-JP" sz="800" u="none" strike="noStrike" dirty="0">
                          <a:effectLst/>
                          <a:latin typeface="Meiryo UI" panose="020B0604030504040204" pitchFamily="50" charset="-128"/>
                          <a:ea typeface="Meiryo UI" panose="020B0604030504040204" pitchFamily="50" charset="-128"/>
                        </a:rPr>
                        <a:t>US-JAPAN FORUM</a:t>
                      </a:r>
                      <a:r>
                        <a:rPr lang="ja-JP" altLang="en-US" sz="800" u="none" strike="noStrike" dirty="0">
                          <a:effectLst/>
                          <a:latin typeface="Meiryo UI" panose="020B0604030504040204" pitchFamily="50" charset="-128"/>
                          <a:ea typeface="Meiryo UI" panose="020B0604030504040204" pitchFamily="50" charset="-128"/>
                        </a:rPr>
                        <a:t>）</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1000" u="none" strike="noStrike" dirty="0">
                          <a:solidFill>
                            <a:srgbClr val="FF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［アメリカ</a:t>
                      </a:r>
                      <a:r>
                        <a:rPr lang="en-US" altLang="ja-JP" sz="800" u="none" strike="noStrike" dirty="0">
                          <a:effectLst/>
                          <a:latin typeface="Meiryo UI" panose="020B0604030504040204" pitchFamily="50" charset="-128"/>
                          <a:ea typeface="Meiryo UI" panose="020B0604030504040204" pitchFamily="50" charset="-128"/>
                        </a:rPr>
                        <a:t>]</a:t>
                      </a:r>
                      <a:r>
                        <a:rPr lang="ja-JP" altLang="en-US" sz="800" u="none" strike="noStrike" dirty="0">
                          <a:effectLst/>
                          <a:latin typeface="Meiryo UI" panose="020B0604030504040204" pitchFamily="50" charset="-128"/>
                          <a:ea typeface="Meiryo UI" panose="020B0604030504040204" pitchFamily="50" charset="-128"/>
                        </a:rPr>
                        <a:t>　カリフォルニア・シリコンバレー</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毎月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１ヶ月</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３ヶ月</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６ヶ月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なし</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lumMod val="85000"/>
                      </a:schemeClr>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数名</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航空券＋キッチン付ホテル（月２千ドル）</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0009"/>
                  </a:ext>
                </a:extLst>
              </a:tr>
              <a:tr h="395811">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明知大サマーキャンプ</a:t>
                      </a:r>
                      <a:endParaRPr lang="en-US" altLang="ja-JP" sz="800" u="none" strike="noStrike" dirty="0">
                        <a:effectLst/>
                        <a:latin typeface="Meiryo UI" panose="020B0604030504040204" pitchFamily="50" charset="-128"/>
                        <a:ea typeface="Meiryo UI" panose="020B0604030504040204" pitchFamily="50" charset="-128"/>
                      </a:endParaRPr>
                    </a:p>
                    <a:p>
                      <a:pPr algn="l" fontAlgn="ctr"/>
                      <a:r>
                        <a:rPr lang="ja-JP" altLang="en-US" sz="800" u="none" strike="noStrike" dirty="0">
                          <a:effectLst/>
                          <a:latin typeface="Meiryo UI" panose="020B0604030504040204" pitchFamily="50" charset="-128"/>
                          <a:ea typeface="Meiryo UI" panose="020B0604030504040204" pitchFamily="50" charset="-128"/>
                        </a:rPr>
                        <a:t>（韓国語研修）</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a:t>
                      </a:r>
                      <a:r>
                        <a:rPr lang="zh-CN" altLang="en-US" sz="800" u="none" strike="noStrike" dirty="0">
                          <a:effectLst/>
                          <a:latin typeface="Meiryo UI" panose="020B0604030504040204" pitchFamily="50" charset="-128"/>
                          <a:ea typeface="Meiryo UI" panose="020B0604030504040204" pitchFamily="50" charset="-128"/>
                        </a:rPr>
                        <a:t>韓国</a:t>
                      </a:r>
                      <a:r>
                        <a:rPr lang="ja-JP" altLang="en-US" sz="800" u="none" strike="noStrike" dirty="0">
                          <a:effectLst/>
                          <a:latin typeface="Meiryo UI" panose="020B0604030504040204" pitchFamily="50" charset="-128"/>
                          <a:ea typeface="Meiryo UI" panose="020B0604030504040204" pitchFamily="50" charset="-128"/>
                        </a:rPr>
                        <a:t>］</a:t>
                      </a:r>
                      <a:r>
                        <a:rPr lang="zh-CN" altLang="en-US" sz="800" u="none" strike="noStrike" dirty="0">
                          <a:effectLst/>
                          <a:latin typeface="Meiryo UI" panose="020B0604030504040204" pitchFamily="50" charset="-128"/>
                          <a:ea typeface="Meiryo UI" panose="020B0604030504040204" pitchFamily="50" charset="-128"/>
                        </a:rPr>
                        <a:t>明知大学校</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月上旬</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週間</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lumMod val="85000"/>
                      </a:schemeClr>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4</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往復交通費・参加費約１７万円</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798705129"/>
                  </a:ext>
                </a:extLst>
              </a:tr>
              <a:tr h="315000">
                <a:tc>
                  <a:txBody>
                    <a:bodyPr/>
                    <a:lstStyle/>
                    <a:p>
                      <a:pPr algn="l" fontAlgn="ctr"/>
                      <a:r>
                        <a:rPr lang="zh-TW" altLang="en-US" sz="800" u="none" strike="noStrike" dirty="0">
                          <a:effectLst/>
                          <a:latin typeface="Meiryo UI" panose="020B0604030504040204" pitchFamily="50" charset="-128"/>
                          <a:ea typeface="Meiryo UI" panose="020B0604030504040204" pitchFamily="50" charset="-128"/>
                        </a:rPr>
                        <a:t>異文化理解研修</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1000" u="none" strike="noStrike" dirty="0">
                          <a:solidFill>
                            <a:srgbClr val="FF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［タイ</a:t>
                      </a:r>
                      <a:r>
                        <a:rPr lang="en-US" altLang="ja-JP" sz="800" u="none" strike="noStrike" dirty="0">
                          <a:effectLst/>
                          <a:latin typeface="Meiryo UI" panose="020B0604030504040204" pitchFamily="50" charset="-128"/>
                          <a:ea typeface="Meiryo UI" panose="020B0604030504040204" pitchFamily="50" charset="-128"/>
                        </a:rPr>
                        <a:t>]</a:t>
                      </a:r>
                      <a:r>
                        <a:rPr lang="ja-JP" altLang="en-US" sz="800" u="none" strike="noStrike" dirty="0">
                          <a:effectLst/>
                          <a:latin typeface="Meiryo UI" panose="020B0604030504040204" pitchFamily="50" charset="-128"/>
                          <a:ea typeface="Meiryo UI" panose="020B0604030504040204" pitchFamily="50" charset="-128"/>
                        </a:rPr>
                        <a:t>　サイアム大学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週間</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なし</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lumMod val="85000"/>
                      </a:schemeClr>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zh-TW" altLang="en-US" sz="800" u="none" strike="noStrike" dirty="0">
                          <a:effectLst/>
                          <a:latin typeface="Meiryo UI" panose="020B0604030504040204" pitchFamily="50" charset="-128"/>
                          <a:ea typeface="Meiryo UI" panose="020B0604030504040204" pitchFamily="50" charset="-128"/>
                        </a:rPr>
                        <a:t>約４万円＋渡航費</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2009374250"/>
                  </a:ext>
                </a:extLst>
              </a:tr>
              <a:tr h="164585">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日韓学生の協働</a:t>
                      </a:r>
                      <a:r>
                        <a:rPr lang="ja-JP" altLang="en-US" sz="800" u="none" strike="noStrike" dirty="0" smtClean="0">
                          <a:effectLst/>
                          <a:latin typeface="Meiryo UI" panose="020B0604030504040204" pitchFamily="50" charset="-128"/>
                          <a:ea typeface="Meiryo UI" panose="020B0604030504040204" pitchFamily="50" charset="-128"/>
                        </a:rPr>
                        <a:t>研修</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［韓国］群山大学校・明知大学校</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zh-CN" sz="800" u="none" strike="noStrike" dirty="0">
                          <a:effectLst/>
                          <a:latin typeface="Meiryo UI" panose="020B0604030504040204" pitchFamily="50" charset="-128"/>
                          <a:ea typeface="Meiryo UI" panose="020B0604030504040204" pitchFamily="50" charset="-128"/>
                        </a:rPr>
                        <a:t>9</a:t>
                      </a:r>
                      <a:r>
                        <a:rPr lang="zh-CN" altLang="en-US" sz="800" u="none" strike="noStrike" dirty="0">
                          <a:effectLst/>
                          <a:latin typeface="Meiryo UI" panose="020B0604030504040204" pitchFamily="50" charset="-128"/>
                          <a:ea typeface="Meiryo UI" panose="020B0604030504040204" pitchFamily="50" charset="-128"/>
                        </a:rPr>
                        <a:t>日</a:t>
                      </a:r>
                      <a:br>
                        <a:rPr lang="zh-CN" altLang="en-US" sz="800" u="none" strike="noStrike" dirty="0">
                          <a:effectLst/>
                          <a:latin typeface="Meiryo UI" panose="020B0604030504040204" pitchFamily="50" charset="-128"/>
                          <a:ea typeface="Meiryo UI" panose="020B0604030504040204" pitchFamily="50" charset="-128"/>
                        </a:rPr>
                      </a:br>
                      <a:r>
                        <a:rPr lang="zh-CN" altLang="en-US" sz="800" u="none" strike="noStrike" dirty="0">
                          <a:effectLst/>
                          <a:latin typeface="Meiryo UI" panose="020B0604030504040204" pitchFamily="50" charset="-128"/>
                          <a:ea typeface="Meiryo UI" panose="020B0604030504040204" pitchFamily="50" charset="-128"/>
                        </a:rPr>
                        <a:t>（</a:t>
                      </a:r>
                      <a:r>
                        <a:rPr lang="ja-JP" altLang="en-US" sz="800" u="none" strike="noStrike" dirty="0">
                          <a:effectLst/>
                          <a:latin typeface="Meiryo UI" panose="020B0604030504040204" pitchFamily="50" charset="-128"/>
                          <a:ea typeface="Meiryo UI" panose="020B0604030504040204" pitchFamily="50" charset="-128"/>
                        </a:rPr>
                        <a:t>＋</a:t>
                      </a:r>
                      <a:r>
                        <a:rPr lang="zh-CN" altLang="en-US" sz="800" u="none" strike="noStrike" dirty="0">
                          <a:effectLst/>
                          <a:latin typeface="Meiryo UI" panose="020B0604030504040204" pitchFamily="50" charset="-128"/>
                          <a:ea typeface="Meiryo UI" panose="020B0604030504040204" pitchFamily="50" charset="-128"/>
                        </a:rPr>
                        <a:t>国内研修</a:t>
                      </a:r>
                      <a:r>
                        <a:rPr lang="en-US" altLang="zh-CN" sz="800" u="none" strike="noStrike" dirty="0">
                          <a:effectLst/>
                          <a:latin typeface="Meiryo UI" panose="020B0604030504040204" pitchFamily="50" charset="-128"/>
                          <a:ea typeface="Meiryo UI" panose="020B0604030504040204" pitchFamily="50" charset="-128"/>
                        </a:rPr>
                        <a:t>9</a:t>
                      </a:r>
                      <a:r>
                        <a:rPr lang="zh-CN" altLang="en-US" sz="800" u="none" strike="noStrike" dirty="0">
                          <a:effectLst/>
                          <a:latin typeface="Meiryo UI" panose="020B0604030504040204" pitchFamily="50" charset="-128"/>
                          <a:ea typeface="Meiryo UI" panose="020B0604030504040204" pitchFamily="50" charset="-128"/>
                        </a:rPr>
                        <a:t>日）</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人社</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FEECD"/>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15</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約１５万円</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708733497"/>
                  </a:ext>
                </a:extLst>
              </a:tr>
              <a:tr h="313200">
                <a:tc>
                  <a:txBody>
                    <a:bodyPr/>
                    <a:lstStyle/>
                    <a:p>
                      <a:pPr algn="l"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課題解決型国際研修（ドイツ語）</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［ドイツ</a:t>
                      </a:r>
                      <a:r>
                        <a:rPr lang="ja-JP" altLang="en-US" sz="800" u="none" strike="noStrike" dirty="0" smtClean="0">
                          <a:effectLst/>
                          <a:latin typeface="Meiryo UI" panose="020B0604030504040204" pitchFamily="50" charset="-128"/>
                          <a:ea typeface="Meiryo UI" panose="020B0604030504040204" pitchFamily="50" charset="-128"/>
                        </a:rPr>
                        <a:t>］ドレスデン工科大学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smtClean="0">
                          <a:effectLst/>
                          <a:latin typeface="Meiryo UI" panose="020B0604030504040204" pitchFamily="50" charset="-128"/>
                          <a:ea typeface="Meiryo UI" panose="020B0604030504040204" pitchFamily="50" charset="-128"/>
                        </a:rPr>
                        <a:t>2</a:t>
                      </a:r>
                      <a:r>
                        <a:rPr lang="ja-JP" altLang="en-US" sz="800" u="none" strike="noStrike" dirty="0" smtClean="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週間</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人社</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FEECD"/>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20</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約２２万円～（旅費・講座費・寮費含む）</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383993795"/>
                  </a:ext>
                </a:extLst>
              </a:tr>
              <a:tr h="248400">
                <a:tc>
                  <a:txBody>
                    <a:bodyPr/>
                    <a:lstStyle/>
                    <a:p>
                      <a:pPr algn="l"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課題解決型国際研修（中国語）</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［中国］曲阜師範大学、西北</a:t>
                      </a:r>
                      <a:r>
                        <a:rPr lang="ja-JP" altLang="en-US" sz="800" u="none" strike="noStrike" dirty="0" smtClean="0">
                          <a:effectLst/>
                          <a:latin typeface="Meiryo UI" panose="020B0604030504040204" pitchFamily="50" charset="-128"/>
                          <a:ea typeface="Meiryo UI" panose="020B0604030504040204" pitchFamily="50" charset="-128"/>
                        </a:rPr>
                        <a:t>大学、寧波大学のいずれか（年度により異なる）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週間</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人社</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FEECD"/>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20</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約１５万円</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2680422863"/>
                  </a:ext>
                </a:extLst>
              </a:tr>
              <a:tr h="313200">
                <a:tc>
                  <a:txBody>
                    <a:bodyPr/>
                    <a:lstStyle/>
                    <a:p>
                      <a:pPr algn="l"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課題解決型国際研修（フランス語）</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［フランス</a:t>
                      </a:r>
                      <a:r>
                        <a:rPr lang="en-US" altLang="ja-JP" sz="800" u="none" strike="noStrike" dirty="0">
                          <a:effectLst/>
                          <a:latin typeface="Meiryo UI" panose="020B0604030504040204" pitchFamily="50" charset="-128"/>
                          <a:ea typeface="Meiryo UI" panose="020B0604030504040204" pitchFamily="50" charset="-128"/>
                        </a:rPr>
                        <a:t>]</a:t>
                      </a:r>
                      <a:r>
                        <a:rPr lang="ja-JP" altLang="en-US" sz="800" u="none" strike="noStrike" dirty="0">
                          <a:effectLst/>
                          <a:latin typeface="Meiryo UI" panose="020B0604030504040204" pitchFamily="50" charset="-128"/>
                          <a:ea typeface="Meiryo UI" panose="020B0604030504040204" pitchFamily="50" charset="-128"/>
                        </a:rPr>
                        <a:t>　西部カトリック大学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a:t>
                      </a: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a:t>
                      </a:r>
                      <a:br>
                        <a:rPr lang="ja-JP" altLang="en-US" sz="800" u="none" strike="noStrike" dirty="0">
                          <a:effectLst/>
                          <a:latin typeface="Meiryo UI" panose="020B0604030504040204" pitchFamily="50" charset="-128"/>
                          <a:ea typeface="Meiryo UI" panose="020B0604030504040204" pitchFamily="50" charset="-128"/>
                        </a:rPr>
                      </a:b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a:t>
                      </a: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週 </a:t>
                      </a:r>
                      <a:r>
                        <a:rPr lang="en-US" sz="800" u="none" strike="noStrike" dirty="0">
                          <a:effectLst/>
                          <a:latin typeface="Meiryo UI" panose="020B0604030504040204" pitchFamily="50" charset="-128"/>
                          <a:ea typeface="Meiryo UI" panose="020B0604030504040204" pitchFamily="50" charset="-128"/>
                        </a:rPr>
                        <a:t>or 6</a:t>
                      </a:r>
                      <a:r>
                        <a:rPr lang="ja-JP" altLang="en-US" sz="800" u="none" strike="noStrike" dirty="0">
                          <a:effectLst/>
                          <a:latin typeface="Meiryo UI" panose="020B0604030504040204" pitchFamily="50" charset="-128"/>
                          <a:ea typeface="Meiryo UI" panose="020B0604030504040204" pitchFamily="50" charset="-128"/>
                        </a:rPr>
                        <a:t>週</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人社</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FEECD"/>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数名</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約３４万円</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775413771"/>
                  </a:ext>
                </a:extLst>
              </a:tr>
            </a:tbl>
          </a:graphicData>
        </a:graphic>
      </p:graphicFrame>
      <p:sp>
        <p:nvSpPr>
          <p:cNvPr id="11" name="テキスト ボックス 10"/>
          <p:cNvSpPr txBox="1"/>
          <p:nvPr/>
        </p:nvSpPr>
        <p:spPr>
          <a:xfrm>
            <a:off x="-6139" y="2116414"/>
            <a:ext cx="6858000" cy="250586"/>
          </a:xfrm>
          <a:prstGeom prst="rect">
            <a:avLst/>
          </a:prstGeom>
          <a:solidFill>
            <a:srgbClr val="DF629F"/>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0">
            <a:noAutofit/>
          </a:bodyPr>
          <a:lstStyle/>
          <a:p>
            <a:r>
              <a:rPr kumimoji="1" lang="ja-JP" altLang="en-US" dirty="0">
                <a:latin typeface="Meiryo UI" panose="020B0604030504040204" pitchFamily="50" charset="-128"/>
                <a:ea typeface="Meiryo UI" panose="020B0604030504040204" pitchFamily="50" charset="-128"/>
              </a:rPr>
              <a:t>０１　短期研修・研究型（派遣）</a:t>
            </a:r>
          </a:p>
        </p:txBody>
      </p:sp>
      <p:sp>
        <p:nvSpPr>
          <p:cNvPr id="8" name="テキスト ボックス 7"/>
          <p:cNvSpPr txBox="1"/>
          <p:nvPr/>
        </p:nvSpPr>
        <p:spPr>
          <a:xfrm>
            <a:off x="1695586" y="1242000"/>
            <a:ext cx="5039644" cy="400110"/>
          </a:xfrm>
          <a:prstGeom prst="rect">
            <a:avLst/>
          </a:prstGeom>
          <a:noFill/>
        </p:spPr>
        <p:txBody>
          <a:bodyPr wrap="square" rtlCol="0">
            <a:spAutoFit/>
          </a:bodyPr>
          <a:lstStyle/>
          <a:p>
            <a:r>
              <a:rPr kumimoji="1" lang="ja-JP" altLang="en-US" sz="1000" b="1" dirty="0" smtClean="0">
                <a:solidFill>
                  <a:schemeClr val="accent2"/>
                </a:solidFill>
                <a:latin typeface="Meiryo UI" panose="020B0604030504040204" pitchFamily="50" charset="-128"/>
                <a:ea typeface="Meiryo UI" panose="020B0604030504040204" pitchFamily="50" charset="-128"/>
              </a:rPr>
              <a:t>主に夏期・春期休暇中に１～３週間程度実施されるプログラムです。</a:t>
            </a:r>
            <a:endParaRPr kumimoji="1" lang="en-US" altLang="ja-JP" sz="1000" b="1" dirty="0" smtClean="0">
              <a:solidFill>
                <a:schemeClr val="accent2"/>
              </a:solidFill>
              <a:latin typeface="Meiryo UI" panose="020B0604030504040204" pitchFamily="50" charset="-128"/>
              <a:ea typeface="Meiryo UI" panose="020B0604030504040204" pitchFamily="50" charset="-128"/>
            </a:endParaRPr>
          </a:p>
          <a:p>
            <a:r>
              <a:rPr kumimoji="1" lang="ja-JP" altLang="en-US" sz="1000" b="1" dirty="0" smtClean="0">
                <a:solidFill>
                  <a:schemeClr val="accent2"/>
                </a:solidFill>
                <a:latin typeface="Meiryo UI" panose="020B0604030504040204" pitchFamily="50" charset="-128"/>
                <a:ea typeface="Meiryo UI" panose="020B0604030504040204" pitchFamily="50" charset="-128"/>
              </a:rPr>
              <a:t>手頃な参加要件と費用になっているので、初海外の方や長期渡航が難しい方におススメです。</a:t>
            </a:r>
            <a:endParaRPr kumimoji="1" lang="ja-JP" altLang="en-US" sz="1000" b="1" dirty="0">
              <a:solidFill>
                <a:schemeClr val="accent2"/>
              </a:solidFill>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046436" y="5172850"/>
            <a:ext cx="5806459" cy="684412"/>
          </a:xfrm>
          <a:prstGeom prst="rect">
            <a:avLst/>
          </a:prstGeom>
        </p:spPr>
      </p:pic>
      <p:sp>
        <p:nvSpPr>
          <p:cNvPr id="12" name="テキスト ボックス 11"/>
          <p:cNvSpPr txBox="1"/>
          <p:nvPr/>
        </p:nvSpPr>
        <p:spPr>
          <a:xfrm>
            <a:off x="9000" y="8892000"/>
            <a:ext cx="378630" cy="261610"/>
          </a:xfrm>
          <a:prstGeom prst="rect">
            <a:avLst/>
          </a:prstGeom>
          <a:noFill/>
        </p:spPr>
        <p:txBody>
          <a:bodyPr wrap="square" rtlCol="0">
            <a:spAutoFit/>
          </a:bodyPr>
          <a:lstStyle/>
          <a:p>
            <a:r>
              <a:rPr kumimoji="1" lang="en-US" altLang="ja-JP" sz="1100" dirty="0"/>
              <a:t>-1-</a:t>
            </a:r>
            <a:endParaRPr kumimoji="1" lang="ja-JP" altLang="en-US" sz="1100" dirty="0"/>
          </a:p>
        </p:txBody>
      </p:sp>
      <p:grpSp>
        <p:nvGrpSpPr>
          <p:cNvPr id="13" name="グループ化 12"/>
          <p:cNvGrpSpPr/>
          <p:nvPr/>
        </p:nvGrpSpPr>
        <p:grpSpPr>
          <a:xfrm>
            <a:off x="9376751" y="1322688"/>
            <a:ext cx="505200" cy="4835407"/>
            <a:chOff x="9134530" y="1324422"/>
            <a:chExt cx="505200" cy="4835407"/>
          </a:xfrm>
        </p:grpSpPr>
        <p:sp>
          <p:nvSpPr>
            <p:cNvPr id="14" name="角丸四角形 13"/>
            <p:cNvSpPr/>
            <p:nvPr/>
          </p:nvSpPr>
          <p:spPr>
            <a:xfrm>
              <a:off x="9142405" y="5692286"/>
              <a:ext cx="495000" cy="46754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9142405" y="5147833"/>
              <a:ext cx="495000" cy="467543"/>
            </a:xfrm>
            <a:prstGeom prst="roundRect">
              <a:avLst/>
            </a:prstGeom>
            <a:solidFill>
              <a:srgbClr val="EE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9134530" y="1324422"/>
              <a:ext cx="495000" cy="467543"/>
            </a:xfrm>
            <a:prstGeom prst="roundRect">
              <a:avLst/>
            </a:prstGeom>
            <a:solidFill>
              <a:srgbClr val="FE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9144730" y="4603380"/>
              <a:ext cx="495000" cy="467543"/>
            </a:xfrm>
            <a:prstGeom prst="roundRect">
              <a:avLst/>
            </a:prstGeom>
            <a:solidFill>
              <a:srgbClr val="4C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9134530" y="1868876"/>
              <a:ext cx="495000" cy="467543"/>
            </a:xfrm>
            <a:prstGeom prst="roundRect">
              <a:avLst/>
            </a:prstGeom>
            <a:solidFill>
              <a:srgbClr val="FFE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9142405" y="2413330"/>
              <a:ext cx="495000" cy="467543"/>
            </a:xfrm>
            <a:prstGeom prst="roundRect">
              <a:avLst/>
            </a:prstGeom>
            <a:solidFill>
              <a:srgbClr val="FF7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9142405" y="2965435"/>
              <a:ext cx="495000" cy="467543"/>
            </a:xfrm>
            <a:prstGeom prst="roundRect">
              <a:avLst/>
            </a:prstGeom>
            <a:solidFill>
              <a:srgbClr val="FFE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9142405" y="3509889"/>
              <a:ext cx="495000" cy="467543"/>
            </a:xfrm>
            <a:prstGeom prst="roundRect">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9143742" y="4058926"/>
              <a:ext cx="495000" cy="467543"/>
            </a:xfrm>
            <a:prstGeom prst="roundRect">
              <a:avLst/>
            </a:prstGeom>
            <a:solidFill>
              <a:srgbClr val="E1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771696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 y="4005566"/>
            <a:ext cx="6848907" cy="265893"/>
          </a:xfrm>
          <a:prstGeom prst="rect">
            <a:avLst/>
          </a:prstGeom>
          <a:solidFill>
            <a:srgbClr val="DF629F"/>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chorCtr="0">
            <a:noAutofit/>
          </a:bodyPr>
          <a:lstStyle/>
          <a:p>
            <a:r>
              <a:rPr kumimoji="1" lang="ja-JP" altLang="en-US" dirty="0">
                <a:latin typeface="Meiryo UI" panose="020B0604030504040204" pitchFamily="50" charset="-128"/>
                <a:ea typeface="Meiryo UI" panose="020B0604030504040204" pitchFamily="50" charset="-128"/>
              </a:rPr>
              <a:t>０２　海外インターンシップ</a:t>
            </a:r>
          </a:p>
        </p:txBody>
      </p:sp>
      <p:graphicFrame>
        <p:nvGraphicFramePr>
          <p:cNvPr id="9" name="表 8"/>
          <p:cNvGraphicFramePr>
            <a:graphicFrameLocks noGrp="1"/>
          </p:cNvGraphicFramePr>
          <p:nvPr>
            <p:extLst>
              <p:ext uri="{D42A27DB-BD31-4B8C-83A1-F6EECF244321}">
                <p14:modId xmlns:p14="http://schemas.microsoft.com/office/powerpoint/2010/main" val="1409923759"/>
              </p:ext>
            </p:extLst>
          </p:nvPr>
        </p:nvGraphicFramePr>
        <p:xfrm>
          <a:off x="116630" y="4380342"/>
          <a:ext cx="6624736" cy="1482447"/>
        </p:xfrm>
        <a:graphic>
          <a:graphicData uri="http://schemas.openxmlformats.org/drawingml/2006/table">
            <a:tbl>
              <a:tblPr>
                <a:tableStyleId>{69CF1AB2-1976-4502-BF36-3FF5EA218861}</a:tableStyleId>
              </a:tblPr>
              <a:tblGrid>
                <a:gridCol w="1498826">
                  <a:extLst>
                    <a:ext uri="{9D8B030D-6E8A-4147-A177-3AD203B41FA5}">
                      <a16:colId xmlns:a16="http://schemas.microsoft.com/office/drawing/2014/main" val="20000"/>
                    </a:ext>
                  </a:extLst>
                </a:gridCol>
                <a:gridCol w="361786">
                  <a:extLst>
                    <a:ext uri="{9D8B030D-6E8A-4147-A177-3AD203B41FA5}">
                      <a16:colId xmlns:a16="http://schemas.microsoft.com/office/drawing/2014/main" val="20001"/>
                    </a:ext>
                  </a:extLst>
                </a:gridCol>
                <a:gridCol w="1580042">
                  <a:extLst>
                    <a:ext uri="{9D8B030D-6E8A-4147-A177-3AD203B41FA5}">
                      <a16:colId xmlns:a16="http://schemas.microsoft.com/office/drawing/2014/main" val="20002"/>
                    </a:ext>
                  </a:extLst>
                </a:gridCol>
                <a:gridCol w="464058">
                  <a:extLst>
                    <a:ext uri="{9D8B030D-6E8A-4147-A177-3AD203B41FA5}">
                      <a16:colId xmlns:a16="http://schemas.microsoft.com/office/drawing/2014/main" val="20003"/>
                    </a:ext>
                  </a:extLst>
                </a:gridCol>
                <a:gridCol w="524220">
                  <a:extLst>
                    <a:ext uri="{9D8B030D-6E8A-4147-A177-3AD203B41FA5}">
                      <a16:colId xmlns:a16="http://schemas.microsoft.com/office/drawing/2014/main" val="20004"/>
                    </a:ext>
                  </a:extLst>
                </a:gridCol>
                <a:gridCol w="369169">
                  <a:extLst>
                    <a:ext uri="{9D8B030D-6E8A-4147-A177-3AD203B41FA5}">
                      <a16:colId xmlns:a16="http://schemas.microsoft.com/office/drawing/2014/main" val="20005"/>
                    </a:ext>
                  </a:extLst>
                </a:gridCol>
                <a:gridCol w="487303">
                  <a:extLst>
                    <a:ext uri="{9D8B030D-6E8A-4147-A177-3AD203B41FA5}">
                      <a16:colId xmlns:a16="http://schemas.microsoft.com/office/drawing/2014/main" val="20006"/>
                    </a:ext>
                  </a:extLst>
                </a:gridCol>
                <a:gridCol w="260265">
                  <a:extLst>
                    <a:ext uri="{9D8B030D-6E8A-4147-A177-3AD203B41FA5}">
                      <a16:colId xmlns:a16="http://schemas.microsoft.com/office/drawing/2014/main" val="20007"/>
                    </a:ext>
                  </a:extLst>
                </a:gridCol>
                <a:gridCol w="1079067">
                  <a:extLst>
                    <a:ext uri="{9D8B030D-6E8A-4147-A177-3AD203B41FA5}">
                      <a16:colId xmlns:a16="http://schemas.microsoft.com/office/drawing/2014/main" val="20008"/>
                    </a:ext>
                  </a:extLst>
                </a:gridCol>
              </a:tblGrid>
              <a:tr h="102180">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プログラム名</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en-US" altLang="zh-CN" sz="800" u="none" strike="noStrike" dirty="0">
                          <a:effectLst/>
                          <a:latin typeface="Meiryo UI" panose="020B0604030504040204" pitchFamily="50" charset="-128"/>
                          <a:ea typeface="Meiryo UI" panose="020B0604030504040204" pitchFamily="50" charset="-128"/>
                        </a:rPr>
                        <a:t>JASSO</a:t>
                      </a:r>
                      <a:r>
                        <a:rPr lang="zh-CN" altLang="en-US" sz="800" u="none" strike="noStrike" dirty="0">
                          <a:effectLst/>
                          <a:latin typeface="Meiryo UI" panose="020B0604030504040204" pitchFamily="50" charset="-128"/>
                          <a:ea typeface="Meiryo UI" panose="020B0604030504040204" pitchFamily="50" charset="-128"/>
                        </a:rPr>
                        <a:t/>
                      </a:r>
                      <a:br>
                        <a:rPr lang="zh-CN" altLang="en-US" sz="800" u="none" strike="noStrike" dirty="0">
                          <a:effectLst/>
                          <a:latin typeface="Meiryo UI" panose="020B0604030504040204" pitchFamily="50" charset="-128"/>
                          <a:ea typeface="Meiryo UI" panose="020B0604030504040204" pitchFamily="50" charset="-128"/>
                        </a:rPr>
                      </a:br>
                      <a:r>
                        <a:rPr lang="zh-CN" altLang="en-US" sz="800" u="none" strike="noStrike" dirty="0">
                          <a:effectLst/>
                          <a:latin typeface="Meiryo UI" panose="020B0604030504040204" pitchFamily="50" charset="-128"/>
                          <a:ea typeface="Meiryo UI" panose="020B0604030504040204" pitchFamily="50" charset="-128"/>
                        </a:rPr>
                        <a:t>奨学金</a:t>
                      </a:r>
                      <a:endParaRPr lang="zh-CN"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派遣地域・大学</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時期</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期間</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単位</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認定</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参加資格</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定員</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費用の目安</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extLst>
                  <a:ext uri="{0D108BD9-81ED-4DB2-BD59-A6C34878D82A}">
                    <a16:rowId xmlns:a16="http://schemas.microsoft.com/office/drawing/2014/main" val="10000"/>
                  </a:ext>
                </a:extLst>
              </a:tr>
              <a:tr h="304389">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日本語教育実習インターンシップ</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［タイ］サイアム大学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a:t>
                      </a: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週間</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なし</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lumMod val="95000"/>
                      </a:schemeClr>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zh-TW" altLang="en-US" sz="800" u="none" strike="noStrike" dirty="0">
                          <a:effectLst/>
                          <a:latin typeface="Meiryo UI" panose="020B0604030504040204" pitchFamily="50" charset="-128"/>
                          <a:ea typeface="Meiryo UI" panose="020B0604030504040204" pitchFamily="50" charset="-128"/>
                        </a:rPr>
                        <a:t>渡航費</a:t>
                      </a:r>
                      <a:r>
                        <a:rPr lang="ja-JP" altLang="en-US" sz="800" u="none" strike="noStrike" dirty="0">
                          <a:effectLst/>
                          <a:latin typeface="Meiryo UI" panose="020B0604030504040204" pitchFamily="50" charset="-128"/>
                          <a:ea typeface="Meiryo UI" panose="020B0604030504040204" pitchFamily="50" charset="-128"/>
                        </a:rPr>
                        <a:t>＋</a:t>
                      </a:r>
                      <a:r>
                        <a:rPr lang="zh-TW" altLang="en-US" sz="800" u="none" strike="noStrike" dirty="0">
                          <a:effectLst/>
                          <a:latin typeface="Meiryo UI" panose="020B0604030504040204" pitchFamily="50" charset="-128"/>
                          <a:ea typeface="Meiryo UI" panose="020B0604030504040204" pitchFamily="50" charset="-128"/>
                        </a:rPr>
                        <a:t>食費</a:t>
                      </a:r>
                      <a:r>
                        <a:rPr lang="ja-JP" altLang="en-US" sz="800" u="none" strike="noStrike" dirty="0">
                          <a:effectLst/>
                          <a:latin typeface="Meiryo UI" panose="020B0604030504040204" pitchFamily="50" charset="-128"/>
                          <a:ea typeface="Meiryo UI" panose="020B0604030504040204" pitchFamily="50" charset="-128"/>
                        </a:rPr>
                        <a:t>＋</a:t>
                      </a:r>
                      <a:r>
                        <a:rPr lang="zh-TW" altLang="en-US" sz="800" u="none" strike="noStrike" dirty="0">
                          <a:effectLst/>
                          <a:latin typeface="Meiryo UI" panose="020B0604030504040204" pitchFamily="50" charset="-128"/>
                          <a:ea typeface="Meiryo UI" panose="020B0604030504040204" pitchFamily="50" charset="-128"/>
                        </a:rPr>
                        <a:t>宿泊代</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2023099644"/>
                  </a:ext>
                </a:extLst>
              </a:tr>
              <a:tr h="164585">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海外インターンシップ</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1000" u="none" strike="noStrike" dirty="0">
                          <a:solidFill>
                            <a:srgbClr val="FF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［西アジアを除くアジア各地域］日系現地法人</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月頃</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a:t>
                      </a:r>
                      <a:r>
                        <a:rPr lang="en-US" altLang="ja-JP" sz="800" u="none" strike="noStrike" dirty="0">
                          <a:effectLst/>
                          <a:latin typeface="Meiryo UI" panose="020B0604030504040204" pitchFamily="50" charset="-128"/>
                          <a:ea typeface="Meiryo UI" panose="020B0604030504040204" pitchFamily="50" charset="-128"/>
                        </a:rPr>
                        <a:t>4</a:t>
                      </a:r>
                      <a:r>
                        <a:rPr lang="ja-JP" altLang="en-US" sz="800" u="none" strike="noStrike" dirty="0">
                          <a:effectLst/>
                          <a:latin typeface="Meiryo UI" panose="020B0604030504040204" pitchFamily="50" charset="-128"/>
                          <a:ea typeface="Meiryo UI" panose="020B0604030504040204" pitchFamily="50" charset="-128"/>
                        </a:rPr>
                        <a:t>週間</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smtClean="0">
                          <a:effectLst/>
                          <a:latin typeface="Meiryo UI" panose="020B0604030504040204" pitchFamily="50" charset="-128"/>
                          <a:ea typeface="Meiryo UI" panose="020B0604030504040204" pitchFamily="50" charset="-128"/>
                        </a:rPr>
                        <a:t>理工学</a:t>
                      </a:r>
                      <a:endParaRPr lang="en-US" altLang="ja-JP" sz="800" u="none" strike="noStrike" dirty="0" smtClean="0">
                        <a:effectLst/>
                        <a:latin typeface="Meiryo UI" panose="020B0604030504040204" pitchFamily="50" charset="-128"/>
                        <a:ea typeface="Meiryo UI" panose="020B0604030504040204" pitchFamily="50" charset="-128"/>
                      </a:endParaRPr>
                    </a:p>
                    <a:p>
                      <a:pPr algn="ctr" fontAlgn="ctr"/>
                      <a:r>
                        <a:rPr lang="en-US" altLang="ja-JP" sz="800" u="none" strike="noStrike" dirty="0" smtClean="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年・</a:t>
                      </a: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年</a:t>
                      </a:r>
                      <a:br>
                        <a:rPr lang="ja-JP" altLang="en-US" sz="800" u="none" strike="noStrike" dirty="0">
                          <a:effectLst/>
                          <a:latin typeface="Meiryo UI" panose="020B0604030504040204" pitchFamily="50" charset="-128"/>
                          <a:ea typeface="Meiryo UI" panose="020B0604030504040204" pitchFamily="50" charset="-128"/>
                        </a:rPr>
                      </a:br>
                      <a:r>
                        <a:rPr lang="ja-JP" altLang="en-US" sz="800" u="none" strike="noStrike" dirty="0">
                          <a:effectLst/>
                          <a:latin typeface="Meiryo UI" panose="020B0604030504040204" pitchFamily="50" charset="-128"/>
                          <a:ea typeface="Meiryo UI" panose="020B0604030504040204" pitchFamily="50" charset="-128"/>
                        </a:rPr>
                        <a:t>院生</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E1F7F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数名</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smtClean="0">
                          <a:effectLst/>
                          <a:latin typeface="Meiryo UI" panose="020B0604030504040204" pitchFamily="50" charset="-128"/>
                          <a:ea typeface="Meiryo UI" panose="020B0604030504040204" pitchFamily="50" charset="-128"/>
                        </a:rPr>
                        <a:t>数万</a:t>
                      </a:r>
                      <a:r>
                        <a:rPr lang="ja-JP" altLang="en-US" sz="800" u="none" strike="noStrike" dirty="0">
                          <a:effectLst/>
                          <a:latin typeface="Meiryo UI" panose="020B0604030504040204" pitchFamily="50" charset="-128"/>
                          <a:ea typeface="Meiryo UI" panose="020B0604030504040204" pitchFamily="50" charset="-128"/>
                        </a:rPr>
                        <a:t>円</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0001"/>
                  </a:ext>
                </a:extLst>
              </a:tr>
              <a:tr h="248400">
                <a:tc>
                  <a:txBody>
                    <a:bodyPr/>
                    <a:lstStyle/>
                    <a:p>
                      <a:pPr algn="l" fontAlgn="ctr"/>
                      <a:r>
                        <a:rPr lang="ja-JP" altLang="en-US" sz="800" u="none" strike="noStrike" dirty="0" smtClean="0">
                          <a:effectLst/>
                          <a:latin typeface="Meiryo UI" panose="020B0604030504040204" pitchFamily="50" charset="-128"/>
                          <a:ea typeface="Meiryo UI" panose="020B0604030504040204" pitchFamily="50" charset="-128"/>
                        </a:rPr>
                        <a:t>理工学</a:t>
                      </a:r>
                      <a:r>
                        <a:rPr lang="ja-JP" altLang="en-US" sz="800" u="none" strike="noStrike" dirty="0">
                          <a:effectLst/>
                          <a:latin typeface="Meiryo UI" panose="020B0604030504040204" pitchFamily="50" charset="-128"/>
                          <a:ea typeface="Meiryo UI" panose="020B0604030504040204" pitchFamily="50" charset="-128"/>
                        </a:rPr>
                        <a:t>研究科　研究インターンシップ</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［カナダ</a:t>
                      </a:r>
                      <a:r>
                        <a:rPr lang="en-US" altLang="ja-JP" sz="800" u="none" strike="noStrike" dirty="0">
                          <a:effectLst/>
                          <a:latin typeface="Meiryo UI" panose="020B0604030504040204" pitchFamily="50" charset="-128"/>
                          <a:ea typeface="Meiryo UI" panose="020B0604030504040204" pitchFamily="50" charset="-128"/>
                        </a:rPr>
                        <a:t>]</a:t>
                      </a:r>
                      <a:r>
                        <a:rPr lang="ja-JP" altLang="en-US" sz="800" u="none" strike="noStrike" dirty="0">
                          <a:effectLst/>
                          <a:latin typeface="Meiryo UI" panose="020B0604030504040204" pitchFamily="50" charset="-128"/>
                          <a:ea typeface="Meiryo UI" panose="020B0604030504040204" pitchFamily="50" charset="-128"/>
                        </a:rPr>
                        <a:t>　サスカチュワン大学　ほか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a:effectLst/>
                          <a:latin typeface="Meiryo UI" panose="020B0604030504040204" pitchFamily="50" charset="-128"/>
                          <a:ea typeface="Meiryo UI" panose="020B0604030504040204" pitchFamily="50" charset="-128"/>
                        </a:rPr>
                        <a:t>8</a:t>
                      </a:r>
                      <a:r>
                        <a:rPr lang="ja-JP" altLang="en-US" sz="800" u="none" strike="noStrike">
                          <a:effectLst/>
                          <a:latin typeface="Meiryo UI" panose="020B0604030504040204" pitchFamily="50" charset="-128"/>
                          <a:ea typeface="Meiryo UI" panose="020B0604030504040204" pitchFamily="50" charset="-128"/>
                        </a:rPr>
                        <a:t>月頃</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a:t>
                      </a:r>
                      <a:r>
                        <a:rPr lang="en-US" altLang="ja-JP" sz="800" u="none" strike="noStrike" dirty="0">
                          <a:effectLst/>
                          <a:latin typeface="Meiryo UI" panose="020B0604030504040204" pitchFamily="50" charset="-128"/>
                          <a:ea typeface="Meiryo UI" panose="020B0604030504040204" pitchFamily="50" charset="-128"/>
                        </a:rPr>
                        <a:t>4</a:t>
                      </a:r>
                      <a:r>
                        <a:rPr lang="ja-JP" altLang="en-US" sz="800" u="none" strike="noStrike" dirty="0">
                          <a:effectLst/>
                          <a:latin typeface="Meiryo UI" panose="020B0604030504040204" pitchFamily="50" charset="-128"/>
                          <a:ea typeface="Meiryo UI" panose="020B0604030504040204" pitchFamily="50" charset="-128"/>
                        </a:rPr>
                        <a:t>週間</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あり</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smtClean="0">
                          <a:effectLst/>
                          <a:latin typeface="Meiryo UI" panose="020B0604030504040204" pitchFamily="50" charset="-128"/>
                          <a:ea typeface="Meiryo UI" panose="020B0604030504040204" pitchFamily="50" charset="-128"/>
                        </a:rPr>
                        <a:t>理工学</a:t>
                      </a:r>
                      <a:endParaRPr lang="en-US" altLang="ja-JP" sz="800" u="none" strike="noStrike" dirty="0" smtClean="0">
                        <a:effectLst/>
                        <a:latin typeface="Meiryo UI" panose="020B0604030504040204" pitchFamily="50" charset="-128"/>
                        <a:ea typeface="Meiryo UI" panose="020B0604030504040204" pitchFamily="50" charset="-128"/>
                      </a:endParaRPr>
                    </a:p>
                    <a:p>
                      <a:pPr algn="ctr" fontAlgn="ctr"/>
                      <a:r>
                        <a:rPr lang="ja-JP" altLang="en-US" sz="800" u="none" strike="noStrike" dirty="0" smtClean="0">
                          <a:effectLst/>
                          <a:latin typeface="Meiryo UI" panose="020B0604030504040204" pitchFamily="50" charset="-128"/>
                          <a:ea typeface="Meiryo UI" panose="020B0604030504040204" pitchFamily="50" charset="-128"/>
                        </a:rPr>
                        <a:t>院生</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E1F7FF"/>
                    </a:solidFill>
                  </a:tcPr>
                </a:tc>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数名</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0002"/>
                  </a:ext>
                </a:extLst>
              </a:tr>
              <a:tr h="3132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連合農学研究科</a:t>
                      </a:r>
                      <a:br>
                        <a:rPr lang="ja-JP" altLang="en-US" sz="800" u="none" strike="noStrike" dirty="0">
                          <a:effectLst/>
                          <a:latin typeface="Meiryo UI" panose="020B0604030504040204" pitchFamily="50" charset="-128"/>
                          <a:ea typeface="Meiryo UI" panose="020B0604030504040204" pitchFamily="50" charset="-128"/>
                        </a:rPr>
                      </a:br>
                      <a:r>
                        <a:rPr lang="ja-JP" altLang="en-US" sz="800" u="none" strike="noStrike" dirty="0">
                          <a:effectLst/>
                          <a:latin typeface="Meiryo UI" panose="020B0604030504040204" pitchFamily="50" charset="-128"/>
                          <a:ea typeface="Meiryo UI" panose="020B0604030504040204" pitchFamily="50" charset="-128"/>
                        </a:rPr>
                        <a:t>研究インターンシップ</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［カナダ］サスカチュワン大学　ほか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月頃</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a:t>
                      </a:r>
                      <a:r>
                        <a:rPr lang="en-US" altLang="ja-JP" sz="800" u="none" strike="noStrike" dirty="0">
                          <a:effectLst/>
                          <a:latin typeface="Meiryo UI" panose="020B0604030504040204" pitchFamily="50" charset="-128"/>
                          <a:ea typeface="Meiryo UI" panose="020B0604030504040204" pitchFamily="50" charset="-128"/>
                        </a:rPr>
                        <a:t>4</a:t>
                      </a:r>
                      <a:r>
                        <a:rPr lang="ja-JP" altLang="en-US" sz="800" u="none" strike="noStrike" dirty="0">
                          <a:effectLst/>
                          <a:latin typeface="Meiryo UI" panose="020B0604030504040204" pitchFamily="50" charset="-128"/>
                          <a:ea typeface="Meiryo UI" panose="020B0604030504040204" pitchFamily="50" charset="-128"/>
                        </a:rPr>
                        <a:t>週間</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zh-TW" altLang="en-US" sz="800" u="none" strike="noStrike" dirty="0">
                          <a:effectLst/>
                          <a:latin typeface="Meiryo UI" panose="020B0604030504040204" pitchFamily="50" charset="-128"/>
                          <a:ea typeface="Meiryo UI" panose="020B0604030504040204" pitchFamily="50" charset="-128"/>
                        </a:rPr>
                        <a:t>農学院生</a:t>
                      </a:r>
                      <a:br>
                        <a:rPr lang="zh-TW" altLang="en-US" sz="800" u="none" strike="noStrike" dirty="0">
                          <a:effectLst/>
                          <a:latin typeface="Meiryo UI" panose="020B0604030504040204" pitchFamily="50" charset="-128"/>
                          <a:ea typeface="Meiryo UI" panose="020B0604030504040204" pitchFamily="50" charset="-128"/>
                        </a:rPr>
                      </a:br>
                      <a:r>
                        <a:rPr lang="zh-TW" altLang="en-US" sz="800" u="none" strike="noStrike" dirty="0">
                          <a:effectLst/>
                          <a:latin typeface="Meiryo UI" panose="020B0604030504040204" pitchFamily="50" charset="-128"/>
                          <a:ea typeface="Meiryo UI" panose="020B0604030504040204" pitchFamily="50" charset="-128"/>
                        </a:rPr>
                        <a:t>連大院生</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lumMod val="95000"/>
                      </a:schemeClr>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数名</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0005"/>
                  </a:ext>
                </a:extLst>
              </a:tr>
            </a:tbl>
          </a:graphicData>
        </a:graphic>
      </p:graphicFrame>
      <p:sp>
        <p:nvSpPr>
          <p:cNvPr id="11" name="テキスト ボックス 10"/>
          <p:cNvSpPr txBox="1"/>
          <p:nvPr/>
        </p:nvSpPr>
        <p:spPr>
          <a:xfrm>
            <a:off x="9093" y="6095828"/>
            <a:ext cx="6848907" cy="276961"/>
          </a:xfrm>
          <a:prstGeom prst="rect">
            <a:avLst/>
          </a:prstGeom>
          <a:solidFill>
            <a:srgbClr val="DF629F"/>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chorCtr="0">
            <a:noAutofit/>
          </a:bodyPr>
          <a:lstStyle/>
          <a:p>
            <a:r>
              <a:rPr kumimoji="1" lang="ja-JP" altLang="en-US" dirty="0">
                <a:latin typeface="Meiryo UI" panose="020B0604030504040204" pitchFamily="50" charset="-128"/>
                <a:ea typeface="Meiryo UI" panose="020B0604030504040204" pitchFamily="50" charset="-128"/>
              </a:rPr>
              <a:t>０３　海外研究発表支援制度</a:t>
            </a:r>
          </a:p>
        </p:txBody>
      </p:sp>
      <p:graphicFrame>
        <p:nvGraphicFramePr>
          <p:cNvPr id="14" name="表 13"/>
          <p:cNvGraphicFramePr>
            <a:graphicFrameLocks noGrp="1"/>
          </p:cNvGraphicFramePr>
          <p:nvPr>
            <p:extLst>
              <p:ext uri="{D42A27DB-BD31-4B8C-83A1-F6EECF244321}">
                <p14:modId xmlns:p14="http://schemas.microsoft.com/office/powerpoint/2010/main" val="3639890947"/>
              </p:ext>
            </p:extLst>
          </p:nvPr>
        </p:nvGraphicFramePr>
        <p:xfrm>
          <a:off x="116630" y="6488888"/>
          <a:ext cx="6615641" cy="1008112"/>
        </p:xfrm>
        <a:graphic>
          <a:graphicData uri="http://schemas.openxmlformats.org/drawingml/2006/table">
            <a:tbl>
              <a:tblPr>
                <a:tableStyleId>{69CF1AB2-1976-4502-BF36-3FF5EA218861}</a:tableStyleId>
              </a:tblPr>
              <a:tblGrid>
                <a:gridCol w="2727209">
                  <a:extLst>
                    <a:ext uri="{9D8B030D-6E8A-4147-A177-3AD203B41FA5}">
                      <a16:colId xmlns:a16="http://schemas.microsoft.com/office/drawing/2014/main" val="20000"/>
                    </a:ext>
                  </a:extLst>
                </a:gridCol>
                <a:gridCol w="565658">
                  <a:extLst>
                    <a:ext uri="{9D8B030D-6E8A-4147-A177-3AD203B41FA5}">
                      <a16:colId xmlns:a16="http://schemas.microsoft.com/office/drawing/2014/main" val="20001"/>
                    </a:ext>
                  </a:extLst>
                </a:gridCol>
                <a:gridCol w="3322774">
                  <a:extLst>
                    <a:ext uri="{9D8B030D-6E8A-4147-A177-3AD203B41FA5}">
                      <a16:colId xmlns:a16="http://schemas.microsoft.com/office/drawing/2014/main" val="20002"/>
                    </a:ext>
                  </a:extLst>
                </a:gridCol>
              </a:tblGrid>
              <a:tr h="288032">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プログラム名</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参加資格</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内容</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extLst>
                  <a:ext uri="{0D108BD9-81ED-4DB2-BD59-A6C34878D82A}">
                    <a16:rowId xmlns:a16="http://schemas.microsoft.com/office/drawing/2014/main" val="10000"/>
                  </a:ext>
                </a:extLst>
              </a:tr>
              <a:tr h="72008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　</a:t>
                      </a:r>
                      <a:r>
                        <a:rPr lang="ja-JP" altLang="en-US" sz="900" u="none" strike="noStrike" dirty="0">
                          <a:effectLst/>
                          <a:latin typeface="Meiryo UI" panose="020B0604030504040204" pitchFamily="50" charset="-128"/>
                          <a:ea typeface="Meiryo UI" panose="020B0604030504040204" pitchFamily="50" charset="-128"/>
                        </a:rPr>
                        <a:t>岩手大学大学院学生等の海外研究発表支援事業</a:t>
                      </a:r>
                    </a:p>
                    <a:p>
                      <a:pPr algn="l" fontAlgn="ctr"/>
                      <a:r>
                        <a:rPr lang="ja-JP" altLang="en-US" sz="900" u="none" strike="noStrike" dirty="0">
                          <a:effectLst/>
                          <a:latin typeface="Meiryo UI" panose="020B0604030504040204" pitchFamily="50" charset="-128"/>
                          <a:ea typeface="Meiryo UI" panose="020B0604030504040204" pitchFamily="50" charset="-128"/>
                        </a:rPr>
                        <a:t>　</a:t>
                      </a:r>
                      <a:r>
                        <a:rPr lang="en-US" altLang="ja-JP" sz="900" u="none" strike="noStrike" dirty="0">
                          <a:effectLst/>
                          <a:latin typeface="Meiryo UI" panose="020B0604030504040204" pitchFamily="50" charset="-128"/>
                          <a:ea typeface="Meiryo UI" panose="020B0604030504040204" pitchFamily="50" charset="-128"/>
                        </a:rPr>
                        <a:t>※</a:t>
                      </a:r>
                      <a:r>
                        <a:rPr lang="ja-JP" altLang="en-US" sz="900" u="none" strike="noStrike" dirty="0">
                          <a:effectLst/>
                          <a:latin typeface="Meiryo UI" panose="020B0604030504040204" pitchFamily="50" charset="-128"/>
                          <a:ea typeface="Meiryo UI" panose="020B0604030504040204" pitchFamily="50" charset="-128"/>
                        </a:rPr>
                        <a:t>大学へ応募する制度です。</a:t>
                      </a:r>
                      <a:endParaRPr lang="ja-JP" altLang="en-US" sz="800" u="none" strike="noStrike" dirty="0">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全学</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（大学院）</a:t>
                      </a: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海外との研究交流推進を図るため、海外で開催される国際学会、シンポジウム、セミナー及び研究集会での研究発表のための渡航費を支援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0001"/>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1412496699"/>
              </p:ext>
            </p:extLst>
          </p:nvPr>
        </p:nvGraphicFramePr>
        <p:xfrm>
          <a:off x="121178" y="387000"/>
          <a:ext cx="6624736" cy="3057258"/>
        </p:xfrm>
        <a:graphic>
          <a:graphicData uri="http://schemas.openxmlformats.org/drawingml/2006/table">
            <a:tbl>
              <a:tblPr>
                <a:tableStyleId>{69CF1AB2-1976-4502-BF36-3FF5EA218861}</a:tableStyleId>
              </a:tblPr>
              <a:tblGrid>
                <a:gridCol w="1498826">
                  <a:extLst>
                    <a:ext uri="{9D8B030D-6E8A-4147-A177-3AD203B41FA5}">
                      <a16:colId xmlns:a16="http://schemas.microsoft.com/office/drawing/2014/main" val="20000"/>
                    </a:ext>
                  </a:extLst>
                </a:gridCol>
                <a:gridCol w="361786">
                  <a:extLst>
                    <a:ext uri="{9D8B030D-6E8A-4147-A177-3AD203B41FA5}">
                      <a16:colId xmlns:a16="http://schemas.microsoft.com/office/drawing/2014/main" val="20001"/>
                    </a:ext>
                  </a:extLst>
                </a:gridCol>
                <a:gridCol w="1580042">
                  <a:extLst>
                    <a:ext uri="{9D8B030D-6E8A-4147-A177-3AD203B41FA5}">
                      <a16:colId xmlns:a16="http://schemas.microsoft.com/office/drawing/2014/main" val="20002"/>
                    </a:ext>
                  </a:extLst>
                </a:gridCol>
                <a:gridCol w="464058">
                  <a:extLst>
                    <a:ext uri="{9D8B030D-6E8A-4147-A177-3AD203B41FA5}">
                      <a16:colId xmlns:a16="http://schemas.microsoft.com/office/drawing/2014/main" val="20003"/>
                    </a:ext>
                  </a:extLst>
                </a:gridCol>
                <a:gridCol w="524220">
                  <a:extLst>
                    <a:ext uri="{9D8B030D-6E8A-4147-A177-3AD203B41FA5}">
                      <a16:colId xmlns:a16="http://schemas.microsoft.com/office/drawing/2014/main" val="20004"/>
                    </a:ext>
                  </a:extLst>
                </a:gridCol>
                <a:gridCol w="369169">
                  <a:extLst>
                    <a:ext uri="{9D8B030D-6E8A-4147-A177-3AD203B41FA5}">
                      <a16:colId xmlns:a16="http://schemas.microsoft.com/office/drawing/2014/main" val="20005"/>
                    </a:ext>
                  </a:extLst>
                </a:gridCol>
                <a:gridCol w="487303">
                  <a:extLst>
                    <a:ext uri="{9D8B030D-6E8A-4147-A177-3AD203B41FA5}">
                      <a16:colId xmlns:a16="http://schemas.microsoft.com/office/drawing/2014/main" val="20006"/>
                    </a:ext>
                  </a:extLst>
                </a:gridCol>
                <a:gridCol w="260265">
                  <a:extLst>
                    <a:ext uri="{9D8B030D-6E8A-4147-A177-3AD203B41FA5}">
                      <a16:colId xmlns:a16="http://schemas.microsoft.com/office/drawing/2014/main" val="20007"/>
                    </a:ext>
                  </a:extLst>
                </a:gridCol>
                <a:gridCol w="1079067">
                  <a:extLst>
                    <a:ext uri="{9D8B030D-6E8A-4147-A177-3AD203B41FA5}">
                      <a16:colId xmlns:a16="http://schemas.microsoft.com/office/drawing/2014/main" val="20008"/>
                    </a:ext>
                  </a:extLst>
                </a:gridCol>
              </a:tblGrid>
              <a:tr h="102180">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プログラム名</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en-US" altLang="zh-CN" sz="800" u="none" strike="noStrike" dirty="0">
                          <a:effectLst/>
                          <a:latin typeface="Meiryo UI" panose="020B0604030504040204" pitchFamily="50" charset="-128"/>
                          <a:ea typeface="Meiryo UI" panose="020B0604030504040204" pitchFamily="50" charset="-128"/>
                        </a:rPr>
                        <a:t>JASSO</a:t>
                      </a:r>
                      <a:r>
                        <a:rPr lang="zh-CN" altLang="en-US" sz="800" u="none" strike="noStrike" dirty="0">
                          <a:effectLst/>
                          <a:latin typeface="Meiryo UI" panose="020B0604030504040204" pitchFamily="50" charset="-128"/>
                          <a:ea typeface="Meiryo UI" panose="020B0604030504040204" pitchFamily="50" charset="-128"/>
                        </a:rPr>
                        <a:t/>
                      </a:r>
                      <a:br>
                        <a:rPr lang="zh-CN" altLang="en-US" sz="800" u="none" strike="noStrike" dirty="0">
                          <a:effectLst/>
                          <a:latin typeface="Meiryo UI" panose="020B0604030504040204" pitchFamily="50" charset="-128"/>
                          <a:ea typeface="Meiryo UI" panose="020B0604030504040204" pitchFamily="50" charset="-128"/>
                        </a:rPr>
                      </a:br>
                      <a:r>
                        <a:rPr lang="zh-CN" altLang="en-US" sz="800" u="none" strike="noStrike" dirty="0">
                          <a:effectLst/>
                          <a:latin typeface="Meiryo UI" panose="020B0604030504040204" pitchFamily="50" charset="-128"/>
                          <a:ea typeface="Meiryo UI" panose="020B0604030504040204" pitchFamily="50" charset="-128"/>
                        </a:rPr>
                        <a:t>奨学金</a:t>
                      </a:r>
                      <a:endParaRPr lang="zh-CN"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派遣地域・大学</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時期</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期間</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単位</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認定</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参加</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資格</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定員</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費用の目安</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extLst>
                  <a:ext uri="{0D108BD9-81ED-4DB2-BD59-A6C34878D82A}">
                    <a16:rowId xmlns:a16="http://schemas.microsoft.com/office/drawing/2014/main" val="10000"/>
                  </a:ext>
                </a:extLst>
              </a:tr>
              <a:tr h="248400">
                <a:tc>
                  <a:txBody>
                    <a:bodyPr/>
                    <a:lstStyle/>
                    <a:p>
                      <a:pPr algn="l" fontAlgn="ctr"/>
                      <a:r>
                        <a:rPr lang="zh-TW" altLang="en-US" sz="800" u="none" strike="noStrike" dirty="0">
                          <a:effectLst/>
                          <a:latin typeface="Meiryo UI" panose="020B0604030504040204" pitchFamily="50" charset="-128"/>
                          <a:ea typeface="Meiryo UI" panose="020B0604030504040204" pitchFamily="50" charset="-128"/>
                        </a:rPr>
                        <a:t>日本語教育実習</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zh-CN" altLang="en-US" sz="800" u="none" strike="noStrike" dirty="0">
                          <a:effectLst/>
                          <a:latin typeface="Meiryo UI" panose="020B0604030504040204" pitchFamily="50" charset="-128"/>
                          <a:ea typeface="Meiryo UI" panose="020B0604030504040204" pitchFamily="50" charset="-128"/>
                        </a:rPr>
                        <a:t>［中国</a:t>
                      </a:r>
                      <a:r>
                        <a:rPr lang="zh-CN" altLang="en-US" sz="800" u="none" strike="noStrike" dirty="0" smtClean="0">
                          <a:effectLst/>
                          <a:latin typeface="Meiryo UI" panose="020B0604030504040204" pitchFamily="50" charset="-128"/>
                          <a:ea typeface="Meiryo UI" panose="020B0604030504040204" pitchFamily="50" charset="-128"/>
                        </a:rPr>
                        <a:t>］</a:t>
                      </a:r>
                      <a:r>
                        <a:rPr lang="ja-JP" altLang="en-US" sz="800" u="none" strike="noStrike" dirty="0" smtClean="0">
                          <a:effectLst/>
                          <a:latin typeface="Meiryo UI" panose="020B0604030504040204" pitchFamily="50" charset="-128"/>
                          <a:ea typeface="Meiryo UI" panose="020B0604030504040204" pitchFamily="50" charset="-128"/>
                        </a:rPr>
                        <a:t>寧波</a:t>
                      </a:r>
                      <a:r>
                        <a:rPr lang="zh-CN" altLang="en-US" sz="800" u="none" strike="noStrike" dirty="0" smtClean="0">
                          <a:effectLst/>
                          <a:latin typeface="Meiryo UI" panose="020B0604030504040204" pitchFamily="50" charset="-128"/>
                          <a:ea typeface="Meiryo UI" panose="020B0604030504040204" pitchFamily="50" charset="-128"/>
                        </a:rPr>
                        <a:t>大学</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月頃</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週間</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教育</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FE1E6"/>
                    </a:solidFill>
                  </a:tcPr>
                </a:tc>
                <a:tc>
                  <a:txBody>
                    <a:bodyPr/>
                    <a:lstStyle/>
                    <a:p>
                      <a:pPr algn="ctr" fontAlgn="ctr"/>
                      <a:r>
                        <a:rPr lang="en-US" altLang="ja-JP" sz="800" u="none" strike="noStrike">
                          <a:effectLst/>
                          <a:latin typeface="Meiryo UI" panose="020B0604030504040204" pitchFamily="50" charset="-128"/>
                          <a:ea typeface="Meiryo UI" panose="020B0604030504040204" pitchFamily="50" charset="-128"/>
                        </a:rPr>
                        <a:t>10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u="none" strike="noStrike" dirty="0">
                          <a:effectLst/>
                          <a:latin typeface="Meiryo UI" panose="020B0604030504040204" pitchFamily="50" charset="-128"/>
                          <a:ea typeface="Meiryo UI" panose="020B0604030504040204" pitchFamily="50" charset="-128"/>
                        </a:rPr>
                        <a:t>　</a:t>
                      </a:r>
                      <a:r>
                        <a:rPr lang="ja-JP" altLang="en-US" sz="800" u="none" strike="noStrike" dirty="0" smtClean="0">
                          <a:effectLst/>
                          <a:latin typeface="Meiryo UI" panose="020B0604030504040204" pitchFamily="50" charset="-128"/>
                          <a:ea typeface="Meiryo UI" panose="020B0604030504040204" pitchFamily="50" charset="-128"/>
                        </a:rPr>
                        <a:t>約１５万円</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0003"/>
                  </a:ext>
                </a:extLst>
              </a:tr>
              <a:tr h="3132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漢文学実地研修</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1000" u="none" strike="noStrike" dirty="0">
                          <a:solidFill>
                            <a:srgbClr val="FF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［中国］国語の教科書に出てくる場所など（寧波</a:t>
                      </a:r>
                      <a:r>
                        <a:rPr lang="ja-JP" altLang="en-US" sz="800" u="none" strike="noStrike" dirty="0" smtClean="0">
                          <a:effectLst/>
                          <a:latin typeface="Meiryo UI" panose="020B0604030504040204" pitchFamily="50" charset="-128"/>
                          <a:ea typeface="Meiryo UI" panose="020B0604030504040204" pitchFamily="50" charset="-128"/>
                        </a:rPr>
                        <a:t>大学、西北大学ほか）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smtClean="0">
                          <a:effectLst/>
                          <a:latin typeface="Meiryo UI" panose="020B0604030504040204" pitchFamily="50" charset="-128"/>
                          <a:ea typeface="Meiryo UI" panose="020B0604030504040204" pitchFamily="50" charset="-128"/>
                        </a:rPr>
                        <a:t>9</a:t>
                      </a:r>
                      <a:r>
                        <a:rPr lang="ja-JP" altLang="en-US" sz="800" u="none" strike="noStrike" dirty="0" smtClean="0">
                          <a:effectLst/>
                          <a:latin typeface="Meiryo UI" panose="020B0604030504040204" pitchFamily="50" charset="-128"/>
                          <a:ea typeface="Meiryo UI" panose="020B0604030504040204" pitchFamily="50" charset="-128"/>
                        </a:rPr>
                        <a:t>月頃または</a:t>
                      </a:r>
                      <a:r>
                        <a:rPr lang="en-US" altLang="ja-JP" sz="800" b="0" i="0" u="none" strike="noStrike" dirty="0" smtClean="0">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月頃</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10</a:t>
                      </a:r>
                      <a:r>
                        <a:rPr lang="ja-JP" altLang="en-US" sz="800" u="none" strike="noStrike" dirty="0">
                          <a:effectLst/>
                          <a:latin typeface="Meiryo UI" panose="020B0604030504040204" pitchFamily="50" charset="-128"/>
                          <a:ea typeface="Meiryo UI" panose="020B0604030504040204" pitchFamily="50" charset="-128"/>
                        </a:rPr>
                        <a:t>日</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教育</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FE1E6"/>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5</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実費負担</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0004"/>
                  </a:ext>
                </a:extLst>
              </a:tr>
              <a:tr h="313200">
                <a:tc>
                  <a:txBody>
                    <a:bodyPr/>
                    <a:lstStyle/>
                    <a:p>
                      <a:pPr algn="l" fontAlgn="ctr"/>
                      <a:r>
                        <a:rPr lang="ja-JP" altLang="en-US" sz="800" u="none" strike="noStrike" dirty="0" smtClean="0">
                          <a:effectLst/>
                          <a:latin typeface="Meiryo UI" panose="020B0604030504040204" pitchFamily="50" charset="-128"/>
                          <a:ea typeface="Meiryo UI" panose="020B0604030504040204" pitchFamily="50" charset="-128"/>
                        </a:rPr>
                        <a:t>プアン・プログラム（英語教育実習）</a:t>
                      </a:r>
                      <a:endParaRPr lang="ja-JP" altLang="en-US" sz="800" u="none" strike="noStrike" dirty="0">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1000" u="none" strike="noStrike" dirty="0">
                          <a:solidFill>
                            <a:srgbClr val="FF0000"/>
                          </a:solidFill>
                          <a:effectLst/>
                          <a:latin typeface="Meiryo UI" panose="020B0604030504040204" pitchFamily="50" charset="-128"/>
                          <a:ea typeface="Meiryo UI" panose="020B0604030504040204" pitchFamily="50" charset="-128"/>
                        </a:rPr>
                        <a:t>★</a:t>
                      </a: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［タイ］タイ国内中学校等（サイアム大学の仲介）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週間</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教育</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FE1E6"/>
                    </a:solidFill>
                  </a:tcPr>
                </a:tc>
                <a:tc>
                  <a:txBody>
                    <a:bodyPr/>
                    <a:lstStyle/>
                    <a:p>
                      <a:pPr algn="ctr" fontAlgn="ctr"/>
                      <a:r>
                        <a:rPr lang="en-US" altLang="ja-JP" sz="800" b="0" i="0" u="none" strike="noStrike" dirty="0" smtClean="0">
                          <a:solidFill>
                            <a:srgbClr val="000000"/>
                          </a:solidFill>
                          <a:effectLst/>
                          <a:latin typeface="Meiryo UI" panose="020B0604030504040204" pitchFamily="50" charset="-128"/>
                          <a:ea typeface="Meiryo UI" panose="020B0604030504040204" pitchFamily="50" charset="-128"/>
                        </a:rPr>
                        <a:t>7</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約１５万円</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0005"/>
                  </a:ext>
                </a:extLst>
              </a:tr>
              <a:tr h="313200">
                <a:tc>
                  <a:txBody>
                    <a:bodyPr/>
                    <a:lstStyle/>
                    <a:p>
                      <a:pPr algn="l" fontAlgn="ctr"/>
                      <a:r>
                        <a:rPr lang="ja-JP" altLang="en-US" sz="800" u="none" strike="noStrike" dirty="0" smtClean="0">
                          <a:effectLst/>
                          <a:latin typeface="Meiryo UI" panose="020B0604030504040204" pitchFamily="50" charset="-128"/>
                          <a:ea typeface="Meiryo UI" panose="020B0604030504040204" pitchFamily="50" charset="-128"/>
                        </a:rPr>
                        <a:t>プアン・プログラム（</a:t>
                      </a:r>
                      <a:r>
                        <a:rPr lang="zh-CN" altLang="en-US" sz="800" u="none" strike="noStrike" dirty="0" smtClean="0">
                          <a:effectLst/>
                          <a:latin typeface="Meiryo UI" panose="020B0604030504040204" pitchFamily="50" charset="-128"/>
                          <a:ea typeface="Meiryo UI" panose="020B0604030504040204" pitchFamily="50" charset="-128"/>
                        </a:rPr>
                        <a:t>数学教育実習</a:t>
                      </a:r>
                      <a:r>
                        <a:rPr lang="ja-JP" altLang="en-US" sz="800" u="none" strike="noStrike" dirty="0" smtClean="0">
                          <a:effectLst/>
                          <a:latin typeface="Meiryo UI" panose="020B0604030504040204" pitchFamily="50" charset="-128"/>
                          <a:ea typeface="Meiryo UI" panose="020B0604030504040204" pitchFamily="50" charset="-128"/>
                        </a:rPr>
                        <a:t>）</a:t>
                      </a:r>
                      <a:endParaRPr lang="zh-CN" altLang="en-US" sz="800" u="none" strike="noStrike" dirty="0" smtClean="0">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u="none" strike="noStrike" dirty="0" smtClean="0">
                          <a:solidFill>
                            <a:srgbClr val="FF0000"/>
                          </a:solidFill>
                          <a:effectLst/>
                          <a:latin typeface="Meiryo UI" panose="020B0604030504040204" pitchFamily="50" charset="-128"/>
                          <a:ea typeface="Meiryo UI" panose="020B0604030504040204" pitchFamily="50" charset="-128"/>
                        </a:rPr>
                        <a:t>★</a:t>
                      </a:r>
                      <a:endParaRPr lang="ja-JP" altLang="en-US" sz="1000" b="0" i="0" u="none" strike="noStrike" dirty="0" smtClean="0">
                        <a:solidFill>
                          <a:srgbClr val="FF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smtClean="0">
                          <a:effectLst/>
                          <a:latin typeface="Meiryo UI" panose="020B0604030504040204" pitchFamily="50" charset="-128"/>
                          <a:ea typeface="Meiryo UI" panose="020B0604030504040204" pitchFamily="50" charset="-128"/>
                        </a:rPr>
                        <a:t>［</a:t>
                      </a: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タイ</a:t>
                      </a:r>
                      <a:r>
                        <a:rPr lang="en-US" altLang="ja-JP" sz="8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　パンヤピワット運営大学附属中等学校</a:t>
                      </a: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週間</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教育</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FE1E6"/>
                    </a:solidFill>
                  </a:tcPr>
                </a:tc>
                <a:tc>
                  <a:txBody>
                    <a:bodyPr/>
                    <a:lstStyle/>
                    <a:p>
                      <a:pPr algn="ctr" fontAlgn="ctr"/>
                      <a:r>
                        <a:rPr lang="en-US" altLang="ja-JP" sz="800" b="0" i="0" u="none" strike="noStrike" dirty="0" smtClean="0">
                          <a:solidFill>
                            <a:srgbClr val="000000"/>
                          </a:solidFill>
                          <a:effectLst/>
                          <a:latin typeface="Meiryo UI" panose="020B0604030504040204" pitchFamily="50" charset="-128"/>
                          <a:ea typeface="Meiryo UI" panose="020B0604030504040204" pitchFamily="50" charset="-128"/>
                        </a:rPr>
                        <a:t>4</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u="none" strike="noStrike" dirty="0" smtClean="0">
                          <a:effectLst/>
                          <a:latin typeface="Meiryo UI" panose="020B0604030504040204" pitchFamily="50" charset="-128"/>
                          <a:ea typeface="Meiryo UI" panose="020B0604030504040204" pitchFamily="50" charset="-128"/>
                        </a:rPr>
                        <a:t>約１５万円</a:t>
                      </a:r>
                      <a:endPar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091208025"/>
                  </a:ext>
                </a:extLst>
              </a:tr>
              <a:tr h="164585">
                <a:tc>
                  <a:txBody>
                    <a:bodyPr/>
                    <a:lstStyle/>
                    <a:p>
                      <a:pPr algn="l" fontAlgn="ctr"/>
                      <a:r>
                        <a:rPr lang="zh-TW" altLang="en-US" sz="800" u="none" strike="noStrike" dirty="0">
                          <a:effectLst/>
                          <a:latin typeface="Meiryo UI" panose="020B0604030504040204" pitchFamily="50" charset="-128"/>
                          <a:ea typeface="Meiryo UI" panose="020B0604030504040204" pitchFamily="50" charset="-128"/>
                        </a:rPr>
                        <a:t>国際研修（理系英語研修）</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［カナダ］ブリティッシュ・コロンビア大学</a:t>
                      </a:r>
                      <a:r>
                        <a:rPr lang="en-US" altLang="ja-JP" sz="800" u="none" strike="noStrike" dirty="0">
                          <a:effectLst/>
                          <a:latin typeface="Meiryo UI" panose="020B0604030504040204" pitchFamily="50" charset="-128"/>
                          <a:ea typeface="Meiryo UI" panose="020B0604030504040204" pitchFamily="50" charset="-128"/>
                        </a:rPr>
                        <a:t>English Language Institute</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月頃</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4</a:t>
                      </a:r>
                      <a:r>
                        <a:rPr lang="ja-JP" altLang="en-US" sz="800" u="none" strike="noStrike" dirty="0">
                          <a:effectLst/>
                          <a:latin typeface="Meiryo UI" panose="020B0604030504040204" pitchFamily="50" charset="-128"/>
                          <a:ea typeface="Meiryo UI" panose="020B0604030504040204" pitchFamily="50" charset="-128"/>
                        </a:rPr>
                        <a:t>週間</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smtClean="0">
                          <a:effectLst/>
                          <a:latin typeface="Meiryo UI" panose="020B0604030504040204" pitchFamily="50" charset="-128"/>
                          <a:ea typeface="Meiryo UI" panose="020B0604030504040204" pitchFamily="50" charset="-128"/>
                        </a:rPr>
                        <a:t>理工学</a:t>
                      </a:r>
                      <a:endParaRPr lang="en-US" altLang="ja-JP" sz="800" u="none" strike="noStrike" dirty="0" smtClean="0">
                        <a:effectLst/>
                        <a:latin typeface="Meiryo UI" panose="020B0604030504040204" pitchFamily="50" charset="-128"/>
                        <a:ea typeface="Meiryo UI" panose="020B0604030504040204" pitchFamily="50" charset="-128"/>
                      </a:endParaRPr>
                    </a:p>
                    <a:p>
                      <a:pPr algn="ctr" fontAlgn="ctr"/>
                      <a:r>
                        <a:rPr lang="en-US" altLang="ja-JP" sz="800" u="none" strike="noStrike" dirty="0" smtClean="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年・</a:t>
                      </a: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年</a:t>
                      </a:r>
                      <a:br>
                        <a:rPr lang="ja-JP" altLang="en-US" sz="800" u="none" strike="noStrike" dirty="0">
                          <a:effectLst/>
                          <a:latin typeface="Meiryo UI" panose="020B0604030504040204" pitchFamily="50" charset="-128"/>
                          <a:ea typeface="Meiryo UI" panose="020B0604030504040204" pitchFamily="50" charset="-128"/>
                        </a:rPr>
                      </a:br>
                      <a:r>
                        <a:rPr lang="ja-JP" altLang="en-US" sz="800" u="none" strike="noStrike" dirty="0">
                          <a:effectLst/>
                          <a:latin typeface="Meiryo UI" panose="020B0604030504040204" pitchFamily="50" charset="-128"/>
                          <a:ea typeface="Meiryo UI" panose="020B0604030504040204" pitchFamily="50" charset="-128"/>
                        </a:rPr>
                        <a:t>院生</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E1F7FF"/>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10</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約５０万円</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0006"/>
                  </a:ext>
                </a:extLst>
              </a:tr>
              <a:tr h="3132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ハンバット国立大学校短期研修</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u="none" strike="noStrike" dirty="0" smtClean="0">
                          <a:solidFill>
                            <a:srgbClr val="FF0000"/>
                          </a:solidFill>
                          <a:effectLst/>
                          <a:latin typeface="Meiryo UI" panose="020B0604030504040204" pitchFamily="50" charset="-128"/>
                          <a:ea typeface="Meiryo UI" panose="020B0604030504040204" pitchFamily="50" charset="-128"/>
                        </a:rPr>
                        <a:t>★</a:t>
                      </a:r>
                      <a:endParaRPr lang="ja-JP" altLang="en-US" sz="1000" b="0" i="0" u="none" strike="noStrike" dirty="0" smtClean="0">
                        <a:solidFill>
                          <a:srgbClr val="FF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［韓国］ハンバット大学校</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a:effectLst/>
                          <a:latin typeface="Meiryo UI" panose="020B0604030504040204" pitchFamily="50" charset="-128"/>
                          <a:ea typeface="Meiryo UI" panose="020B0604030504040204" pitchFamily="50" charset="-128"/>
                        </a:rPr>
                        <a:t>11</a:t>
                      </a:r>
                      <a:r>
                        <a:rPr lang="ja-JP" altLang="en-US" sz="800" u="none" strike="noStrike">
                          <a:effectLst/>
                          <a:latin typeface="Meiryo UI" panose="020B0604030504040204" pitchFamily="50" charset="-128"/>
                          <a:ea typeface="Meiryo UI" panose="020B0604030504040204" pitchFamily="50" charset="-128"/>
                        </a:rPr>
                        <a:t>月頃</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a:effectLst/>
                          <a:latin typeface="Meiryo UI" panose="020B0604030504040204" pitchFamily="50" charset="-128"/>
                          <a:ea typeface="Meiryo UI" panose="020B0604030504040204" pitchFamily="50" charset="-128"/>
                        </a:rPr>
                        <a:t>5</a:t>
                      </a:r>
                      <a:r>
                        <a:rPr lang="ja-JP" altLang="en-US" sz="800" u="none" strike="noStrike">
                          <a:effectLst/>
                          <a:latin typeface="Meiryo UI" panose="020B0604030504040204" pitchFamily="50" charset="-128"/>
                          <a:ea typeface="Meiryo UI" panose="020B0604030504040204" pitchFamily="50" charset="-128"/>
                        </a:rPr>
                        <a:t>日間</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なし</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smtClean="0">
                          <a:effectLst/>
                          <a:latin typeface="Meiryo UI" panose="020B0604030504040204" pitchFamily="50" charset="-128"/>
                          <a:ea typeface="Meiryo UI" panose="020B0604030504040204" pitchFamily="50" charset="-128"/>
                        </a:rPr>
                        <a:t>理工学</a:t>
                      </a:r>
                      <a:endParaRPr lang="en-US" altLang="ja-JP" sz="800" u="none" strike="noStrike" dirty="0" smtClean="0">
                        <a:effectLst/>
                        <a:latin typeface="Meiryo UI" panose="020B0604030504040204" pitchFamily="50" charset="-128"/>
                        <a:ea typeface="Meiryo UI" panose="020B0604030504040204" pitchFamily="50" charset="-128"/>
                      </a:endParaRPr>
                    </a:p>
                    <a:p>
                      <a:pPr algn="ctr" fontAlgn="ctr"/>
                      <a:r>
                        <a:rPr lang="ja-JP" altLang="en-US" sz="800" u="none" strike="noStrike" dirty="0" smtClean="0">
                          <a:effectLst/>
                          <a:latin typeface="Meiryo UI" panose="020B0604030504040204" pitchFamily="50" charset="-128"/>
                          <a:ea typeface="Meiryo UI" panose="020B0604030504040204" pitchFamily="50" charset="-128"/>
                        </a:rPr>
                        <a:t>院生</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E1F7FF"/>
                    </a:solidFill>
                  </a:tcPr>
                </a:tc>
                <a:tc>
                  <a:txBody>
                    <a:bodyPr/>
                    <a:lstStyle/>
                    <a:p>
                      <a:pPr algn="ctr" fontAlgn="ctr"/>
                      <a:r>
                        <a:rPr lang="en-US" altLang="ja-JP" sz="800" u="none" strike="noStrike">
                          <a:effectLst/>
                          <a:latin typeface="Meiryo UI" panose="020B0604030504040204" pitchFamily="50" charset="-128"/>
                          <a:ea typeface="Meiryo UI" panose="020B0604030504040204" pitchFamily="50" charset="-128"/>
                        </a:rPr>
                        <a:t>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仙台往復旅費・旅行保険補助</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0007"/>
                  </a:ext>
                </a:extLst>
              </a:tr>
              <a:tr h="3132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将来の農学・獣医学を担うグローバルリーダー養成プログラム</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［アメリカ］オーバン大学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週間</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あり</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農学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EEFFE1"/>
                    </a:solidFill>
                  </a:tcPr>
                </a:tc>
                <a:tc>
                  <a:txBody>
                    <a:bodyPr/>
                    <a:lstStyle/>
                    <a:p>
                      <a:pPr algn="ctr" fontAlgn="ctr"/>
                      <a:r>
                        <a:rPr lang="en-US" altLang="ja-JP" sz="800" u="none" strike="noStrike">
                          <a:effectLst/>
                          <a:latin typeface="Meiryo UI" panose="020B0604030504040204" pitchFamily="50" charset="-128"/>
                          <a:ea typeface="Meiryo UI" panose="020B0604030504040204" pitchFamily="50" charset="-128"/>
                        </a:rPr>
                        <a:t>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smtClean="0">
                          <a:effectLst/>
                          <a:latin typeface="Meiryo UI" panose="020B0604030504040204" pitchFamily="50" charset="-128"/>
                          <a:ea typeface="Meiryo UI" panose="020B0604030504040204" pitchFamily="50" charset="-128"/>
                        </a:rPr>
                        <a:t>約３０万円</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0008"/>
                  </a:ext>
                </a:extLst>
              </a:tr>
              <a:tr h="3132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将来の農学・獣医学を担うグローバルリーダー養成プログラム</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［カナダ</a:t>
                      </a:r>
                      <a:r>
                        <a:rPr lang="en-US" altLang="ja-JP" sz="800" u="none" strike="noStrike" dirty="0">
                          <a:effectLst/>
                          <a:latin typeface="Meiryo UI" panose="020B0604030504040204" pitchFamily="50" charset="-128"/>
                          <a:ea typeface="Meiryo UI" panose="020B0604030504040204" pitchFamily="50" charset="-128"/>
                        </a:rPr>
                        <a:t>]</a:t>
                      </a:r>
                      <a:r>
                        <a:rPr lang="ja-JP" altLang="en-US" sz="800" u="none" strike="noStrike" dirty="0">
                          <a:effectLst/>
                          <a:latin typeface="Meiryo UI" panose="020B0604030504040204" pitchFamily="50" charset="-128"/>
                          <a:ea typeface="Meiryo UI" panose="020B0604030504040204" pitchFamily="50" charset="-128"/>
                        </a:rPr>
                        <a:t>　サスカチュワン大学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週間</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農学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EEFFE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14</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約２０万円</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0009"/>
                  </a:ext>
                </a:extLst>
              </a:tr>
              <a:tr h="3132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海外の森林・林業とフォレスター研修プログラム</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［ドイツ</a:t>
                      </a:r>
                      <a:r>
                        <a:rPr lang="en-US" altLang="ja-JP" sz="800" u="none" strike="noStrike" dirty="0">
                          <a:effectLst/>
                          <a:latin typeface="Meiryo UI" panose="020B0604030504040204" pitchFamily="50" charset="-128"/>
                          <a:ea typeface="Meiryo UI" panose="020B0604030504040204" pitchFamily="50" charset="-128"/>
                        </a:rPr>
                        <a:t>]</a:t>
                      </a:r>
                      <a:r>
                        <a:rPr lang="ja-JP" altLang="en-US" sz="800" u="none" strike="noStrike" dirty="0">
                          <a:effectLst/>
                          <a:latin typeface="Meiryo UI" panose="020B0604030504040204" pitchFamily="50" charset="-128"/>
                          <a:ea typeface="Meiryo UI" panose="020B0604030504040204" pitchFamily="50" charset="-128"/>
                        </a:rPr>
                        <a:t>　ロッテンブルク大学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10</a:t>
                      </a:r>
                      <a:r>
                        <a:rPr lang="ja-JP" altLang="en-US" sz="800" u="none" strike="noStrike" dirty="0">
                          <a:effectLst/>
                          <a:latin typeface="Meiryo UI" panose="020B0604030504040204" pitchFamily="50" charset="-128"/>
                          <a:ea typeface="Meiryo UI" panose="020B0604030504040204" pitchFamily="50" charset="-128"/>
                        </a:rPr>
                        <a:t>日</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農学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EEFFE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10</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約２０万円</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0010"/>
                  </a:ext>
                </a:extLst>
              </a:tr>
            </a:tbl>
          </a:graphicData>
        </a:graphic>
      </p:graphicFrame>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046436" y="5172850"/>
            <a:ext cx="5806459" cy="684412"/>
          </a:xfrm>
          <a:prstGeom prst="rect">
            <a:avLst/>
          </a:prstGeom>
        </p:spPr>
      </p:pic>
      <p:sp>
        <p:nvSpPr>
          <p:cNvPr id="13" name="テキスト ボックス 12"/>
          <p:cNvSpPr txBox="1"/>
          <p:nvPr/>
        </p:nvSpPr>
        <p:spPr>
          <a:xfrm>
            <a:off x="6489000" y="8892000"/>
            <a:ext cx="369533" cy="261610"/>
          </a:xfrm>
          <a:prstGeom prst="rect">
            <a:avLst/>
          </a:prstGeom>
          <a:noFill/>
        </p:spPr>
        <p:txBody>
          <a:bodyPr wrap="square" rtlCol="0">
            <a:spAutoFit/>
          </a:bodyPr>
          <a:lstStyle/>
          <a:p>
            <a:r>
              <a:rPr kumimoji="1" lang="en-US" altLang="ja-JP" sz="1100" dirty="0"/>
              <a:t>-2-</a:t>
            </a:r>
            <a:endParaRPr kumimoji="1" lang="ja-JP" altLang="en-US" sz="1100" dirty="0"/>
          </a:p>
        </p:txBody>
      </p:sp>
      <p:sp>
        <p:nvSpPr>
          <p:cNvPr id="15" name="テキスト ボックス 14"/>
          <p:cNvSpPr txBox="1"/>
          <p:nvPr/>
        </p:nvSpPr>
        <p:spPr>
          <a:xfrm>
            <a:off x="340391" y="7687569"/>
            <a:ext cx="6187912" cy="1015663"/>
          </a:xfrm>
          <a:prstGeom prst="rect">
            <a:avLst/>
          </a:prstGeom>
          <a:noFill/>
        </p:spPr>
        <p:txBody>
          <a:bodyPr wrap="none" rtlCol="0">
            <a:spAutoFit/>
          </a:bodyPr>
          <a:lstStyle/>
          <a:p>
            <a:r>
              <a:rPr kumimoji="1" lang="en-US" altLang="ja-JP" sz="1200" b="1" dirty="0" smtClean="0">
                <a:latin typeface="游明朝 Demibold" panose="02020600000000000000" pitchFamily="18" charset="-128"/>
                <a:ea typeface="游明朝 Demibold" panose="02020600000000000000" pitchFamily="18" charset="-128"/>
              </a:rPr>
              <a:t>※</a:t>
            </a:r>
            <a:r>
              <a:rPr kumimoji="1" lang="ja-JP" altLang="en-US" sz="1200" b="1" dirty="0" smtClean="0">
                <a:latin typeface="游明朝 Demibold" panose="02020600000000000000" pitchFamily="18" charset="-128"/>
                <a:ea typeface="游明朝 Demibold" panose="02020600000000000000" pitchFamily="18" charset="-128"/>
              </a:rPr>
              <a:t>新型コロナウイルス感染症の影響により、プログラムが中止となる場合があります。</a:t>
            </a:r>
            <a:endParaRPr kumimoji="1" lang="en-US" altLang="ja-JP" sz="1200" b="1" dirty="0" smtClean="0">
              <a:latin typeface="游明朝 Demibold" panose="02020600000000000000" pitchFamily="18" charset="-128"/>
              <a:ea typeface="游明朝 Demibold" panose="02020600000000000000" pitchFamily="18" charset="-128"/>
            </a:endParaRPr>
          </a:p>
          <a:p>
            <a:r>
              <a:rPr lang="ja-JP" altLang="en-US" sz="1200" b="1" dirty="0">
                <a:latin typeface="游明朝 Demibold" panose="02020600000000000000" pitchFamily="18" charset="-128"/>
                <a:ea typeface="游明朝 Demibold" panose="02020600000000000000" pitchFamily="18" charset="-128"/>
              </a:rPr>
              <a:t>　</a:t>
            </a:r>
            <a:r>
              <a:rPr lang="ja-JP" altLang="en-US" sz="1200" b="1" dirty="0" smtClean="0">
                <a:latin typeface="游明朝 Demibold" panose="02020600000000000000" pitchFamily="18" charset="-128"/>
                <a:ea typeface="游明朝 Demibold" panose="02020600000000000000" pitchFamily="18" charset="-128"/>
              </a:rPr>
              <a:t>また、</a:t>
            </a:r>
            <a:r>
              <a:rPr kumimoji="1" lang="ja-JP" altLang="en-US" sz="1200" b="1" dirty="0" smtClean="0">
                <a:latin typeface="游明朝 Demibold" panose="02020600000000000000" pitchFamily="18" charset="-128"/>
                <a:ea typeface="游明朝 Demibold" panose="02020600000000000000" pitchFamily="18" charset="-128"/>
              </a:rPr>
              <a:t>実施時期が変更になる可能性があります。あらかじめご了承ください。</a:t>
            </a:r>
            <a:endParaRPr kumimoji="1" lang="en-US" altLang="ja-JP" sz="1200" b="1" dirty="0" smtClean="0">
              <a:latin typeface="游明朝 Demibold" panose="02020600000000000000" pitchFamily="18" charset="-128"/>
              <a:ea typeface="游明朝 Demibold" panose="02020600000000000000" pitchFamily="18" charset="-128"/>
            </a:endParaRPr>
          </a:p>
          <a:p>
            <a:endParaRPr lang="en-US" altLang="ja-JP" sz="1200" b="1" dirty="0">
              <a:latin typeface="游明朝 Demibold" panose="02020600000000000000" pitchFamily="18" charset="-128"/>
              <a:ea typeface="游明朝 Demibold" panose="02020600000000000000" pitchFamily="18" charset="-128"/>
            </a:endParaRPr>
          </a:p>
          <a:p>
            <a:r>
              <a:rPr kumimoji="1" lang="en-US" altLang="ja-JP" sz="1200" b="1" dirty="0" smtClean="0">
                <a:latin typeface="游明朝 Demibold" panose="02020600000000000000" pitchFamily="18" charset="-128"/>
                <a:ea typeface="游明朝 Demibold" panose="02020600000000000000" pitchFamily="18" charset="-128"/>
              </a:rPr>
              <a:t>※</a:t>
            </a:r>
            <a:r>
              <a:rPr kumimoji="1" lang="ja-JP" altLang="en-US" sz="1200" b="1" dirty="0" smtClean="0">
                <a:latin typeface="游明朝 Demibold" panose="02020600000000000000" pitchFamily="18" charset="-128"/>
                <a:ea typeface="游明朝 Demibold" panose="02020600000000000000" pitchFamily="18" charset="-128"/>
              </a:rPr>
              <a:t>海外協定校主催のオンライン研修が増えています。国際交流</a:t>
            </a:r>
            <a:r>
              <a:rPr kumimoji="1" lang="en-US" altLang="ja-JP" sz="1200" b="1" dirty="0" smtClean="0">
                <a:latin typeface="游明朝 Demibold" panose="02020600000000000000" pitchFamily="18" charset="-128"/>
                <a:ea typeface="游明朝 Demibold" panose="02020600000000000000" pitchFamily="18" charset="-128"/>
              </a:rPr>
              <a:t>SNS</a:t>
            </a:r>
            <a:r>
              <a:rPr kumimoji="1" lang="ja-JP" altLang="en-US" sz="1200" b="1" dirty="0" smtClean="0">
                <a:latin typeface="游明朝 Demibold" panose="02020600000000000000" pitchFamily="18" charset="-128"/>
                <a:ea typeface="游明朝 Demibold" panose="02020600000000000000" pitchFamily="18" charset="-128"/>
              </a:rPr>
              <a:t>でお知らせ・募集を</a:t>
            </a:r>
            <a:endParaRPr kumimoji="1" lang="en-US" altLang="ja-JP" sz="1200" b="1" dirty="0" smtClean="0">
              <a:latin typeface="游明朝 Demibold" panose="02020600000000000000" pitchFamily="18" charset="-128"/>
              <a:ea typeface="游明朝 Demibold" panose="02020600000000000000" pitchFamily="18" charset="-128"/>
            </a:endParaRPr>
          </a:p>
          <a:p>
            <a:r>
              <a:rPr lang="ja-JP" altLang="en-US" sz="1200" b="1" dirty="0">
                <a:latin typeface="游明朝 Demibold" panose="02020600000000000000" pitchFamily="18" charset="-128"/>
                <a:ea typeface="游明朝 Demibold" panose="02020600000000000000" pitchFamily="18" charset="-128"/>
              </a:rPr>
              <a:t>　</a:t>
            </a:r>
            <a:r>
              <a:rPr lang="ja-JP" altLang="en-US" sz="1200" b="1" dirty="0" smtClean="0">
                <a:latin typeface="游明朝 Demibold" panose="02020600000000000000" pitchFamily="18" charset="-128"/>
                <a:ea typeface="游明朝 Demibold" panose="02020600000000000000" pitchFamily="18" charset="-128"/>
              </a:rPr>
              <a:t>行っていま</a:t>
            </a:r>
            <a:r>
              <a:rPr kumimoji="1" lang="ja-JP" altLang="en-US" sz="1200" b="1" dirty="0" smtClean="0">
                <a:latin typeface="游明朝 Demibold" panose="02020600000000000000" pitchFamily="18" charset="-128"/>
                <a:ea typeface="游明朝 Demibold" panose="02020600000000000000" pitchFamily="18" charset="-128"/>
              </a:rPr>
              <a:t>すので、こまめにチェックしてください。</a:t>
            </a:r>
            <a:endParaRPr kumimoji="1" lang="ja-JP" altLang="en-US" sz="1200" b="1" dirty="0">
              <a:latin typeface="游明朝 Demibold" panose="02020600000000000000" pitchFamily="18" charset="-128"/>
              <a:ea typeface="游明朝 Demibold" panose="02020600000000000000" pitchFamily="18" charset="-128"/>
            </a:endParaRPr>
          </a:p>
        </p:txBody>
      </p:sp>
      <p:grpSp>
        <p:nvGrpSpPr>
          <p:cNvPr id="16" name="グループ化 15"/>
          <p:cNvGrpSpPr/>
          <p:nvPr/>
        </p:nvGrpSpPr>
        <p:grpSpPr>
          <a:xfrm>
            <a:off x="9376751" y="1322688"/>
            <a:ext cx="505200" cy="4835407"/>
            <a:chOff x="9134530" y="1324422"/>
            <a:chExt cx="505200" cy="4835407"/>
          </a:xfrm>
        </p:grpSpPr>
        <p:sp>
          <p:nvSpPr>
            <p:cNvPr id="17" name="角丸四角形 16"/>
            <p:cNvSpPr/>
            <p:nvPr/>
          </p:nvSpPr>
          <p:spPr>
            <a:xfrm>
              <a:off x="9142405" y="5692286"/>
              <a:ext cx="495000" cy="46754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9142405" y="5147833"/>
              <a:ext cx="495000" cy="467543"/>
            </a:xfrm>
            <a:prstGeom prst="roundRect">
              <a:avLst/>
            </a:prstGeom>
            <a:solidFill>
              <a:srgbClr val="EE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9134530" y="1324422"/>
              <a:ext cx="495000" cy="467543"/>
            </a:xfrm>
            <a:prstGeom prst="roundRect">
              <a:avLst/>
            </a:prstGeom>
            <a:solidFill>
              <a:srgbClr val="FE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9144730" y="4603380"/>
              <a:ext cx="495000" cy="467543"/>
            </a:xfrm>
            <a:prstGeom prst="roundRect">
              <a:avLst/>
            </a:prstGeom>
            <a:solidFill>
              <a:srgbClr val="4C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9134530" y="1868876"/>
              <a:ext cx="495000" cy="467543"/>
            </a:xfrm>
            <a:prstGeom prst="roundRect">
              <a:avLst/>
            </a:prstGeom>
            <a:solidFill>
              <a:srgbClr val="FFE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9142405" y="2413330"/>
              <a:ext cx="495000" cy="467543"/>
            </a:xfrm>
            <a:prstGeom prst="roundRect">
              <a:avLst/>
            </a:prstGeom>
            <a:solidFill>
              <a:srgbClr val="FF7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9142405" y="2965435"/>
              <a:ext cx="495000" cy="467543"/>
            </a:xfrm>
            <a:prstGeom prst="roundRect">
              <a:avLst/>
            </a:prstGeom>
            <a:solidFill>
              <a:srgbClr val="FFE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9142405" y="3509889"/>
              <a:ext cx="495000" cy="467543"/>
            </a:xfrm>
            <a:prstGeom prst="roundRect">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9143742" y="4058926"/>
              <a:ext cx="495000" cy="467543"/>
            </a:xfrm>
            <a:prstGeom prst="roundRect">
              <a:avLst/>
            </a:prstGeom>
            <a:solidFill>
              <a:srgbClr val="E1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552688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2771344888"/>
              </p:ext>
            </p:extLst>
          </p:nvPr>
        </p:nvGraphicFramePr>
        <p:xfrm>
          <a:off x="109613" y="7992000"/>
          <a:ext cx="6621741" cy="889107"/>
        </p:xfrm>
        <a:graphic>
          <a:graphicData uri="http://schemas.openxmlformats.org/drawingml/2006/table">
            <a:tbl>
              <a:tblPr>
                <a:tableStyleId>{22838BEF-8BB2-4498-84A7-C5851F593DF1}</a:tableStyleId>
              </a:tblPr>
              <a:tblGrid>
                <a:gridCol w="1894269">
                  <a:extLst>
                    <a:ext uri="{9D8B030D-6E8A-4147-A177-3AD203B41FA5}">
                      <a16:colId xmlns:a16="http://schemas.microsoft.com/office/drawing/2014/main" val="20000"/>
                    </a:ext>
                  </a:extLst>
                </a:gridCol>
                <a:gridCol w="464896">
                  <a:extLst>
                    <a:ext uri="{9D8B030D-6E8A-4147-A177-3AD203B41FA5}">
                      <a16:colId xmlns:a16="http://schemas.microsoft.com/office/drawing/2014/main" val="20001"/>
                    </a:ext>
                  </a:extLst>
                </a:gridCol>
                <a:gridCol w="668096">
                  <a:extLst>
                    <a:ext uri="{9D8B030D-6E8A-4147-A177-3AD203B41FA5}">
                      <a16:colId xmlns:a16="http://schemas.microsoft.com/office/drawing/2014/main" val="20002"/>
                    </a:ext>
                  </a:extLst>
                </a:gridCol>
                <a:gridCol w="718896">
                  <a:extLst>
                    <a:ext uri="{9D8B030D-6E8A-4147-A177-3AD203B41FA5}">
                      <a16:colId xmlns:a16="http://schemas.microsoft.com/office/drawing/2014/main" val="20003"/>
                    </a:ext>
                  </a:extLst>
                </a:gridCol>
                <a:gridCol w="261696">
                  <a:extLst>
                    <a:ext uri="{9D8B030D-6E8A-4147-A177-3AD203B41FA5}">
                      <a16:colId xmlns:a16="http://schemas.microsoft.com/office/drawing/2014/main" val="20004"/>
                    </a:ext>
                  </a:extLst>
                </a:gridCol>
                <a:gridCol w="871296">
                  <a:extLst>
                    <a:ext uri="{9D8B030D-6E8A-4147-A177-3AD203B41FA5}">
                      <a16:colId xmlns:a16="http://schemas.microsoft.com/office/drawing/2014/main" val="20005"/>
                    </a:ext>
                  </a:extLst>
                </a:gridCol>
                <a:gridCol w="261696">
                  <a:extLst>
                    <a:ext uri="{9D8B030D-6E8A-4147-A177-3AD203B41FA5}">
                      <a16:colId xmlns:a16="http://schemas.microsoft.com/office/drawing/2014/main" val="20006"/>
                    </a:ext>
                  </a:extLst>
                </a:gridCol>
                <a:gridCol w="1480896">
                  <a:extLst>
                    <a:ext uri="{9D8B030D-6E8A-4147-A177-3AD203B41FA5}">
                      <a16:colId xmlns:a16="http://schemas.microsoft.com/office/drawing/2014/main" val="20007"/>
                    </a:ext>
                  </a:extLst>
                </a:gridCol>
              </a:tblGrid>
              <a:tr h="334007">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派遣地域・大学</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en-US" altLang="zh-CN" sz="800" u="none" strike="noStrike" dirty="0">
                          <a:effectLst/>
                          <a:latin typeface="Meiryo UI" panose="020B0604030504040204" pitchFamily="50" charset="-128"/>
                          <a:ea typeface="Meiryo UI" panose="020B0604030504040204" pitchFamily="50" charset="-128"/>
                        </a:rPr>
                        <a:t>JASSO</a:t>
                      </a:r>
                      <a:r>
                        <a:rPr lang="zh-CN" altLang="en-US" sz="800" u="none" strike="noStrike" dirty="0">
                          <a:effectLst/>
                          <a:latin typeface="Meiryo UI" panose="020B0604030504040204" pitchFamily="50" charset="-128"/>
                          <a:ea typeface="Meiryo UI" panose="020B0604030504040204" pitchFamily="50" charset="-128"/>
                        </a:rPr>
                        <a:t/>
                      </a:r>
                      <a:br>
                        <a:rPr lang="zh-CN" altLang="en-US" sz="800" u="none" strike="noStrike" dirty="0">
                          <a:effectLst/>
                          <a:latin typeface="Meiryo UI" panose="020B0604030504040204" pitchFamily="50" charset="-128"/>
                          <a:ea typeface="Meiryo UI" panose="020B0604030504040204" pitchFamily="50" charset="-128"/>
                        </a:rPr>
                      </a:br>
                      <a:r>
                        <a:rPr lang="zh-CN" altLang="en-US" sz="800" u="none" strike="noStrike" dirty="0">
                          <a:effectLst/>
                          <a:latin typeface="Meiryo UI" panose="020B0604030504040204" pitchFamily="50" charset="-128"/>
                          <a:ea typeface="Meiryo UI" panose="020B0604030504040204" pitchFamily="50" charset="-128"/>
                        </a:rPr>
                        <a:t>奨学金</a:t>
                      </a:r>
                      <a:endParaRPr lang="zh-CN"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時期</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期間</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単位</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認定</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参加資格</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定員</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費用の目安</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extLst>
                  <a:ext uri="{0D108BD9-81ED-4DB2-BD59-A6C34878D82A}">
                    <a16:rowId xmlns:a16="http://schemas.microsoft.com/office/drawing/2014/main" val="10000"/>
                  </a:ext>
                </a:extLst>
              </a:tr>
              <a:tr h="27755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u="none" strike="noStrike" dirty="0" smtClean="0">
                          <a:effectLst/>
                          <a:latin typeface="Meiryo UI" panose="020B0604030504040204" pitchFamily="50" charset="-128"/>
                          <a:ea typeface="Meiryo UI" panose="020B0604030504040204" pitchFamily="50" charset="-128"/>
                        </a:rPr>
                        <a:t>［韓国</a:t>
                      </a:r>
                      <a:r>
                        <a:rPr lang="en-US" altLang="ja-JP" sz="800" u="none" strike="noStrike" dirty="0" smtClean="0">
                          <a:effectLst/>
                          <a:latin typeface="Meiryo UI" panose="020B0604030504040204" pitchFamily="50" charset="-128"/>
                          <a:ea typeface="Meiryo UI" panose="020B0604030504040204" pitchFamily="50" charset="-128"/>
                        </a:rPr>
                        <a:t>]</a:t>
                      </a:r>
                      <a:r>
                        <a:rPr lang="ja-JP" altLang="en-US" sz="800" u="none" strike="noStrike" dirty="0" smtClean="0">
                          <a:effectLst/>
                          <a:latin typeface="Meiryo UI" panose="020B0604030504040204" pitchFamily="50" charset="-128"/>
                          <a:ea typeface="Meiryo UI" panose="020B0604030504040204" pitchFamily="50" charset="-128"/>
                        </a:rPr>
                        <a:t>　ハンバット大学校</a:t>
                      </a:r>
                      <a:endPar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1.5</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理工学研究科</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担当研究科と相談のこと</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4080602219"/>
                  </a:ext>
                </a:extLst>
              </a:tr>
              <a:tr h="27755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［カナダ</a:t>
                      </a:r>
                      <a:r>
                        <a:rPr lang="en-US" altLang="ja-JP" sz="800" u="none" strike="noStrike" dirty="0">
                          <a:effectLst/>
                          <a:latin typeface="Meiryo UI" panose="020B0604030504040204" pitchFamily="50" charset="-128"/>
                          <a:ea typeface="Meiryo UI" panose="020B0604030504040204" pitchFamily="50" charset="-128"/>
                        </a:rPr>
                        <a:t>]</a:t>
                      </a:r>
                      <a:r>
                        <a:rPr lang="ja-JP" altLang="en-US" sz="800" u="none" strike="noStrike" dirty="0">
                          <a:effectLst/>
                          <a:latin typeface="Meiryo UI" panose="020B0604030504040204" pitchFamily="50" charset="-128"/>
                          <a:ea typeface="Meiryo UI" panose="020B0604030504040204" pitchFamily="50" charset="-128"/>
                        </a:rPr>
                        <a:t>　サスカチュワン大学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1.5</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連合農学研究科</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３</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担当研究科と相談のこと</a:t>
                      </a:r>
                    </a:p>
                  </a:txBody>
                  <a:tcPr marL="3848" marR="3848" marT="3848" marB="0" anchor="ctr">
                    <a:solidFill>
                      <a:schemeClr val="bg1"/>
                    </a:solidFill>
                  </a:tcPr>
                </a:tc>
                <a:extLst>
                  <a:ext uri="{0D108BD9-81ED-4DB2-BD59-A6C34878D82A}">
                    <a16:rowId xmlns:a16="http://schemas.microsoft.com/office/drawing/2014/main" val="10001"/>
                  </a:ext>
                </a:extLst>
              </a:tr>
            </a:tbl>
          </a:graphicData>
        </a:graphic>
      </p:graphicFrame>
      <p:sp>
        <p:nvSpPr>
          <p:cNvPr id="4" name="テキスト ボックス 3"/>
          <p:cNvSpPr txBox="1"/>
          <p:nvPr/>
        </p:nvSpPr>
        <p:spPr>
          <a:xfrm>
            <a:off x="-6139" y="0"/>
            <a:ext cx="1229787" cy="1163379"/>
          </a:xfrm>
          <a:prstGeom prst="rect">
            <a:avLst/>
          </a:prstGeom>
          <a:solidFill>
            <a:srgbClr val="4C83C5"/>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chorCtr="0">
            <a:noAutofit/>
          </a:bodyPr>
          <a:lstStyle/>
          <a:p>
            <a:pPr algn="ctr"/>
            <a:r>
              <a:rPr lang="en-US" altLang="ja-JP" sz="2800" dirty="0">
                <a:latin typeface="Meiryo UI" panose="020B0604030504040204" pitchFamily="50" charset="-128"/>
                <a:ea typeface="Meiryo UI" panose="020B0604030504040204" pitchFamily="50" charset="-128"/>
              </a:rPr>
              <a:t>Plan 2</a:t>
            </a:r>
            <a:endParaRPr kumimoji="1" lang="ja-JP" altLang="en-US" sz="28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0" y="1647000"/>
            <a:ext cx="6858000" cy="286569"/>
          </a:xfrm>
          <a:prstGeom prst="rect">
            <a:avLst/>
          </a:prstGeom>
          <a:solidFill>
            <a:srgbClr val="4C83C5"/>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chorCtr="0">
            <a:noAutofit/>
          </a:bodyPr>
          <a:lstStyle/>
          <a:p>
            <a:r>
              <a:rPr lang="ja-JP" altLang="en-US" dirty="0">
                <a:latin typeface="Meiryo UI" panose="020B0604030504040204" pitchFamily="50" charset="-128"/>
                <a:ea typeface="Meiryo UI" panose="020B0604030504040204" pitchFamily="50" charset="-128"/>
              </a:rPr>
              <a:t>０１　交流協定留学型</a:t>
            </a:r>
            <a:endParaRPr kumimoji="1" lang="ja-JP" altLang="en-US"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6139" y="7542000"/>
            <a:ext cx="6864139" cy="248539"/>
          </a:xfrm>
          <a:prstGeom prst="rect">
            <a:avLst/>
          </a:prstGeom>
          <a:solidFill>
            <a:srgbClr val="4C83C5"/>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r>
              <a:rPr lang="ja-JP" altLang="en-US" dirty="0">
                <a:latin typeface="Meiryo UI" panose="020B0604030504040204" pitchFamily="50" charset="-128"/>
                <a:ea typeface="Meiryo UI" panose="020B0604030504040204" pitchFamily="50" charset="-128"/>
              </a:rPr>
              <a:t>０２　長期留学型（デュアル・ディグリープログラム）</a:t>
            </a:r>
            <a:endParaRPr kumimoji="1"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245231" y="162225"/>
            <a:ext cx="5184576" cy="584775"/>
          </a:xfrm>
          <a:prstGeom prst="rect">
            <a:avLst/>
          </a:prstGeom>
          <a:noFill/>
        </p:spPr>
        <p:txBody>
          <a:bodyPr wrap="square" rtlCol="0">
            <a:spAutoFit/>
          </a:bodyPr>
          <a:lstStyle/>
          <a:p>
            <a:r>
              <a:rPr lang="en-US" altLang="ja-JP" sz="3200" dirty="0">
                <a:latin typeface="Meiryo UI" panose="020B0604030504040204" pitchFamily="50" charset="-128"/>
                <a:ea typeface="Meiryo UI" panose="020B0604030504040204" pitchFamily="50" charset="-128"/>
              </a:rPr>
              <a:t> </a:t>
            </a:r>
            <a:r>
              <a:rPr lang="ja-JP" altLang="en-US" sz="3200" dirty="0">
                <a:latin typeface="Meiryo UI" panose="020B0604030504040204" pitchFamily="50" charset="-128"/>
                <a:ea typeface="Meiryo UI" panose="020B0604030504040204" pitchFamily="50" charset="-128"/>
              </a:rPr>
              <a:t>交換留学（派遣）プログラム</a:t>
            </a:r>
          </a:p>
        </p:txBody>
      </p:sp>
      <p:graphicFrame>
        <p:nvGraphicFramePr>
          <p:cNvPr id="3" name="表 2"/>
          <p:cNvGraphicFramePr>
            <a:graphicFrameLocks noGrp="1"/>
          </p:cNvGraphicFramePr>
          <p:nvPr>
            <p:extLst>
              <p:ext uri="{D42A27DB-BD31-4B8C-83A1-F6EECF244321}">
                <p14:modId xmlns:p14="http://schemas.microsoft.com/office/powerpoint/2010/main" val="3288235730"/>
              </p:ext>
            </p:extLst>
          </p:nvPr>
        </p:nvGraphicFramePr>
        <p:xfrm>
          <a:off x="119627" y="2175061"/>
          <a:ext cx="6621741" cy="5231939"/>
        </p:xfrm>
        <a:graphic>
          <a:graphicData uri="http://schemas.openxmlformats.org/drawingml/2006/table">
            <a:tbl>
              <a:tblPr>
                <a:tableStyleId>{22838BEF-8BB2-4498-84A7-C5851F593DF1}</a:tableStyleId>
              </a:tblPr>
              <a:tblGrid>
                <a:gridCol w="1894269">
                  <a:extLst>
                    <a:ext uri="{9D8B030D-6E8A-4147-A177-3AD203B41FA5}">
                      <a16:colId xmlns:a16="http://schemas.microsoft.com/office/drawing/2014/main" val="20000"/>
                    </a:ext>
                  </a:extLst>
                </a:gridCol>
                <a:gridCol w="464896">
                  <a:extLst>
                    <a:ext uri="{9D8B030D-6E8A-4147-A177-3AD203B41FA5}">
                      <a16:colId xmlns:a16="http://schemas.microsoft.com/office/drawing/2014/main" val="20001"/>
                    </a:ext>
                  </a:extLst>
                </a:gridCol>
                <a:gridCol w="668096">
                  <a:extLst>
                    <a:ext uri="{9D8B030D-6E8A-4147-A177-3AD203B41FA5}">
                      <a16:colId xmlns:a16="http://schemas.microsoft.com/office/drawing/2014/main" val="20002"/>
                    </a:ext>
                  </a:extLst>
                </a:gridCol>
                <a:gridCol w="718896">
                  <a:extLst>
                    <a:ext uri="{9D8B030D-6E8A-4147-A177-3AD203B41FA5}">
                      <a16:colId xmlns:a16="http://schemas.microsoft.com/office/drawing/2014/main" val="20003"/>
                    </a:ext>
                  </a:extLst>
                </a:gridCol>
                <a:gridCol w="261696">
                  <a:extLst>
                    <a:ext uri="{9D8B030D-6E8A-4147-A177-3AD203B41FA5}">
                      <a16:colId xmlns:a16="http://schemas.microsoft.com/office/drawing/2014/main" val="20004"/>
                    </a:ext>
                  </a:extLst>
                </a:gridCol>
                <a:gridCol w="871296">
                  <a:extLst>
                    <a:ext uri="{9D8B030D-6E8A-4147-A177-3AD203B41FA5}">
                      <a16:colId xmlns:a16="http://schemas.microsoft.com/office/drawing/2014/main" val="20005"/>
                    </a:ext>
                  </a:extLst>
                </a:gridCol>
                <a:gridCol w="261696">
                  <a:extLst>
                    <a:ext uri="{9D8B030D-6E8A-4147-A177-3AD203B41FA5}">
                      <a16:colId xmlns:a16="http://schemas.microsoft.com/office/drawing/2014/main" val="20006"/>
                    </a:ext>
                  </a:extLst>
                </a:gridCol>
                <a:gridCol w="1480896">
                  <a:extLst>
                    <a:ext uri="{9D8B030D-6E8A-4147-A177-3AD203B41FA5}">
                      <a16:colId xmlns:a16="http://schemas.microsoft.com/office/drawing/2014/main" val="20007"/>
                    </a:ext>
                  </a:extLst>
                </a:gridCol>
              </a:tblGrid>
              <a:tr h="334007">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派遣地域・大学</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en-US" altLang="zh-CN" sz="800" u="none" strike="noStrike" dirty="0">
                          <a:effectLst/>
                          <a:latin typeface="Meiryo UI" panose="020B0604030504040204" pitchFamily="50" charset="-128"/>
                          <a:ea typeface="Meiryo UI" panose="020B0604030504040204" pitchFamily="50" charset="-128"/>
                        </a:rPr>
                        <a:t>JASSO</a:t>
                      </a:r>
                      <a:r>
                        <a:rPr lang="zh-CN" altLang="en-US" sz="800" u="none" strike="noStrike" dirty="0">
                          <a:effectLst/>
                          <a:latin typeface="Meiryo UI" panose="020B0604030504040204" pitchFamily="50" charset="-128"/>
                          <a:ea typeface="Meiryo UI" panose="020B0604030504040204" pitchFamily="50" charset="-128"/>
                        </a:rPr>
                        <a:t/>
                      </a:r>
                      <a:br>
                        <a:rPr lang="zh-CN" altLang="en-US" sz="800" u="none" strike="noStrike" dirty="0">
                          <a:effectLst/>
                          <a:latin typeface="Meiryo UI" panose="020B0604030504040204" pitchFamily="50" charset="-128"/>
                          <a:ea typeface="Meiryo UI" panose="020B0604030504040204" pitchFamily="50" charset="-128"/>
                        </a:rPr>
                      </a:br>
                      <a:r>
                        <a:rPr lang="zh-CN" altLang="en-US" sz="800" u="none" strike="noStrike" dirty="0">
                          <a:effectLst/>
                          <a:latin typeface="Meiryo UI" panose="020B0604030504040204" pitchFamily="50" charset="-128"/>
                          <a:ea typeface="Meiryo UI" panose="020B0604030504040204" pitchFamily="50" charset="-128"/>
                        </a:rPr>
                        <a:t>奨学金</a:t>
                      </a:r>
                      <a:endParaRPr lang="zh-CN"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時期</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期間</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単位</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認定</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参加資格</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定員</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費用の目安</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extLst>
                  <a:ext uri="{0D108BD9-81ED-4DB2-BD59-A6C34878D82A}">
                    <a16:rowId xmlns:a16="http://schemas.microsoft.com/office/drawing/2014/main" val="10000"/>
                  </a:ext>
                </a:extLst>
              </a:tr>
              <a:tr h="294244">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［ロシア］サンクト・ペテルブルグ国立文化大学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zh-TW" sz="800" u="none" strike="noStrike" dirty="0">
                          <a:effectLst/>
                          <a:latin typeface="Meiryo UI" panose="020B0604030504040204" pitchFamily="50" charset="-128"/>
                          <a:ea typeface="Meiryo UI" panose="020B0604030504040204" pitchFamily="50" charset="-128"/>
                        </a:rPr>
                        <a:t>9</a:t>
                      </a:r>
                      <a:r>
                        <a:rPr lang="zh-TW" altLang="en-US" sz="800" u="none" strike="noStrike" dirty="0">
                          <a:effectLst/>
                          <a:latin typeface="Meiryo UI" panose="020B0604030504040204" pitchFamily="50" charset="-128"/>
                          <a:ea typeface="Meiryo UI" panose="020B0604030504040204" pitchFamily="50" charset="-128"/>
                        </a:rPr>
                        <a:t>月初旬</a:t>
                      </a:r>
                      <a:endParaRPr lang="en-US" altLang="zh-TW" sz="800" u="none" strike="noStrike" dirty="0">
                        <a:effectLst/>
                        <a:latin typeface="Meiryo UI" panose="020B0604030504040204" pitchFamily="50" charset="-128"/>
                        <a:ea typeface="Meiryo UI" panose="020B0604030504040204" pitchFamily="50" charset="-128"/>
                      </a:endParaRPr>
                    </a:p>
                    <a:p>
                      <a:pPr algn="ctr" fontAlgn="ctr"/>
                      <a:r>
                        <a:rPr lang="zh-TW" altLang="en-US" sz="800" u="none" strike="noStrike" dirty="0">
                          <a:effectLst/>
                          <a:latin typeface="Meiryo UI" panose="020B0604030504040204" pitchFamily="50" charset="-128"/>
                          <a:ea typeface="Meiryo UI" panose="020B0604030504040204" pitchFamily="50" charset="-128"/>
                        </a:rPr>
                        <a:t>（原則）</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半年または</a:t>
                      </a: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zh-CN" altLang="en-US" sz="800" u="none" strike="noStrike" dirty="0">
                          <a:effectLst/>
                          <a:latin typeface="Meiryo UI" panose="020B0604030504040204" pitchFamily="50" charset="-128"/>
                          <a:ea typeface="Meiryo UI" panose="020B0604030504040204" pitchFamily="50" charset="-128"/>
                        </a:rPr>
                        <a:t>全学</a:t>
                      </a:r>
                      <a:r>
                        <a:rPr lang="en-US" altLang="zh-CN" sz="800" u="none" strike="noStrike" dirty="0">
                          <a:effectLst/>
                          <a:latin typeface="Meiryo UI" panose="020B0604030504040204" pitchFamily="50" charset="-128"/>
                          <a:ea typeface="Meiryo UI" panose="020B0604030504040204" pitchFamily="50" charset="-128"/>
                        </a:rPr>
                        <a:t>2</a:t>
                      </a:r>
                      <a:r>
                        <a:rPr lang="zh-CN" altLang="en-US" sz="800" u="none" strike="noStrike" dirty="0">
                          <a:effectLst/>
                          <a:latin typeface="Meiryo UI" panose="020B0604030504040204" pitchFamily="50" charset="-128"/>
                          <a:ea typeface="Meiryo UI" panose="020B0604030504040204" pitchFamily="50" charset="-128"/>
                        </a:rPr>
                        <a:t>年～</a:t>
                      </a:r>
                      <a:r>
                        <a:rPr lang="en-US" altLang="zh-CN" sz="800" u="none" strike="noStrike" dirty="0">
                          <a:effectLst/>
                          <a:latin typeface="Meiryo UI" panose="020B0604030504040204" pitchFamily="50" charset="-128"/>
                          <a:ea typeface="Meiryo UI" panose="020B0604030504040204" pitchFamily="50" charset="-128"/>
                        </a:rPr>
                        <a:t>4</a:t>
                      </a:r>
                      <a:r>
                        <a:rPr lang="zh-CN" altLang="en-US" sz="800" u="none" strike="noStrike" dirty="0">
                          <a:effectLst/>
                          <a:latin typeface="Meiryo UI" panose="020B0604030504040204" pitchFamily="50" charset="-128"/>
                          <a:ea typeface="Meiryo UI" panose="020B0604030504040204" pitchFamily="50" charset="-128"/>
                        </a:rPr>
                        <a:t>年</a:t>
                      </a:r>
                      <a:br>
                        <a:rPr lang="zh-CN" altLang="en-US" sz="800" u="none" strike="noStrike" dirty="0">
                          <a:effectLst/>
                          <a:latin typeface="Meiryo UI" panose="020B0604030504040204" pitchFamily="50" charset="-128"/>
                          <a:ea typeface="Meiryo UI" panose="020B0604030504040204" pitchFamily="50" charset="-128"/>
                        </a:rPr>
                      </a:br>
                      <a:r>
                        <a:rPr lang="zh-CN" altLang="en-US" sz="800" u="none" strike="noStrike" dirty="0">
                          <a:effectLst/>
                          <a:latin typeface="Meiryo UI" panose="020B0604030504040204" pitchFamily="50" charset="-128"/>
                          <a:ea typeface="Meiryo UI" panose="020B0604030504040204" pitchFamily="50" charset="-128"/>
                        </a:rPr>
                        <a:t>院生</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lumMod val="95000"/>
                      </a:schemeClr>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年</a:t>
                      </a:r>
                      <a:r>
                        <a:rPr lang="en-US" altLang="ja-JP" sz="800" u="none" strike="noStrike" dirty="0">
                          <a:effectLst/>
                          <a:latin typeface="Meiryo UI" panose="020B0604030504040204" pitchFamily="50" charset="-128"/>
                          <a:ea typeface="Meiryo UI" panose="020B0604030504040204" pitchFamily="50" charset="-128"/>
                        </a:rPr>
                        <a:t>70</a:t>
                      </a:r>
                      <a:r>
                        <a:rPr lang="ja-JP" altLang="en-US" sz="800" u="none" strike="noStrike" dirty="0">
                          <a:effectLst/>
                          <a:latin typeface="Meiryo UI" panose="020B0604030504040204" pitchFamily="50" charset="-128"/>
                          <a:ea typeface="Meiryo UI" panose="020B0604030504040204" pitchFamily="50" charset="-128"/>
                        </a:rPr>
                        <a:t>万円から</a:t>
                      </a:r>
                      <a:r>
                        <a:rPr lang="en-US" altLang="ja-JP" sz="800" u="none" strike="noStrike" dirty="0">
                          <a:effectLst/>
                          <a:latin typeface="Meiryo UI" panose="020B0604030504040204" pitchFamily="50" charset="-128"/>
                          <a:ea typeface="Meiryo UI" panose="020B0604030504040204" pitchFamily="50" charset="-128"/>
                        </a:rPr>
                        <a:t>80</a:t>
                      </a:r>
                      <a:r>
                        <a:rPr lang="ja-JP" altLang="en-US" sz="800" u="none" strike="noStrike" dirty="0">
                          <a:effectLst/>
                          <a:latin typeface="Meiryo UI" panose="020B0604030504040204" pitchFamily="50" charset="-128"/>
                          <a:ea typeface="Meiryo UI" panose="020B0604030504040204" pitchFamily="50" charset="-128"/>
                        </a:rPr>
                        <a:t>万円</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0001"/>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［韓国］</a:t>
                      </a:r>
                      <a:r>
                        <a:rPr lang="zh-CN" altLang="en-US" sz="800" u="none" strike="noStrike" dirty="0">
                          <a:effectLst/>
                          <a:latin typeface="Meiryo UI" panose="020B0604030504040204" pitchFamily="50" charset="-128"/>
                          <a:ea typeface="Meiryo UI" panose="020B0604030504040204" pitchFamily="50" charset="-128"/>
                        </a:rPr>
                        <a:t>明知大学校</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半年または</a:t>
                      </a: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lumMod val="95000"/>
                      </a:schemeClr>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生活費・旅費</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561134184"/>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［アメリカ］テキサス大学オースティン校</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月中旬</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lumMod val="95000"/>
                      </a:schemeClr>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5</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生活費・旅費</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0003"/>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［アメリカ］アーラム大学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月中旬</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あり</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lumMod val="95000"/>
                      </a:schemeClr>
                    </a:solidFill>
                  </a:tcPr>
                </a:tc>
                <a:tc>
                  <a:txBody>
                    <a:bodyPr/>
                    <a:lstStyle/>
                    <a:p>
                      <a:pPr algn="ctr" fontAlgn="ctr"/>
                      <a:r>
                        <a:rPr lang="en-US" altLang="ja-JP" sz="800" u="none" strike="noStrike">
                          <a:effectLst/>
                          <a:latin typeface="Meiryo UI" panose="020B0604030504040204" pitchFamily="50" charset="-128"/>
                          <a:ea typeface="Meiryo UI" panose="020B0604030504040204" pitchFamily="50" charset="-128"/>
                        </a:rPr>
                        <a:t>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生活費・旅費</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0004"/>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［カナダ］セント・メアリーズ大学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月中旬</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lumMod val="95000"/>
                      </a:schemeClr>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生活費・旅費</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4148790432"/>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［台湾］高雄師範大学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u="none" strike="noStrike" dirty="0">
                          <a:solidFill>
                            <a:srgbClr val="FF0000"/>
                          </a:solidFill>
                          <a:effectLst/>
                          <a:latin typeface="Meiryo UI" panose="020B0604030504040204" pitchFamily="50" charset="-128"/>
                          <a:ea typeface="Meiryo UI" panose="020B0604030504040204" pitchFamily="50" charset="-128"/>
                        </a:rPr>
                        <a:t>　</a:t>
                      </a: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lumMod val="95000"/>
                      </a:schemeClr>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4</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生活費・旅費</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328318180"/>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［中国］山東工芸美術</a:t>
                      </a:r>
                      <a:r>
                        <a:rPr lang="ja-JP" altLang="en-US" sz="800" u="none" strike="noStrike" dirty="0" smtClean="0">
                          <a:effectLst/>
                          <a:latin typeface="Meiryo UI" panose="020B0604030504040204" pitchFamily="50" charset="-128"/>
                          <a:ea typeface="Meiryo UI" panose="020B0604030504040204" pitchFamily="50" charset="-128"/>
                        </a:rPr>
                        <a:t>学院</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lumMod val="95000"/>
                      </a:schemeClr>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生活費・旅費</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3950152026"/>
                  </a:ext>
                </a:extLst>
              </a:tr>
              <a:tr h="180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［フランス］ボルドー・モンテーニュ大学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月より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5</a:t>
                      </a:r>
                      <a:r>
                        <a:rPr lang="ja-JP" altLang="en-US" sz="800" u="none" strike="noStrike" dirty="0">
                          <a:effectLst/>
                          <a:latin typeface="Meiryo UI" panose="020B0604030504040204" pitchFamily="50" charset="-128"/>
                          <a:ea typeface="Meiryo UI" panose="020B0604030504040204" pitchFamily="50" charset="-128"/>
                        </a:rPr>
                        <a:t>ヶ月～</a:t>
                      </a: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人社</a:t>
                      </a: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年～</a:t>
                      </a:r>
                      <a:r>
                        <a:rPr lang="en-US" altLang="ja-JP" sz="800" u="none" strike="noStrike" dirty="0">
                          <a:effectLst/>
                          <a:latin typeface="Meiryo UI" panose="020B0604030504040204" pitchFamily="50" charset="-128"/>
                          <a:ea typeface="Meiryo UI" panose="020B0604030504040204" pitchFamily="50" charset="-128"/>
                        </a:rPr>
                        <a:t>4</a:t>
                      </a:r>
                      <a:r>
                        <a:rPr lang="ja-JP" altLang="en-US" sz="800" u="none" strike="noStrike" dirty="0">
                          <a:effectLst/>
                          <a:latin typeface="Meiryo UI" panose="020B0604030504040204" pitchFamily="50" charset="-128"/>
                          <a:ea typeface="Meiryo UI" panose="020B0604030504040204" pitchFamily="50" charset="-128"/>
                        </a:rPr>
                        <a:t>年</a:t>
                      </a:r>
                      <a:br>
                        <a:rPr lang="ja-JP" altLang="en-US" sz="800" u="none" strike="noStrike" dirty="0">
                          <a:effectLst/>
                          <a:latin typeface="Meiryo UI" panose="020B0604030504040204" pitchFamily="50" charset="-128"/>
                          <a:ea typeface="Meiryo UI" panose="020B0604030504040204" pitchFamily="50" charset="-128"/>
                        </a:rPr>
                      </a:br>
                      <a:r>
                        <a:rPr lang="ja-JP" altLang="en-US" sz="800" u="none" strike="noStrike" dirty="0">
                          <a:effectLst/>
                          <a:latin typeface="Meiryo UI" panose="020B0604030504040204" pitchFamily="50" charset="-128"/>
                          <a:ea typeface="Meiryo UI" panose="020B0604030504040204" pitchFamily="50" charset="-128"/>
                        </a:rPr>
                        <a:t>院生</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ECD"/>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年</a:t>
                      </a:r>
                      <a:r>
                        <a:rPr lang="en-US" altLang="ja-JP" sz="800" u="none" strike="noStrike" dirty="0">
                          <a:effectLst/>
                          <a:latin typeface="Meiryo UI" panose="020B0604030504040204" pitchFamily="50" charset="-128"/>
                          <a:ea typeface="Meiryo UI" panose="020B0604030504040204" pitchFamily="50" charset="-128"/>
                        </a:rPr>
                        <a:t>80</a:t>
                      </a:r>
                      <a:r>
                        <a:rPr lang="ja-JP" altLang="en-US" sz="800" u="none" strike="noStrike" dirty="0">
                          <a:effectLst/>
                          <a:latin typeface="Meiryo UI" panose="020B0604030504040204" pitchFamily="50" charset="-128"/>
                          <a:ea typeface="Meiryo UI" panose="020B0604030504040204" pitchFamily="50" charset="-128"/>
                        </a:rPr>
                        <a:t>万円から</a:t>
                      </a:r>
                      <a:r>
                        <a:rPr lang="en-US" altLang="ja-JP" sz="800" u="none" strike="noStrike" dirty="0">
                          <a:effectLst/>
                          <a:latin typeface="Meiryo UI" panose="020B0604030504040204" pitchFamily="50" charset="-128"/>
                          <a:ea typeface="Meiryo UI" panose="020B0604030504040204" pitchFamily="50" charset="-128"/>
                        </a:rPr>
                        <a:t>90</a:t>
                      </a:r>
                      <a:r>
                        <a:rPr lang="ja-JP" altLang="en-US" sz="800" u="none" strike="noStrike" dirty="0">
                          <a:effectLst/>
                          <a:latin typeface="Meiryo UI" panose="020B0604030504040204" pitchFamily="50" charset="-128"/>
                          <a:ea typeface="Meiryo UI" panose="020B0604030504040204" pitchFamily="50" charset="-128"/>
                        </a:rPr>
                        <a:t>万円</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2432398353"/>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［韓国］</a:t>
                      </a:r>
                      <a:r>
                        <a:rPr lang="zh-CN" altLang="en-US" sz="800" u="none" strike="noStrike" dirty="0">
                          <a:effectLst/>
                          <a:latin typeface="Meiryo UI" panose="020B0604030504040204" pitchFamily="50" charset="-128"/>
                          <a:ea typeface="Meiryo UI" panose="020B0604030504040204" pitchFamily="50" charset="-128"/>
                        </a:rPr>
                        <a:t>群山大学校</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人社</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ECD"/>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担当教員と相談のこと</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838857356"/>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［アイスランド］アイスランド大学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人社</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ECD"/>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生活費・旅費</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951917544"/>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［アメリカ］アラスカ大学アンカレッジ校</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人社</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ECD"/>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800" u="none" strike="noStrike" dirty="0">
                          <a:effectLst/>
                          <a:latin typeface="Meiryo UI" panose="020B0604030504040204" pitchFamily="50" charset="-128"/>
                          <a:ea typeface="Meiryo UI" panose="020B0604030504040204" pitchFamily="50" charset="-128"/>
                        </a:rPr>
                        <a:t>担当教員と相談のこと</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3012218142"/>
                  </a:ext>
                </a:extLst>
              </a:tr>
              <a:tr h="198000">
                <a:tc>
                  <a:txBody>
                    <a:bodyPr/>
                    <a:lstStyle/>
                    <a:p>
                      <a:pPr algn="l" fontAlgn="ctr"/>
                      <a:r>
                        <a:rPr lang="zh-CN" altLang="en-US" sz="800" u="none" strike="noStrike" dirty="0">
                          <a:effectLst/>
                          <a:latin typeface="Meiryo UI" panose="020B0604030504040204" pitchFamily="50" charset="-128"/>
                          <a:ea typeface="Meiryo UI" panose="020B0604030504040204" pitchFamily="50" charset="-128"/>
                        </a:rPr>
                        <a:t>［中国］寧波大学</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教育・人社</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0C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4</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生活費・旅費</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2222710808"/>
                  </a:ext>
                </a:extLst>
              </a:tr>
              <a:tr h="198000">
                <a:tc>
                  <a:txBody>
                    <a:bodyPr/>
                    <a:lstStyle/>
                    <a:p>
                      <a:pPr algn="l" fontAlgn="ctr"/>
                      <a:r>
                        <a:rPr lang="zh-CN" altLang="en-US" sz="800" u="none" strike="noStrike" dirty="0">
                          <a:effectLst/>
                          <a:latin typeface="Meiryo UI" panose="020B0604030504040204" pitchFamily="50" charset="-128"/>
                          <a:ea typeface="Meiryo UI" panose="020B0604030504040204" pitchFamily="50" charset="-128"/>
                        </a:rPr>
                        <a:t>［中国］清華大学</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月頃</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smtClean="0">
                          <a:effectLst/>
                          <a:latin typeface="Meiryo UI" panose="020B0604030504040204" pitchFamily="50" charset="-128"/>
                          <a:ea typeface="Meiryo UI" panose="020B0604030504040204" pitchFamily="50" charset="-128"/>
                        </a:rPr>
                        <a:t>教育・人社</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0C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生活費・旅費</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666387637"/>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［中国］</a:t>
                      </a:r>
                      <a:r>
                        <a:rPr lang="zh-CN" altLang="en-US" sz="800" u="none" strike="noStrike" dirty="0">
                          <a:effectLst/>
                          <a:latin typeface="Meiryo UI" panose="020B0604030504040204" pitchFamily="50" charset="-128"/>
                          <a:ea typeface="Meiryo UI" panose="020B0604030504040204" pitchFamily="50" charset="-128"/>
                        </a:rPr>
                        <a:t>西北大学</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月頃</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smtClean="0">
                          <a:effectLst/>
                          <a:latin typeface="Meiryo UI" panose="020B0604030504040204" pitchFamily="50" charset="-128"/>
                          <a:ea typeface="Meiryo UI" panose="020B0604030504040204" pitchFamily="50" charset="-128"/>
                        </a:rPr>
                        <a:t>人社・教育</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0C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生活費・旅費</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2197407847"/>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［アメリカ］ノースセントラルカレッジ</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4</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教育</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1E6"/>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生活費・旅費</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0005"/>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［中国］曲阜師範大学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教育</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1E6"/>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生活費・旅費</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0010"/>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［イタリア］カラーラアカデミア</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月頃</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ヶ月～１年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教育</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1E6"/>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生活費・旅費</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467629853"/>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［タイ］サイアム大学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教育</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1E6"/>
                    </a:solidFill>
                  </a:tcPr>
                </a:tc>
                <a:tc>
                  <a:txBody>
                    <a:bodyPr/>
                    <a:lstStyle/>
                    <a:p>
                      <a:pPr algn="ctr" fontAlgn="ctr"/>
                      <a:r>
                        <a:rPr lang="en-US" altLang="ja-JP" sz="800" u="none" strike="noStrike">
                          <a:effectLst/>
                          <a:latin typeface="Meiryo UI" panose="020B0604030504040204" pitchFamily="50" charset="-128"/>
                          <a:ea typeface="Meiryo UI" panose="020B0604030504040204" pitchFamily="50" charset="-128"/>
                        </a:rPr>
                        <a:t>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担当教員と相談のこと</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486840050"/>
                  </a:ext>
                </a:extLst>
              </a:tr>
              <a:tr h="198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［スウェーデン］リンネ大学</a:t>
                      </a: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８月頃</a:t>
                      </a: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u="none" strike="noStrike" dirty="0" smtClean="0">
                          <a:effectLst/>
                          <a:latin typeface="Meiryo UI" panose="020B0604030504040204" pitchFamily="50" charset="-128"/>
                          <a:ea typeface="Meiryo UI" panose="020B0604030504040204" pitchFamily="50" charset="-128"/>
                        </a:rPr>
                        <a:t>半年～１年</a:t>
                      </a:r>
                      <a:endPar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理工</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E1F7FF"/>
                    </a:solidFill>
                  </a:tcPr>
                </a:tc>
                <a:tc>
                  <a:txBody>
                    <a:bodyPr/>
                    <a:lstStyle/>
                    <a:p>
                      <a:pPr algn="ctr" fontAlgn="ctr"/>
                      <a:r>
                        <a:rPr lang="en-US" altLang="ja-JP" sz="800" b="0" i="0" u="none" strike="noStrike" dirty="0" smtClean="0">
                          <a:solidFill>
                            <a:srgbClr val="000000"/>
                          </a:solidFill>
                          <a:effectLst/>
                          <a:latin typeface="Meiryo UI" panose="020B0604030504040204" pitchFamily="50" charset="-128"/>
                          <a:ea typeface="Meiryo UI" panose="020B0604030504040204" pitchFamily="50" charset="-128"/>
                        </a:rPr>
                        <a:t>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u="none" strike="noStrike" dirty="0" smtClean="0">
                          <a:effectLst/>
                          <a:latin typeface="Meiryo UI" panose="020B0604030504040204" pitchFamily="50" charset="-128"/>
                          <a:ea typeface="Meiryo UI" panose="020B0604030504040204" pitchFamily="50" charset="-128"/>
                        </a:rPr>
                        <a:t>生活費・旅費</a:t>
                      </a:r>
                      <a:endPar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2169267318"/>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［中国］</a:t>
                      </a:r>
                      <a:r>
                        <a:rPr lang="zh-CN" altLang="en-US" sz="800" u="none" strike="noStrike" dirty="0">
                          <a:effectLst/>
                          <a:latin typeface="Meiryo UI" panose="020B0604030504040204" pitchFamily="50" charset="-128"/>
                          <a:ea typeface="Meiryo UI" panose="020B0604030504040204" pitchFamily="50" charset="-128"/>
                        </a:rPr>
                        <a:t>大連理工大学</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900" u="none" strike="noStrike" dirty="0">
                          <a:solidFill>
                            <a:srgbClr val="FF0000"/>
                          </a:solidFill>
                          <a:effectLst/>
                          <a:latin typeface="Meiryo UI" panose="020B0604030504040204" pitchFamily="50" charset="-128"/>
                          <a:ea typeface="Meiryo UI" panose="020B0604030504040204" pitchFamily="50" charset="-128"/>
                        </a:rPr>
                        <a:t>　</a:t>
                      </a: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３月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半年～１年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全学（主に理工）</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E1F7FF"/>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担当教員と相談のこと</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2030113935"/>
                  </a:ext>
                </a:extLst>
              </a:tr>
              <a:tr h="198000">
                <a:tc>
                  <a:txBody>
                    <a:bodyPr/>
                    <a:lstStyle/>
                    <a:p>
                      <a:pPr algn="l"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［タイ</a:t>
                      </a:r>
                      <a:r>
                        <a:rPr lang="en-US" altLang="ja-JP" sz="8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　キングモンクット工科大学トンブリ校</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b="0" i="0" u="none" strike="noStrike" dirty="0" smtClean="0">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月頃</a:t>
                      </a:r>
                    </a:p>
                  </a:txBody>
                  <a:tcPr marL="3848" marR="3848" marT="3848" marB="0" anchor="ctr">
                    <a:solidFill>
                      <a:schemeClr val="bg1"/>
                    </a:solidFill>
                  </a:tcPr>
                </a:tc>
                <a:tc>
                  <a:txBody>
                    <a:bodyPr/>
                    <a:lstStyle/>
                    <a:p>
                      <a:pPr algn="ctr" fontAlgn="ctr"/>
                      <a:r>
                        <a:rPr lang="en-US" altLang="ja-JP" sz="800" b="0" i="0" u="none" strike="noStrike" dirty="0" smtClean="0">
                          <a:solidFill>
                            <a:srgbClr val="000000"/>
                          </a:solidFill>
                          <a:effectLst/>
                          <a:latin typeface="Meiryo UI" panose="020B0604030504040204" pitchFamily="50" charset="-128"/>
                          <a:ea typeface="Meiryo UI" panose="020B0604030504040204" pitchFamily="50" charset="-128"/>
                        </a:rPr>
                        <a:t>5</a:t>
                      </a: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か月</a:t>
                      </a:r>
                    </a:p>
                  </a:txBody>
                  <a:tcPr marL="3848" marR="3848" marT="3848" marB="0" anchor="ctr">
                    <a:solidFill>
                      <a:schemeClr val="bg1"/>
                    </a:solidFill>
                  </a:tcPr>
                </a:tc>
                <a:tc>
                  <a:txBody>
                    <a:bodyPr/>
                    <a:lstStyle/>
                    <a:p>
                      <a:pPr algn="ctr"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理工・農学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9CFCD5"/>
                    </a:solidFill>
                  </a:tcPr>
                </a:tc>
                <a:tc>
                  <a:txBody>
                    <a:bodyPr/>
                    <a:lstStyle/>
                    <a:p>
                      <a:pPr algn="ctr"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２</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u="none" strike="noStrike" dirty="0" smtClean="0">
                          <a:effectLst/>
                          <a:latin typeface="Meiryo UI" panose="020B0604030504040204" pitchFamily="50" charset="-128"/>
                          <a:ea typeface="Meiryo UI" panose="020B0604030504040204" pitchFamily="50" charset="-128"/>
                        </a:rPr>
                        <a:t>生活費・旅費</a:t>
                      </a:r>
                      <a:endPar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2854874187"/>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［中国］吉林農業大学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900" u="none" strike="noStrike" dirty="0">
                          <a:solidFill>
                            <a:srgbClr val="FF0000"/>
                          </a:solidFill>
                          <a:effectLst/>
                          <a:latin typeface="Meiryo UI" panose="020B0604030504040204" pitchFamily="50" charset="-128"/>
                          <a:ea typeface="Meiryo UI" panose="020B0604030504040204" pitchFamily="50" charset="-128"/>
                        </a:rPr>
                        <a:t>　</a:t>
                      </a: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月頃</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農学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EEFFE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生活費（寮費免除あり）・旅費</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0013"/>
                  </a:ext>
                </a:extLst>
              </a:tr>
              <a:tr h="198000">
                <a:tc>
                  <a:txBody>
                    <a:bodyPr/>
                    <a:lstStyle/>
                    <a:p>
                      <a:pPr algn="l"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［中国］上海海洋大学</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８月頃</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１年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農学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EEFFE1"/>
                    </a:solidFill>
                  </a:tcPr>
                </a:tc>
                <a:tc>
                  <a:txBody>
                    <a:bodyPr/>
                    <a:lstStyle/>
                    <a:p>
                      <a:pPr algn="ctr" fontAlgn="ctr"/>
                      <a:r>
                        <a:rPr lang="en-US" altLang="ja-JP" sz="800" b="0" i="0" u="none" strike="noStrike" dirty="0" smtClean="0">
                          <a:solidFill>
                            <a:srgbClr val="000000"/>
                          </a:solidFill>
                          <a:effectLst/>
                          <a:latin typeface="Meiryo UI" panose="020B0604030504040204" pitchFamily="50" charset="-128"/>
                          <a:ea typeface="Meiryo UI" panose="020B0604030504040204" pitchFamily="50" charset="-128"/>
                        </a:rPr>
                        <a:t>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u="none" strike="noStrike" dirty="0" smtClean="0">
                          <a:effectLst/>
                          <a:latin typeface="Meiryo UI" panose="020B0604030504040204" pitchFamily="50" charset="-128"/>
                          <a:ea typeface="Meiryo UI" panose="020B0604030504040204" pitchFamily="50" charset="-128"/>
                        </a:rPr>
                        <a:t>生活費・旅費</a:t>
                      </a:r>
                      <a:endPar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036549322"/>
                  </a:ext>
                </a:extLst>
              </a:tr>
              <a:tr h="198000">
                <a:tc>
                  <a:txBody>
                    <a:bodyPr/>
                    <a:lstStyle/>
                    <a:p>
                      <a:pPr algn="l"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［ドイツ］ロッテンブルク大学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smtClean="0">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月頃</a:t>
                      </a:r>
                    </a:p>
                  </a:txBody>
                  <a:tcPr marL="3848" marR="3848" marT="3848" marB="0" anchor="ctr">
                    <a:solidFill>
                      <a:schemeClr val="bg1"/>
                    </a:solidFill>
                  </a:tcPr>
                </a:tc>
                <a:tc>
                  <a:txBody>
                    <a:bodyPr/>
                    <a:lstStyle/>
                    <a:p>
                      <a:pPr algn="ctr"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１年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農学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EEFFE1"/>
                    </a:solidFill>
                  </a:tcPr>
                </a:tc>
                <a:tc>
                  <a:txBody>
                    <a:bodyPr/>
                    <a:lstStyle/>
                    <a:p>
                      <a:pPr algn="ctr"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２</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u="none" strike="noStrike" dirty="0" smtClean="0">
                          <a:effectLst/>
                          <a:latin typeface="Meiryo UI" panose="020B0604030504040204" pitchFamily="50" charset="-128"/>
                          <a:ea typeface="Meiryo UI" panose="020B0604030504040204" pitchFamily="50" charset="-128"/>
                        </a:rPr>
                        <a:t>生活費・旅費</a:t>
                      </a:r>
                      <a:endPar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0017"/>
                  </a:ext>
                </a:extLst>
              </a:tr>
            </a:tbl>
          </a:graphicData>
        </a:graphic>
      </p:graphicFrame>
      <p:sp>
        <p:nvSpPr>
          <p:cNvPr id="5" name="正方形/長方形 4"/>
          <p:cNvSpPr/>
          <p:nvPr/>
        </p:nvSpPr>
        <p:spPr>
          <a:xfrm>
            <a:off x="0" y="1925190"/>
            <a:ext cx="6858000" cy="253916"/>
          </a:xfrm>
          <a:prstGeom prst="rect">
            <a:avLst/>
          </a:prstGeom>
        </p:spPr>
        <p:txBody>
          <a:bodyPr wrap="square">
            <a:spAutoFit/>
          </a:bodyPr>
          <a:lstStyle/>
          <a:p>
            <a:r>
              <a:rPr lang="ja-JP" altLang="en-US" sz="1050" dirty="0">
                <a:latin typeface="Meiryo UI" panose="020B0604030504040204" pitchFamily="50" charset="-128"/>
                <a:ea typeface="Meiryo UI" panose="020B0604030504040204" pitchFamily="50" charset="-128"/>
              </a:rPr>
              <a:t>学生交流に関する覚書に</a:t>
            </a:r>
            <a:r>
              <a:rPr lang="ja-JP" altLang="en-US" sz="1050" dirty="0" smtClean="0">
                <a:latin typeface="Meiryo UI" panose="020B0604030504040204" pitchFamily="50" charset="-128"/>
                <a:ea typeface="Meiryo UI" panose="020B0604030504040204" pitchFamily="50" charset="-128"/>
              </a:rPr>
              <a:t>基づ</a:t>
            </a:r>
            <a:r>
              <a:rPr lang="ja-JP" altLang="en-US" sz="1050" dirty="0">
                <a:latin typeface="Meiryo UI" panose="020B0604030504040204" pitchFamily="50" charset="-128"/>
                <a:ea typeface="Meiryo UI" panose="020B0604030504040204" pitchFamily="50" charset="-128"/>
              </a:rPr>
              <a:t>く</a:t>
            </a:r>
            <a:r>
              <a:rPr lang="ja-JP" altLang="en-US" sz="1050" dirty="0" smtClean="0">
                <a:latin typeface="Meiryo UI" panose="020B0604030504040204" pitchFamily="50" charset="-128"/>
                <a:ea typeface="Meiryo UI" panose="020B0604030504040204" pitchFamily="50" charset="-128"/>
              </a:rPr>
              <a:t>岩手</a:t>
            </a:r>
            <a:r>
              <a:rPr lang="ja-JP" altLang="en-US" sz="1050" dirty="0">
                <a:latin typeface="Meiryo UI" panose="020B0604030504040204" pitchFamily="50" charset="-128"/>
                <a:ea typeface="Meiryo UI" panose="020B0604030504040204" pitchFamily="50" charset="-128"/>
              </a:rPr>
              <a:t>大学の交流協定大学に派遣し、語学の習得</a:t>
            </a:r>
            <a:r>
              <a:rPr lang="ja-JP" altLang="en-US" sz="1050" dirty="0" smtClean="0">
                <a:latin typeface="Meiryo UI" panose="020B0604030504040204" pitchFamily="50" charset="-128"/>
                <a:ea typeface="Meiryo UI" panose="020B0604030504040204" pitchFamily="50" charset="-128"/>
              </a:rPr>
              <a:t>及び科目履修、</a:t>
            </a:r>
            <a:r>
              <a:rPr lang="ja-JP" altLang="en-US" sz="1050" dirty="0">
                <a:latin typeface="Meiryo UI" panose="020B0604030504040204" pitchFamily="50" charset="-128"/>
                <a:ea typeface="Meiryo UI" panose="020B0604030504040204" pitchFamily="50" charset="-128"/>
              </a:rPr>
              <a:t>研究を行うプログラムです。</a:t>
            </a:r>
          </a:p>
        </p:txBody>
      </p:sp>
      <p:sp>
        <p:nvSpPr>
          <p:cNvPr id="18" name="テキスト ボックス 17"/>
          <p:cNvSpPr txBox="1"/>
          <p:nvPr/>
        </p:nvSpPr>
        <p:spPr>
          <a:xfrm>
            <a:off x="137259" y="1152000"/>
            <a:ext cx="6621741" cy="507831"/>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以下のプログラム一覧は前年度実績をもとに作成しています。条件により、費用が変動する場合や、一部実施しない場合もあります。</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solidFill>
                  <a:srgbClr val="FF0000"/>
                </a:solidFill>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マークがついているプログラムは、</a:t>
            </a:r>
            <a:r>
              <a:rPr lang="ja-JP" altLang="en-US" sz="900" dirty="0">
                <a:latin typeface="Meiryo UI" panose="020B0604030504040204" pitchFamily="50" charset="-128"/>
                <a:ea typeface="Meiryo UI" panose="020B0604030504040204" pitchFamily="50" charset="-128"/>
              </a:rPr>
              <a:t>日本学生支援機構（</a:t>
            </a:r>
            <a:r>
              <a:rPr lang="en-US" altLang="ja-JP" sz="900" dirty="0">
                <a:latin typeface="Meiryo UI" panose="020B0604030504040204" pitchFamily="50" charset="-128"/>
                <a:ea typeface="Meiryo UI" panose="020B0604030504040204" pitchFamily="50" charset="-128"/>
              </a:rPr>
              <a:t>JASSO</a:t>
            </a:r>
            <a:r>
              <a:rPr lang="ja-JP" altLang="en-US" sz="900" dirty="0">
                <a:latin typeface="Meiryo UI" panose="020B0604030504040204" pitchFamily="50" charset="-128"/>
                <a:ea typeface="Meiryo UI" panose="020B0604030504040204" pitchFamily="50" charset="-128"/>
              </a:rPr>
              <a:t>）海外留学支援制度により奨学金を受給できる可能性があるものです</a:t>
            </a:r>
            <a:r>
              <a:rPr lang="ja-JP" altLang="en-US" sz="900" dirty="0" smtClean="0">
                <a:latin typeface="Meiryo UI" panose="020B0604030504040204" pitchFamily="50" charset="-128"/>
                <a:ea typeface="Meiryo UI" panose="020B0604030504040204" pitchFamily="50" charset="-128"/>
              </a:rPr>
              <a:t>。　</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ただし、支給条件及び人数</a:t>
            </a:r>
            <a:r>
              <a:rPr lang="ja-JP" altLang="en-US" sz="900" dirty="0" smtClean="0">
                <a:latin typeface="Meiryo UI" panose="020B0604030504040204" pitchFamily="50" charset="-128"/>
                <a:ea typeface="Meiryo UI" panose="020B0604030504040204" pitchFamily="50" charset="-128"/>
              </a:rPr>
              <a:t>制限があります。</a:t>
            </a:r>
            <a:r>
              <a:rPr lang="en-US" altLang="ja-JP" sz="900" dirty="0" smtClean="0">
                <a:latin typeface="Meiryo UI" panose="020B0604030504040204" pitchFamily="50" charset="-128"/>
                <a:ea typeface="Meiryo UI" panose="020B0604030504040204" pitchFamily="50" charset="-128"/>
              </a:rPr>
              <a:t>2021</a:t>
            </a:r>
            <a:r>
              <a:rPr lang="ja-JP" altLang="en-US" sz="900" dirty="0" smtClean="0">
                <a:latin typeface="Meiryo UI" panose="020B0604030504040204" pitchFamily="50" charset="-128"/>
                <a:ea typeface="Meiryo UI" panose="020B0604030504040204" pitchFamily="50" charset="-128"/>
              </a:rPr>
              <a:t>年度は教育学部・理工学部の学生のみが対象です。）</a:t>
            </a:r>
            <a:endParaRPr lang="en-US" altLang="ja-JP" sz="900" dirty="0">
              <a:latin typeface="Meiryo UI" panose="020B0604030504040204" pitchFamily="50" charset="-128"/>
              <a:ea typeface="Meiryo UI" panose="020B0604030504040204" pitchFamily="50" charset="-128"/>
            </a:endParaRPr>
          </a:p>
        </p:txBody>
      </p:sp>
      <p:sp>
        <p:nvSpPr>
          <p:cNvPr id="11" name="正方形/長方形 10"/>
          <p:cNvSpPr/>
          <p:nvPr/>
        </p:nvSpPr>
        <p:spPr>
          <a:xfrm>
            <a:off x="109613" y="7767000"/>
            <a:ext cx="4875299" cy="261610"/>
          </a:xfrm>
          <a:prstGeom prst="rect">
            <a:avLst/>
          </a:prstGeom>
        </p:spPr>
        <p:txBody>
          <a:bodyPr wrap="square">
            <a:spAutoFit/>
          </a:bodyPr>
          <a:lstStyle/>
          <a:p>
            <a:r>
              <a:rPr lang="ja-JP" altLang="en-US" sz="1050" dirty="0">
                <a:latin typeface="Meiryo UI" panose="020B0604030504040204" pitchFamily="50" charset="-128"/>
                <a:ea typeface="Meiryo UI" panose="020B0604030504040204" pitchFamily="50" charset="-128"/>
              </a:rPr>
              <a:t>本学と連携大学との双方で研究活動を行う二重学位取得プログラムです。</a:t>
            </a:r>
          </a:p>
        </p:txBody>
      </p:sp>
      <p:sp>
        <p:nvSpPr>
          <p:cNvPr id="12" name="テキスト ボックス 11"/>
          <p:cNvSpPr txBox="1"/>
          <p:nvPr/>
        </p:nvSpPr>
        <p:spPr>
          <a:xfrm>
            <a:off x="1494000" y="747000"/>
            <a:ext cx="5292480" cy="400110"/>
          </a:xfrm>
          <a:prstGeom prst="rect">
            <a:avLst/>
          </a:prstGeom>
          <a:noFill/>
        </p:spPr>
        <p:txBody>
          <a:bodyPr wrap="square" rtlCol="0">
            <a:spAutoFit/>
          </a:bodyPr>
          <a:lstStyle/>
          <a:p>
            <a:r>
              <a:rPr kumimoji="1" lang="ja-JP" altLang="en-US" sz="1000" b="1" dirty="0" smtClean="0">
                <a:solidFill>
                  <a:schemeClr val="accent5"/>
                </a:solidFill>
                <a:latin typeface="Meiryo UI" panose="020B0604030504040204" pitchFamily="50" charset="-128"/>
                <a:ea typeface="Meiryo UI" panose="020B0604030504040204" pitchFamily="50" charset="-128"/>
              </a:rPr>
              <a:t>半年～１年間程度の留学プログラムです。派遣先によって語学</a:t>
            </a:r>
            <a:r>
              <a:rPr lang="ja-JP" altLang="en-US" sz="1000" b="1" dirty="0" smtClean="0">
                <a:solidFill>
                  <a:schemeClr val="accent5"/>
                </a:solidFill>
                <a:latin typeface="Meiryo UI" panose="020B0604030504040204" pitchFamily="50" charset="-128"/>
                <a:ea typeface="Meiryo UI" panose="020B0604030504040204" pitchFamily="50" charset="-128"/>
              </a:rPr>
              <a:t>力などの</a:t>
            </a:r>
            <a:r>
              <a:rPr kumimoji="1" lang="ja-JP" altLang="en-US" sz="1000" b="1" dirty="0" smtClean="0">
                <a:solidFill>
                  <a:schemeClr val="accent5"/>
                </a:solidFill>
                <a:latin typeface="Meiryo UI" panose="020B0604030504040204" pitchFamily="50" charset="-128"/>
                <a:ea typeface="Meiryo UI" panose="020B0604030504040204" pitchFamily="50" charset="-128"/>
              </a:rPr>
              <a:t>要件があります。</a:t>
            </a:r>
            <a:endParaRPr kumimoji="1" lang="en-US" altLang="ja-JP" sz="1000" b="1" dirty="0" smtClean="0">
              <a:solidFill>
                <a:schemeClr val="accent5"/>
              </a:solidFill>
              <a:latin typeface="Meiryo UI" panose="020B0604030504040204" pitchFamily="50" charset="-128"/>
              <a:ea typeface="Meiryo UI" panose="020B0604030504040204" pitchFamily="50" charset="-128"/>
            </a:endParaRPr>
          </a:p>
          <a:p>
            <a:r>
              <a:rPr kumimoji="1" lang="ja-JP" altLang="en-US" sz="1000" b="1" dirty="0" smtClean="0">
                <a:solidFill>
                  <a:schemeClr val="accent5"/>
                </a:solidFill>
                <a:latin typeface="Meiryo UI" panose="020B0604030504040204" pitchFamily="50" charset="-128"/>
                <a:ea typeface="Meiryo UI" panose="020B0604030504040204" pitchFamily="50" charset="-128"/>
              </a:rPr>
              <a:t>長期留学の夢を叶えたい方はぜひ挑戦してください。</a:t>
            </a:r>
            <a:endParaRPr kumimoji="1" lang="ja-JP" altLang="en-US" sz="1000" b="1" dirty="0">
              <a:solidFill>
                <a:schemeClr val="accent5"/>
              </a:solidFill>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655747518"/>
              </p:ext>
            </p:extLst>
          </p:nvPr>
        </p:nvGraphicFramePr>
        <p:xfrm>
          <a:off x="7164000" y="5067000"/>
          <a:ext cx="6621741" cy="508794"/>
        </p:xfrm>
        <a:graphic>
          <a:graphicData uri="http://schemas.openxmlformats.org/drawingml/2006/table">
            <a:tbl>
              <a:tblPr>
                <a:tableStyleId>{22838BEF-8BB2-4498-84A7-C5851F593DF1}</a:tableStyleId>
              </a:tblPr>
              <a:tblGrid>
                <a:gridCol w="1894269">
                  <a:extLst>
                    <a:ext uri="{9D8B030D-6E8A-4147-A177-3AD203B41FA5}">
                      <a16:colId xmlns:a16="http://schemas.microsoft.com/office/drawing/2014/main" val="1722203973"/>
                    </a:ext>
                  </a:extLst>
                </a:gridCol>
                <a:gridCol w="464896">
                  <a:extLst>
                    <a:ext uri="{9D8B030D-6E8A-4147-A177-3AD203B41FA5}">
                      <a16:colId xmlns:a16="http://schemas.microsoft.com/office/drawing/2014/main" val="53964297"/>
                    </a:ext>
                  </a:extLst>
                </a:gridCol>
                <a:gridCol w="668096">
                  <a:extLst>
                    <a:ext uri="{9D8B030D-6E8A-4147-A177-3AD203B41FA5}">
                      <a16:colId xmlns:a16="http://schemas.microsoft.com/office/drawing/2014/main" val="1769841078"/>
                    </a:ext>
                  </a:extLst>
                </a:gridCol>
                <a:gridCol w="718896">
                  <a:extLst>
                    <a:ext uri="{9D8B030D-6E8A-4147-A177-3AD203B41FA5}">
                      <a16:colId xmlns:a16="http://schemas.microsoft.com/office/drawing/2014/main" val="2099138965"/>
                    </a:ext>
                  </a:extLst>
                </a:gridCol>
                <a:gridCol w="261696">
                  <a:extLst>
                    <a:ext uri="{9D8B030D-6E8A-4147-A177-3AD203B41FA5}">
                      <a16:colId xmlns:a16="http://schemas.microsoft.com/office/drawing/2014/main" val="792090635"/>
                    </a:ext>
                  </a:extLst>
                </a:gridCol>
                <a:gridCol w="871296">
                  <a:extLst>
                    <a:ext uri="{9D8B030D-6E8A-4147-A177-3AD203B41FA5}">
                      <a16:colId xmlns:a16="http://schemas.microsoft.com/office/drawing/2014/main" val="1355626282"/>
                    </a:ext>
                  </a:extLst>
                </a:gridCol>
                <a:gridCol w="261696">
                  <a:extLst>
                    <a:ext uri="{9D8B030D-6E8A-4147-A177-3AD203B41FA5}">
                      <a16:colId xmlns:a16="http://schemas.microsoft.com/office/drawing/2014/main" val="1669204421"/>
                    </a:ext>
                  </a:extLst>
                </a:gridCol>
                <a:gridCol w="1480896">
                  <a:extLst>
                    <a:ext uri="{9D8B030D-6E8A-4147-A177-3AD203B41FA5}">
                      <a16:colId xmlns:a16="http://schemas.microsoft.com/office/drawing/2014/main" val="1852984605"/>
                    </a:ext>
                  </a:extLst>
                </a:gridCol>
              </a:tblGrid>
              <a:tr h="169598">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［キルギス］</a:t>
                      </a:r>
                      <a:r>
                        <a:rPr lang="ja-JP" altLang="en-US" sz="700" u="none" strike="noStrike" dirty="0">
                          <a:effectLst/>
                          <a:latin typeface="Meiryo UI" panose="020B0604030504040204" pitchFamily="50" charset="-128"/>
                          <a:ea typeface="Meiryo UI" panose="020B0604030504040204" pitchFamily="50" charset="-128"/>
                        </a:rPr>
                        <a:t>キルギス・トルコ　マナス大学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理工</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tc>
                  <a:txBody>
                    <a:bodyPr/>
                    <a:lstStyle/>
                    <a:p>
                      <a:pPr algn="ctr" fontAlgn="ctr"/>
                      <a:r>
                        <a:rPr lang="en-US" altLang="ja-JP" sz="800" u="none" strike="noStrike">
                          <a:effectLst/>
                          <a:latin typeface="Meiryo UI" panose="020B0604030504040204" pitchFamily="50" charset="-128"/>
                          <a:ea typeface="Meiryo UI" panose="020B0604030504040204" pitchFamily="50" charset="-128"/>
                        </a:rPr>
                        <a:t>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tc>
                  <a:txBody>
                    <a:bodyPr/>
                    <a:lstStyle/>
                    <a:p>
                      <a:pPr algn="l" fontAlgn="ctr"/>
                      <a:r>
                        <a:rPr lang="ja-JP" altLang="en-US" sz="800" u="none" strike="noStrike">
                          <a:effectLst/>
                          <a:latin typeface="Meiryo UI" panose="020B0604030504040204" pitchFamily="50" charset="-128"/>
                          <a:ea typeface="Meiryo UI" panose="020B0604030504040204" pitchFamily="50" charset="-128"/>
                        </a:rPr>
                        <a:t>担当教員と相談のこと</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extLst>
                  <a:ext uri="{0D108BD9-81ED-4DB2-BD59-A6C34878D82A}">
                    <a16:rowId xmlns:a16="http://schemas.microsoft.com/office/drawing/2014/main" val="4126449685"/>
                  </a:ext>
                </a:extLst>
              </a:tr>
              <a:tr h="169598">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［キルギス］</a:t>
                      </a:r>
                      <a:r>
                        <a:rPr lang="ja-JP" altLang="en-US" sz="700" u="none" strike="noStrike" dirty="0">
                          <a:effectLst/>
                          <a:latin typeface="Meiryo UI" panose="020B0604030504040204" pitchFamily="50" charset="-128"/>
                          <a:ea typeface="Meiryo UI" panose="020B0604030504040204" pitchFamily="50" charset="-128"/>
                        </a:rPr>
                        <a:t>キルギス・ロシア　スラブ大学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理工</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tc>
                  <a:txBody>
                    <a:bodyPr/>
                    <a:lstStyle/>
                    <a:p>
                      <a:pPr algn="ctr" fontAlgn="ctr"/>
                      <a:r>
                        <a:rPr lang="en-US" altLang="ja-JP" sz="800" u="none" strike="noStrike">
                          <a:effectLst/>
                          <a:latin typeface="Meiryo UI" panose="020B0604030504040204" pitchFamily="50" charset="-128"/>
                          <a:ea typeface="Meiryo UI" panose="020B0604030504040204" pitchFamily="50" charset="-128"/>
                        </a:rPr>
                        <a:t>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担当教員と相談のこと</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extLst>
                  <a:ext uri="{0D108BD9-81ED-4DB2-BD59-A6C34878D82A}">
                    <a16:rowId xmlns:a16="http://schemas.microsoft.com/office/drawing/2014/main" val="2621068675"/>
                  </a:ext>
                </a:extLst>
              </a:tr>
              <a:tr h="169598">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［バングラデシュ］</a:t>
                      </a:r>
                      <a:r>
                        <a:rPr lang="ja-JP" altLang="en-US" sz="800" u="none" strike="noStrike" dirty="0">
                          <a:effectLst/>
                          <a:latin typeface="Meiryo UI" panose="020B0604030504040204" pitchFamily="50" charset="-128"/>
                          <a:ea typeface="Meiryo UI" panose="020B0604030504040204" pitchFamily="50" charset="-128"/>
                        </a:rPr>
                        <a:t>バングラデシュ工科大学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理工</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担当教員と相談のこと</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extLst>
                  <a:ext uri="{0D108BD9-81ED-4DB2-BD59-A6C34878D82A}">
                    <a16:rowId xmlns:a16="http://schemas.microsoft.com/office/drawing/2014/main" val="1642133047"/>
                  </a:ext>
                </a:extLst>
              </a:tr>
            </a:tbl>
          </a:graphicData>
        </a:graphic>
      </p:graphicFrame>
      <p:sp>
        <p:nvSpPr>
          <p:cNvPr id="14" name="正方形/長方形 13"/>
          <p:cNvSpPr/>
          <p:nvPr/>
        </p:nvSpPr>
        <p:spPr>
          <a:xfrm>
            <a:off x="7164000" y="4768084"/>
            <a:ext cx="5220000" cy="253916"/>
          </a:xfrm>
          <a:prstGeom prst="rect">
            <a:avLst/>
          </a:prstGeom>
        </p:spPr>
        <p:txBody>
          <a:bodyPr wrap="square">
            <a:spAutoFit/>
          </a:bodyPr>
          <a:lstStyle/>
          <a:p>
            <a:r>
              <a:rPr lang="ja-JP" altLang="en-US" sz="1050" dirty="0" smtClean="0">
                <a:latin typeface="Meiryo UI" panose="020B0604030504040204" pitchFamily="50" charset="-128"/>
                <a:ea typeface="Meiryo UI" panose="020B0604030504040204" pitchFamily="50" charset="-128"/>
              </a:rPr>
              <a:t>↓外務省の海外安全情報でレベル２の国に派遣はできないのでリストから削除</a:t>
            </a:r>
            <a:endParaRPr lang="ja-JP" altLang="en-US" sz="1050" dirty="0">
              <a:latin typeface="Meiryo UI" panose="020B0604030504040204" pitchFamily="50" charset="-128"/>
              <a:ea typeface="Meiryo UI" panose="020B0604030504040204" pitchFamily="50" charset="-128"/>
            </a:endParaRPr>
          </a:p>
        </p:txBody>
      </p:sp>
      <p:pic>
        <p:nvPicPr>
          <p:cNvPr id="17" name="図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046436" y="5172850"/>
            <a:ext cx="5806459" cy="684412"/>
          </a:xfrm>
          <a:prstGeom prst="rect">
            <a:avLst/>
          </a:prstGeom>
        </p:spPr>
      </p:pic>
      <p:sp>
        <p:nvSpPr>
          <p:cNvPr id="15" name="テキスト ボックス 14"/>
          <p:cNvSpPr txBox="1"/>
          <p:nvPr/>
        </p:nvSpPr>
        <p:spPr>
          <a:xfrm>
            <a:off x="9000" y="8900390"/>
            <a:ext cx="360040" cy="261610"/>
          </a:xfrm>
          <a:prstGeom prst="rect">
            <a:avLst/>
          </a:prstGeom>
          <a:noFill/>
        </p:spPr>
        <p:txBody>
          <a:bodyPr wrap="square" rtlCol="0">
            <a:spAutoFit/>
          </a:bodyPr>
          <a:lstStyle/>
          <a:p>
            <a:r>
              <a:rPr kumimoji="1" lang="en-US" altLang="ja-JP" sz="1100" dirty="0"/>
              <a:t>-3-</a:t>
            </a:r>
            <a:endParaRPr kumimoji="1" lang="ja-JP" altLang="en-US" sz="1100" dirty="0"/>
          </a:p>
        </p:txBody>
      </p:sp>
      <p:grpSp>
        <p:nvGrpSpPr>
          <p:cNvPr id="16" name="グループ化 15"/>
          <p:cNvGrpSpPr/>
          <p:nvPr/>
        </p:nvGrpSpPr>
        <p:grpSpPr>
          <a:xfrm>
            <a:off x="9376751" y="1322688"/>
            <a:ext cx="505200" cy="4835407"/>
            <a:chOff x="9134530" y="1324422"/>
            <a:chExt cx="505200" cy="4835407"/>
          </a:xfrm>
        </p:grpSpPr>
        <p:sp>
          <p:nvSpPr>
            <p:cNvPr id="19" name="角丸四角形 18"/>
            <p:cNvSpPr/>
            <p:nvPr/>
          </p:nvSpPr>
          <p:spPr>
            <a:xfrm>
              <a:off x="9142405" y="5692286"/>
              <a:ext cx="495000" cy="46754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9142405" y="5147833"/>
              <a:ext cx="495000" cy="467543"/>
            </a:xfrm>
            <a:prstGeom prst="roundRect">
              <a:avLst/>
            </a:prstGeom>
            <a:solidFill>
              <a:srgbClr val="EE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9134530" y="1324422"/>
              <a:ext cx="495000" cy="467543"/>
            </a:xfrm>
            <a:prstGeom prst="roundRect">
              <a:avLst/>
            </a:prstGeom>
            <a:solidFill>
              <a:srgbClr val="FE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9144730" y="4603380"/>
              <a:ext cx="495000" cy="467543"/>
            </a:xfrm>
            <a:prstGeom prst="roundRect">
              <a:avLst/>
            </a:prstGeom>
            <a:solidFill>
              <a:srgbClr val="4C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9134530" y="1868876"/>
              <a:ext cx="495000" cy="467543"/>
            </a:xfrm>
            <a:prstGeom prst="roundRect">
              <a:avLst/>
            </a:prstGeom>
            <a:solidFill>
              <a:srgbClr val="FFE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9142405" y="2413330"/>
              <a:ext cx="495000" cy="467543"/>
            </a:xfrm>
            <a:prstGeom prst="roundRect">
              <a:avLst/>
            </a:prstGeom>
            <a:solidFill>
              <a:srgbClr val="FF7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9142405" y="2965435"/>
              <a:ext cx="495000" cy="467543"/>
            </a:xfrm>
            <a:prstGeom prst="roundRect">
              <a:avLst/>
            </a:prstGeom>
            <a:solidFill>
              <a:srgbClr val="FFE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9142405" y="3509889"/>
              <a:ext cx="495000" cy="467543"/>
            </a:xfrm>
            <a:prstGeom prst="roundRect">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9143742" y="4058926"/>
              <a:ext cx="495000" cy="467543"/>
            </a:xfrm>
            <a:prstGeom prst="roundRect">
              <a:avLst/>
            </a:prstGeom>
            <a:solidFill>
              <a:srgbClr val="E1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545597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24604" y="668258"/>
            <a:ext cx="6552728" cy="2126882"/>
          </a:xfrm>
        </p:spPr>
        <p:txBody>
          <a:bodyPr>
            <a:noAutofit/>
          </a:bodyPr>
          <a:lstStyle/>
          <a:p>
            <a:pPr algn="l"/>
            <a:r>
              <a:rPr lang="ja-JP" altLang="en-US" sz="1400" dirty="0">
                <a:solidFill>
                  <a:schemeClr val="tx1"/>
                </a:solidFill>
                <a:latin typeface="Meiryo UI" panose="020B0604030504040204" pitchFamily="50" charset="-128"/>
                <a:ea typeface="Meiryo UI" panose="020B0604030504040204" pitchFamily="50" charset="-128"/>
              </a:rPr>
              <a:t>協定大学への交換留学には、様々な利点があります。</a:t>
            </a:r>
            <a:endParaRPr lang="en-US" altLang="ja-JP" sz="1400" dirty="0">
              <a:solidFill>
                <a:schemeClr val="tx1"/>
              </a:solidFill>
              <a:latin typeface="Meiryo UI" panose="020B0604030504040204" pitchFamily="50" charset="-128"/>
              <a:ea typeface="Meiryo UI" panose="020B0604030504040204" pitchFamily="50" charset="-128"/>
            </a:endParaRPr>
          </a:p>
          <a:p>
            <a:pPr marL="342900" indent="-342900" algn="l">
              <a:buFont typeface="+mj-ea"/>
              <a:buAutoNum type="circleNumDbPlain"/>
            </a:pPr>
            <a:r>
              <a:rPr lang="ja-JP" altLang="en-US" sz="1400" dirty="0">
                <a:solidFill>
                  <a:schemeClr val="tx1"/>
                </a:solidFill>
                <a:latin typeface="Meiryo UI" panose="020B0604030504040204" pitchFamily="50" charset="-128"/>
                <a:ea typeface="Meiryo UI" panose="020B0604030504040204" pitchFamily="50" charset="-128"/>
              </a:rPr>
              <a:t>岩手大学に授業料を支払えば、留学先大学に授業料を支払う必要はありません。</a:t>
            </a:r>
            <a:endParaRPr lang="en-US" altLang="ja-JP" sz="1400" dirty="0">
              <a:solidFill>
                <a:schemeClr val="tx1"/>
              </a:solidFill>
              <a:latin typeface="Meiryo UI" panose="020B0604030504040204" pitchFamily="50" charset="-128"/>
              <a:ea typeface="Meiryo UI" panose="020B0604030504040204" pitchFamily="50" charset="-128"/>
            </a:endParaRPr>
          </a:p>
          <a:p>
            <a:pPr marL="342900" indent="-342900" algn="l">
              <a:buFont typeface="+mj-ea"/>
              <a:buAutoNum type="circleNumDbPlain"/>
            </a:pPr>
            <a:r>
              <a:rPr kumimoji="1" lang="ja-JP" altLang="en-US" sz="1400" dirty="0" smtClean="0">
                <a:solidFill>
                  <a:schemeClr val="tx1"/>
                </a:solidFill>
                <a:latin typeface="Meiryo UI" panose="020B0604030504040204" pitchFamily="50" charset="-128"/>
                <a:ea typeface="Meiryo UI" panose="020B0604030504040204" pitchFamily="50" charset="-128"/>
              </a:rPr>
              <a:t>大学</a:t>
            </a:r>
            <a:r>
              <a:rPr kumimoji="1" lang="ja-JP" altLang="en-US" sz="1400" dirty="0">
                <a:solidFill>
                  <a:schemeClr val="tx1"/>
                </a:solidFill>
                <a:latin typeface="Meiryo UI" panose="020B0604030504040204" pitchFamily="50" charset="-128"/>
                <a:ea typeface="Meiryo UI" panose="020B0604030504040204" pitchFamily="50" charset="-128"/>
              </a:rPr>
              <a:t>を休学すること</a:t>
            </a:r>
            <a:r>
              <a:rPr kumimoji="1" lang="ja-JP" altLang="en-US" sz="1400" dirty="0" smtClean="0">
                <a:solidFill>
                  <a:schemeClr val="tx1"/>
                </a:solidFill>
                <a:latin typeface="Meiryo UI" panose="020B0604030504040204" pitchFamily="50" charset="-128"/>
                <a:ea typeface="Meiryo UI" panose="020B0604030504040204" pitchFamily="50" charset="-128"/>
              </a:rPr>
              <a:t>なく半年または１年間</a:t>
            </a:r>
            <a:r>
              <a:rPr kumimoji="1" lang="ja-JP" altLang="en-US" sz="1400" dirty="0">
                <a:solidFill>
                  <a:schemeClr val="tx1"/>
                </a:solidFill>
                <a:latin typeface="Meiryo UI" panose="020B0604030504040204" pitchFamily="50" charset="-128"/>
                <a:ea typeface="Meiryo UI" panose="020B0604030504040204" pitchFamily="50" charset="-128"/>
              </a:rPr>
              <a:t>の留学ができるため、しっかりと計画を</a:t>
            </a:r>
            <a:r>
              <a:rPr kumimoji="1" lang="ja-JP" altLang="en-US" sz="1400" dirty="0" smtClean="0">
                <a:solidFill>
                  <a:schemeClr val="tx1"/>
                </a:solidFill>
                <a:latin typeface="Meiryo UI" panose="020B0604030504040204" pitchFamily="50" charset="-128"/>
                <a:ea typeface="Meiryo UI" panose="020B0604030504040204" pitchFamily="50" charset="-128"/>
              </a:rPr>
              <a:t>立てれば４年間で卒業</a:t>
            </a:r>
            <a:r>
              <a:rPr kumimoji="1" lang="ja-JP" altLang="en-US" sz="1400" dirty="0">
                <a:solidFill>
                  <a:schemeClr val="tx1"/>
                </a:solidFill>
                <a:latin typeface="Meiryo UI" panose="020B0604030504040204" pitchFamily="50" charset="-128"/>
                <a:ea typeface="Meiryo UI" panose="020B0604030504040204" pitchFamily="50" charset="-128"/>
              </a:rPr>
              <a:t>も可能です。</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342900" indent="-342900" algn="l">
              <a:buFont typeface="+mj-ea"/>
              <a:buAutoNum type="circleNumDbPlain"/>
            </a:pPr>
            <a:r>
              <a:rPr kumimoji="1" lang="ja-JP" altLang="en-US" sz="1400" dirty="0" smtClean="0">
                <a:solidFill>
                  <a:schemeClr val="tx1"/>
                </a:solidFill>
                <a:latin typeface="Meiryo UI" panose="020B0604030504040204" pitchFamily="50" charset="-128"/>
                <a:ea typeface="Meiryo UI" panose="020B0604030504040204" pitchFamily="50" charset="-128"/>
              </a:rPr>
              <a:t>留学先</a:t>
            </a:r>
            <a:r>
              <a:rPr kumimoji="1" lang="ja-JP" altLang="en-US" sz="1400" dirty="0">
                <a:solidFill>
                  <a:schemeClr val="tx1"/>
                </a:solidFill>
                <a:latin typeface="Meiryo UI" panose="020B0604030504040204" pitchFamily="50" charset="-128"/>
                <a:ea typeface="Meiryo UI" panose="020B0604030504040204" pitchFamily="50" charset="-128"/>
              </a:rPr>
              <a:t>で取得した単位は</a:t>
            </a:r>
            <a:r>
              <a:rPr kumimoji="1" lang="ja-JP" altLang="en-US" sz="1400" dirty="0" smtClean="0">
                <a:solidFill>
                  <a:schemeClr val="tx1"/>
                </a:solidFill>
                <a:latin typeface="Meiryo UI" panose="020B0604030504040204" pitchFamily="50" charset="-128"/>
                <a:ea typeface="Meiryo UI" panose="020B0604030504040204" pitchFamily="50" charset="-128"/>
              </a:rPr>
              <a:t>、岩手</a:t>
            </a:r>
            <a:r>
              <a:rPr kumimoji="1" lang="ja-JP" altLang="en-US" sz="1400" dirty="0">
                <a:solidFill>
                  <a:schemeClr val="tx1"/>
                </a:solidFill>
                <a:latin typeface="Meiryo UI" panose="020B0604030504040204" pitchFamily="50" charset="-128"/>
                <a:ea typeface="Meiryo UI" panose="020B0604030504040204" pitchFamily="50" charset="-128"/>
              </a:rPr>
              <a:t>大学の</a:t>
            </a:r>
            <a:r>
              <a:rPr kumimoji="1" lang="ja-JP" altLang="en-US" sz="1400" dirty="0" smtClean="0">
                <a:solidFill>
                  <a:schemeClr val="tx1"/>
                </a:solidFill>
                <a:latin typeface="Meiryo UI" panose="020B0604030504040204" pitchFamily="50" charset="-128"/>
                <a:ea typeface="Meiryo UI" panose="020B0604030504040204" pitchFamily="50" charset="-128"/>
              </a:rPr>
              <a:t>単位</a:t>
            </a:r>
            <a:r>
              <a:rPr lang="ja-JP" altLang="en-US" sz="1400" dirty="0" smtClean="0">
                <a:solidFill>
                  <a:schemeClr val="tx1"/>
                </a:solidFill>
                <a:latin typeface="Meiryo UI" panose="020B0604030504040204" pitchFamily="50" charset="-128"/>
                <a:ea typeface="Meiryo UI" panose="020B0604030504040204" pitchFamily="50" charset="-128"/>
              </a:rPr>
              <a:t>へ</a:t>
            </a:r>
            <a:r>
              <a:rPr lang="ja-JP" altLang="en-US" sz="1400" dirty="0">
                <a:solidFill>
                  <a:schemeClr val="tx1"/>
                </a:solidFill>
                <a:latin typeface="Meiryo UI" panose="020B0604030504040204" pitchFamily="50" charset="-128"/>
                <a:ea typeface="Meiryo UI" panose="020B0604030504040204" pitchFamily="50" charset="-128"/>
              </a:rPr>
              <a:t>の</a:t>
            </a:r>
            <a:r>
              <a:rPr kumimoji="1" lang="ja-JP" altLang="en-US" sz="1400" dirty="0" smtClean="0">
                <a:solidFill>
                  <a:schemeClr val="tx1"/>
                </a:solidFill>
                <a:latin typeface="Meiryo UI" panose="020B0604030504040204" pitchFamily="50" charset="-128"/>
                <a:ea typeface="Meiryo UI" panose="020B0604030504040204" pitchFamily="50" charset="-128"/>
              </a:rPr>
              <a:t>互換が可能です。</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342900" indent="-342900" algn="l">
              <a:buFont typeface="+mj-ea"/>
              <a:buAutoNum type="circleNumDbPlain"/>
            </a:pPr>
            <a:r>
              <a:rPr kumimoji="1" lang="ja-JP" altLang="en-US" sz="1400" dirty="0" smtClean="0">
                <a:solidFill>
                  <a:schemeClr val="tx1"/>
                </a:solidFill>
                <a:latin typeface="Meiryo UI" panose="020B0604030504040204" pitchFamily="50" charset="-128"/>
                <a:ea typeface="Meiryo UI" panose="020B0604030504040204" pitchFamily="50" charset="-128"/>
              </a:rPr>
              <a:t>日本</a:t>
            </a:r>
            <a:r>
              <a:rPr kumimoji="1" lang="ja-JP" altLang="en-US" sz="1400" dirty="0">
                <a:solidFill>
                  <a:schemeClr val="tx1"/>
                </a:solidFill>
                <a:latin typeface="Meiryo UI" panose="020B0604030504040204" pitchFamily="50" charset="-128"/>
                <a:ea typeface="Meiryo UI" panose="020B0604030504040204" pitchFamily="50" charset="-128"/>
              </a:rPr>
              <a:t>にいる間も留学先の情報をしっかり得ることができ、岩手大学から様々な支援を受けることができます</a:t>
            </a:r>
            <a:r>
              <a:rPr kumimoji="1" lang="ja-JP" altLang="en-US"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gn="l"/>
            <a:r>
              <a:rPr lang="en-US"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②と③については所属</a:t>
            </a:r>
            <a:r>
              <a:rPr lang="ja-JP" altLang="en-US" sz="1400" dirty="0">
                <a:solidFill>
                  <a:schemeClr val="tx1"/>
                </a:solidFill>
                <a:latin typeface="Meiryo UI" panose="020B0604030504040204" pitchFamily="50" charset="-128"/>
                <a:ea typeface="Meiryo UI" panose="020B0604030504040204" pitchFamily="50" charset="-128"/>
              </a:rPr>
              <a:t>学部や派遣先によって条件が異なるのでご確認ください。</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0" y="323528"/>
            <a:ext cx="6858000" cy="288032"/>
          </a:xfrm>
          <a:prstGeom prst="rect">
            <a:avLst/>
          </a:prstGeom>
          <a:solidFill>
            <a:srgbClr val="4C83C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nchorCtr="0">
            <a:noAutofit/>
          </a:bodyPr>
          <a:lstStyle/>
          <a:p>
            <a:r>
              <a:rPr kumimoji="1" lang="ja-JP" altLang="en-US" dirty="0">
                <a:solidFill>
                  <a:schemeClr val="bg1"/>
                </a:solidFill>
                <a:latin typeface="Meiryo UI" panose="020B0604030504040204" pitchFamily="50" charset="-128"/>
                <a:ea typeface="Meiryo UI" panose="020B0604030504040204" pitchFamily="50" charset="-128"/>
              </a:rPr>
              <a:t>学生交流協定に基づく交換留学について</a:t>
            </a:r>
            <a:endParaRPr kumimoji="1" lang="en-US" altLang="ja-JP" dirty="0">
              <a:solidFill>
                <a:schemeClr val="bg1"/>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934" y="5476746"/>
            <a:ext cx="6856065" cy="275281"/>
          </a:xfrm>
          <a:prstGeom prst="rect">
            <a:avLst/>
          </a:prstGeom>
          <a:solidFill>
            <a:srgbClr val="4C83C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nchorCtr="0">
            <a:noAutofit/>
          </a:bodyPr>
          <a:lstStyle/>
          <a:p>
            <a:r>
              <a:rPr lang="ja-JP" altLang="en-US" dirty="0">
                <a:solidFill>
                  <a:schemeClr val="bg1"/>
                </a:solidFill>
                <a:latin typeface="Meiryo UI" panose="020B0604030504040204" pitchFamily="50" charset="-128"/>
                <a:ea typeface="Meiryo UI" panose="020B0604030504040204" pitchFamily="50" charset="-128"/>
              </a:rPr>
              <a:t>デュアルディグリープログラムについて</a:t>
            </a:r>
            <a:endParaRPr kumimoji="1" lang="en-US" altLang="ja-JP" dirty="0">
              <a:solidFill>
                <a:schemeClr val="bg1"/>
              </a:solidFill>
              <a:latin typeface="Meiryo UI" panose="020B0604030504040204" pitchFamily="50" charset="-128"/>
              <a:ea typeface="Meiryo UI" panose="020B0604030504040204" pitchFamily="50" charset="-128"/>
            </a:endParaRPr>
          </a:p>
        </p:txBody>
      </p:sp>
      <p:sp>
        <p:nvSpPr>
          <p:cNvPr id="6" name="サブタイトル 2"/>
          <p:cNvSpPr txBox="1">
            <a:spLocks/>
          </p:cNvSpPr>
          <p:nvPr/>
        </p:nvSpPr>
        <p:spPr>
          <a:xfrm>
            <a:off x="149187" y="5752027"/>
            <a:ext cx="6552728" cy="316687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デュアルディグリー</a:t>
            </a:r>
            <a:r>
              <a:rPr lang="ja-JP" altLang="en-US" sz="1400" dirty="0">
                <a:solidFill>
                  <a:schemeClr val="tx1"/>
                </a:solidFill>
                <a:latin typeface="Meiryo UI" panose="020B0604030504040204" pitchFamily="50" charset="-128"/>
                <a:ea typeface="Meiryo UI" panose="020B0604030504040204" pitchFamily="50" charset="-128"/>
              </a:rPr>
              <a:t>とは、岩手</a:t>
            </a:r>
            <a:r>
              <a:rPr lang="ja-JP" altLang="en-US" sz="1400" dirty="0" smtClean="0">
                <a:solidFill>
                  <a:schemeClr val="tx1"/>
                </a:solidFill>
                <a:latin typeface="Meiryo UI" panose="020B0604030504040204" pitchFamily="50" charset="-128"/>
                <a:ea typeface="Meiryo UI" panose="020B0604030504040204" pitchFamily="50" charset="-128"/>
              </a:rPr>
              <a:t>大学大学院（博士課程）と</a:t>
            </a:r>
            <a:r>
              <a:rPr lang="ja-JP" altLang="en-US" sz="1400" dirty="0">
                <a:solidFill>
                  <a:schemeClr val="tx1"/>
                </a:solidFill>
                <a:latin typeface="Meiryo UI" panose="020B0604030504040204" pitchFamily="50" charset="-128"/>
                <a:ea typeface="Meiryo UI" panose="020B0604030504040204" pitchFamily="50" charset="-128"/>
              </a:rPr>
              <a:t>協定を結んで</a:t>
            </a:r>
            <a:r>
              <a:rPr lang="ja-JP" altLang="en-US" sz="1400" dirty="0" smtClean="0">
                <a:solidFill>
                  <a:schemeClr val="tx1"/>
                </a:solidFill>
                <a:latin typeface="Meiryo UI" panose="020B0604030504040204" pitchFamily="50" charset="-128"/>
                <a:ea typeface="Meiryo UI" panose="020B0604030504040204" pitchFamily="50" charset="-128"/>
              </a:rPr>
              <a:t>いる海外大学</a:t>
            </a:r>
            <a:r>
              <a:rPr lang="ja-JP" altLang="en-US" sz="1400" dirty="0">
                <a:solidFill>
                  <a:schemeClr val="tx1"/>
                </a:solidFill>
                <a:latin typeface="Meiryo UI" panose="020B0604030504040204" pitchFamily="50" charset="-128"/>
                <a:ea typeface="Meiryo UI" panose="020B0604030504040204" pitchFamily="50" charset="-128"/>
              </a:rPr>
              <a:t>の２つの大学を最短３年間で修了し、学位を取得できる制度です。在学期間のうち、約１年半</a:t>
            </a:r>
            <a:r>
              <a:rPr lang="ja-JP" altLang="en-US" sz="1400" dirty="0" smtClean="0">
                <a:solidFill>
                  <a:schemeClr val="tx1"/>
                </a:solidFill>
                <a:latin typeface="Meiryo UI" panose="020B0604030504040204" pitchFamily="50" charset="-128"/>
                <a:ea typeface="Meiryo UI" panose="020B0604030504040204" pitchFamily="50" charset="-128"/>
              </a:rPr>
              <a:t>は海外大学にて</a:t>
            </a:r>
            <a:r>
              <a:rPr lang="ja-JP" altLang="en-US" sz="1400" dirty="0">
                <a:solidFill>
                  <a:schemeClr val="tx1"/>
                </a:solidFill>
                <a:latin typeface="Meiryo UI" panose="020B0604030504040204" pitchFamily="50" charset="-128"/>
                <a:ea typeface="Meiryo UI" panose="020B0604030504040204" pitchFamily="50" charset="-128"/>
              </a:rPr>
              <a:t>指導を受けることとなり、英語力の向上はもちろんのこと、幅広い分野の研究者・技術者との交流を通じて異分野・異世代・異国の人々と信頼関係を築きながら相互理解を深めることができます。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取得</a:t>
            </a:r>
            <a:r>
              <a:rPr lang="ja-JP" altLang="en-US" sz="1400" dirty="0">
                <a:solidFill>
                  <a:schemeClr val="tx1"/>
                </a:solidFill>
                <a:latin typeface="Meiryo UI" panose="020B0604030504040204" pitchFamily="50" charset="-128"/>
                <a:ea typeface="Meiryo UI" panose="020B0604030504040204" pitchFamily="50" charset="-128"/>
              </a:rPr>
              <a:t>可能な学位は以下のとおりです</a:t>
            </a:r>
            <a:r>
              <a:rPr lang="ja-JP" altLang="en-US" sz="1400" dirty="0" smtClean="0">
                <a:solidFill>
                  <a:schemeClr val="tx1"/>
                </a:solidFill>
                <a:latin typeface="Meiryo UI" panose="020B0604030504040204" pitchFamily="50" charset="-128"/>
                <a:ea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endParaRPr>
          </a:p>
          <a:p>
            <a:pPr algn="l"/>
            <a:r>
              <a:rPr lang="ja-JP" altLang="en-US" sz="1400" dirty="0" smtClean="0">
                <a:solidFill>
                  <a:schemeClr val="tx1"/>
                </a:solidFill>
                <a:latin typeface="Meiryo UI" panose="020B0604030504040204" pitchFamily="50" charset="-128"/>
                <a:ea typeface="Meiryo UI" panose="020B0604030504040204" pitchFamily="50" charset="-128"/>
              </a:rPr>
              <a:t>　　岩手大学大学院理工学研究科　　 ：博士（理工学）</a:t>
            </a:r>
            <a:endParaRPr lang="en-US" altLang="ja-JP" sz="1400" dirty="0" smtClean="0">
              <a:solidFill>
                <a:schemeClr val="tx1"/>
              </a:solidFill>
              <a:latin typeface="Meiryo UI" panose="020B0604030504040204" pitchFamily="50" charset="-128"/>
              <a:ea typeface="Meiryo UI" panose="020B0604030504040204" pitchFamily="50" charset="-128"/>
            </a:endParaRPr>
          </a:p>
          <a:p>
            <a:pPr algn="l"/>
            <a:r>
              <a:rPr lang="ja-JP" altLang="en-US" sz="1400" dirty="0" smtClean="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ハンバット大学</a:t>
            </a:r>
            <a:r>
              <a:rPr lang="ja-JP" altLang="en-US" sz="1400" dirty="0">
                <a:solidFill>
                  <a:schemeClr val="tx1"/>
                </a:solidFill>
                <a:latin typeface="Meiryo UI" panose="020B0604030504040204" pitchFamily="50" charset="-128"/>
                <a:ea typeface="Meiryo UI" panose="020B0604030504040204" pitchFamily="50" charset="-128"/>
              </a:rPr>
              <a:t>（韓国</a:t>
            </a:r>
            <a:r>
              <a:rPr lang="ja-JP" altLang="en-US" sz="1400" dirty="0" smtClean="0">
                <a:solidFill>
                  <a:schemeClr val="tx1"/>
                </a:solidFill>
                <a:latin typeface="Meiryo UI" panose="020B0604030504040204" pitchFamily="50" charset="-128"/>
                <a:ea typeface="Meiryo UI" panose="020B0604030504040204" pitchFamily="50" charset="-128"/>
              </a:rPr>
              <a:t>）工学研究科：博士（工学）</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smtClean="0">
                <a:solidFill>
                  <a:schemeClr val="tx1"/>
                </a:solidFill>
                <a:latin typeface="Meiryo UI" panose="020B0604030504040204" pitchFamily="50" charset="-128"/>
                <a:ea typeface="Meiryo UI" panose="020B0604030504040204" pitchFamily="50" charset="-128"/>
              </a:rPr>
              <a:t>　　岩手</a:t>
            </a:r>
            <a:r>
              <a:rPr lang="ja-JP" altLang="en-US" sz="1400" dirty="0">
                <a:solidFill>
                  <a:schemeClr val="tx1"/>
                </a:solidFill>
                <a:latin typeface="Meiryo UI" panose="020B0604030504040204" pitchFamily="50" charset="-128"/>
                <a:ea typeface="Meiryo UI" panose="020B0604030504040204" pitchFamily="50" charset="-128"/>
              </a:rPr>
              <a:t>大学大学院連合農学研究科：博士（農学）または博士（学術）</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smtClean="0">
                <a:solidFill>
                  <a:schemeClr val="tx1"/>
                </a:solidFill>
                <a:latin typeface="Meiryo UI" panose="020B0604030504040204" pitchFamily="50" charset="-128"/>
                <a:ea typeface="Meiryo UI" panose="020B0604030504040204" pitchFamily="50" charset="-128"/>
              </a:rPr>
              <a:t>　　サスカチュワン大学（カナダ）：</a:t>
            </a:r>
            <a:r>
              <a:rPr lang="ja-JP" altLang="en-US" sz="1400" dirty="0">
                <a:solidFill>
                  <a:schemeClr val="tx1"/>
                </a:solidFill>
                <a:latin typeface="Meiryo UI" panose="020B0604030504040204" pitchFamily="50" charset="-128"/>
                <a:ea typeface="Meiryo UI" panose="020B0604030504040204" pitchFamily="50" charset="-128"/>
              </a:rPr>
              <a:t>博士（植物科学）</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在学中</a:t>
            </a:r>
            <a:r>
              <a:rPr lang="ja-JP" altLang="en-US" sz="1400" dirty="0">
                <a:solidFill>
                  <a:schemeClr val="tx1"/>
                </a:solidFill>
                <a:latin typeface="Meiryo UI" panose="020B0604030504040204" pitchFamily="50" charset="-128"/>
                <a:ea typeface="Meiryo UI" panose="020B0604030504040204" pitchFamily="50" charset="-128"/>
              </a:rPr>
              <a:t>の授業料は全て、岩手大学に納入します。また岩手大学・岩手連大による授業料免除申請など</a:t>
            </a:r>
            <a:r>
              <a:rPr lang="ja-JP" altLang="en-US" sz="1400" dirty="0" smtClean="0">
                <a:solidFill>
                  <a:schemeClr val="tx1"/>
                </a:solidFill>
                <a:latin typeface="Meiryo UI" panose="020B0604030504040204" pitchFamily="50" charset="-128"/>
                <a:ea typeface="Meiryo UI" panose="020B0604030504040204" pitchFamily="50" charset="-128"/>
              </a:rPr>
              <a:t>の経済</a:t>
            </a:r>
            <a:r>
              <a:rPr lang="ja-JP" altLang="en-US" sz="1400" dirty="0">
                <a:solidFill>
                  <a:schemeClr val="tx1"/>
                </a:solidFill>
                <a:latin typeface="Meiryo UI" panose="020B0604030504040204" pitchFamily="50" charset="-128"/>
                <a:ea typeface="Meiryo UI" panose="020B0604030504040204" pitchFamily="50" charset="-128"/>
              </a:rPr>
              <a:t>支援制度を利用することができます。</a:t>
            </a:r>
            <a:endParaRPr lang="en-US" altLang="ja-JP" sz="1400" dirty="0">
              <a:solidFill>
                <a:schemeClr val="tx1"/>
              </a:solidFill>
              <a:latin typeface="Meiryo UI" panose="020B0604030504040204" pitchFamily="50" charset="-128"/>
              <a:ea typeface="Meiryo UI" panose="020B0604030504040204" pitchFamily="50" charset="-128"/>
            </a:endParaRPr>
          </a:p>
          <a:p>
            <a:pPr algn="l"/>
            <a:endParaRPr lang="en-US" altLang="ja-JP" sz="1400" dirty="0">
              <a:solidFill>
                <a:schemeClr val="tx1"/>
              </a:solidFill>
              <a:latin typeface="Meiryo UI" panose="020B0604030504040204" pitchFamily="50" charset="-128"/>
              <a:ea typeface="Meiryo UI" panose="020B0604030504040204" pitchFamily="50" charset="-128"/>
            </a:endParaRPr>
          </a:p>
          <a:p>
            <a:pPr algn="l"/>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152636" y="3003812"/>
            <a:ext cx="4228881" cy="224698"/>
          </a:xfrm>
          <a:prstGeom prst="rect">
            <a:avLst/>
          </a:prstGeom>
          <a:solidFill>
            <a:srgbClr val="990033"/>
          </a:solidFill>
          <a:ln w="12700">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solidFill>
                  <a:schemeClr val="bg1"/>
                </a:solidFill>
                <a:latin typeface="Meiryo UI" panose="020B0604030504040204" pitchFamily="50" charset="-128"/>
                <a:ea typeface="Meiryo UI" panose="020B0604030504040204" pitchFamily="50" charset="-128"/>
              </a:rPr>
              <a:t>交換留学のタイムライン（英語圏大学への交換留学の場合）</a:t>
            </a:r>
          </a:p>
        </p:txBody>
      </p:sp>
      <p:sp>
        <p:nvSpPr>
          <p:cNvPr id="16" name="正方形/長方形 15"/>
          <p:cNvSpPr/>
          <p:nvPr/>
        </p:nvSpPr>
        <p:spPr>
          <a:xfrm>
            <a:off x="354351" y="4617606"/>
            <a:ext cx="1424610" cy="288032"/>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700" dirty="0">
                <a:latin typeface="Meiryo UI" panose="020B0604030504040204" pitchFamily="50" charset="-128"/>
                <a:ea typeface="Meiryo UI" panose="020B0604030504040204" pitchFamily="50" charset="-128"/>
              </a:rPr>
              <a:t>ステップアップイングリッシュ受講</a:t>
            </a:r>
            <a:endParaRPr kumimoji="1" lang="en-US" altLang="ja-JP" sz="700"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目指せ！</a:t>
            </a:r>
            <a:r>
              <a:rPr lang="en-US" altLang="ja-JP" sz="700" dirty="0">
                <a:latin typeface="Meiryo UI" panose="020B0604030504040204" pitchFamily="50" charset="-128"/>
                <a:ea typeface="Meiryo UI" panose="020B0604030504040204" pitchFamily="50" charset="-128"/>
              </a:rPr>
              <a:t>TOEFLiBT60</a:t>
            </a:r>
            <a:endParaRPr kumimoji="1" lang="ja-JP" altLang="en-US" sz="700" dirty="0">
              <a:latin typeface="Meiryo UI" panose="020B0604030504040204" pitchFamily="50" charset="-128"/>
              <a:ea typeface="Meiryo UI" panose="020B0604030504040204" pitchFamily="50" charset="-128"/>
            </a:endParaRPr>
          </a:p>
        </p:txBody>
      </p:sp>
      <p:sp>
        <p:nvSpPr>
          <p:cNvPr id="17" name="正方形/長方形 16"/>
          <p:cNvSpPr/>
          <p:nvPr/>
        </p:nvSpPr>
        <p:spPr>
          <a:xfrm>
            <a:off x="2021449" y="4619972"/>
            <a:ext cx="1424610" cy="288032"/>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700" dirty="0">
                <a:latin typeface="Meiryo UI" panose="020B0604030504040204" pitchFamily="50" charset="-128"/>
                <a:ea typeface="Meiryo UI" panose="020B0604030504040204" pitchFamily="50" charset="-128"/>
              </a:rPr>
              <a:t>スーパー</a:t>
            </a:r>
            <a:r>
              <a:rPr kumimoji="1" lang="ja-JP" altLang="en-US" sz="700" dirty="0">
                <a:latin typeface="Meiryo UI" panose="020B0604030504040204" pitchFamily="50" charset="-128"/>
                <a:ea typeface="Meiryo UI" panose="020B0604030504040204" pitchFamily="50" charset="-128"/>
              </a:rPr>
              <a:t>イングリッシュ受講</a:t>
            </a:r>
            <a:endParaRPr kumimoji="1" lang="en-US" altLang="ja-JP" sz="700"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目指せ！</a:t>
            </a:r>
            <a:r>
              <a:rPr lang="en-US" altLang="ja-JP" sz="700" dirty="0" smtClean="0">
                <a:latin typeface="Meiryo UI" panose="020B0604030504040204" pitchFamily="50" charset="-128"/>
                <a:ea typeface="Meiryo UI" panose="020B0604030504040204" pitchFamily="50" charset="-128"/>
              </a:rPr>
              <a:t>TOEFLiBT80</a:t>
            </a:r>
            <a:endParaRPr kumimoji="1" lang="ja-JP" altLang="en-US" sz="700" dirty="0">
              <a:latin typeface="Meiryo UI" panose="020B0604030504040204" pitchFamily="50" charset="-128"/>
              <a:ea typeface="Meiryo UI" panose="020B0604030504040204" pitchFamily="50" charset="-128"/>
            </a:endParaRPr>
          </a:p>
        </p:txBody>
      </p:sp>
      <p:cxnSp>
        <p:nvCxnSpPr>
          <p:cNvPr id="19" name="直線コネクタ 18"/>
          <p:cNvCxnSpPr/>
          <p:nvPr/>
        </p:nvCxnSpPr>
        <p:spPr>
          <a:xfrm>
            <a:off x="2149915" y="4380638"/>
            <a:ext cx="255147" cy="216024"/>
          </a:xfrm>
          <a:prstGeom prst="line">
            <a:avLst/>
          </a:prstGeom>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flipH="1">
            <a:off x="1069795" y="4344634"/>
            <a:ext cx="328690" cy="252028"/>
          </a:xfrm>
          <a:prstGeom prst="line">
            <a:avLst/>
          </a:prstGeom>
          <a:ln w="12700"/>
        </p:spPr>
        <p:style>
          <a:lnRef idx="2">
            <a:schemeClr val="dk1"/>
          </a:lnRef>
          <a:fillRef idx="0">
            <a:schemeClr val="dk1"/>
          </a:fillRef>
          <a:effectRef idx="1">
            <a:schemeClr val="dk1"/>
          </a:effectRef>
          <a:fontRef idx="minor">
            <a:schemeClr val="tx1"/>
          </a:fontRef>
        </p:style>
      </p:cxnSp>
      <p:graphicFrame>
        <p:nvGraphicFramePr>
          <p:cNvPr id="23" name="表 22"/>
          <p:cNvGraphicFramePr>
            <a:graphicFrameLocks noGrp="1"/>
          </p:cNvGraphicFramePr>
          <p:nvPr>
            <p:extLst>
              <p:ext uri="{D42A27DB-BD31-4B8C-83A1-F6EECF244321}">
                <p14:modId xmlns:p14="http://schemas.microsoft.com/office/powerpoint/2010/main" val="1013693662"/>
              </p:ext>
            </p:extLst>
          </p:nvPr>
        </p:nvGraphicFramePr>
        <p:xfrm>
          <a:off x="133691" y="3256384"/>
          <a:ext cx="6597352" cy="1154916"/>
        </p:xfrm>
        <a:graphic>
          <a:graphicData uri="http://schemas.openxmlformats.org/drawingml/2006/table">
            <a:tbl>
              <a:tblPr firstRow="1" bandRow="1">
                <a:tableStyleId>{073A0DAA-6AF3-43AB-8588-CEC1D06C72B9}</a:tableStyleId>
              </a:tblPr>
              <a:tblGrid>
                <a:gridCol w="824669">
                  <a:extLst>
                    <a:ext uri="{9D8B030D-6E8A-4147-A177-3AD203B41FA5}">
                      <a16:colId xmlns:a16="http://schemas.microsoft.com/office/drawing/2014/main" val="20000"/>
                    </a:ext>
                  </a:extLst>
                </a:gridCol>
                <a:gridCol w="824669">
                  <a:extLst>
                    <a:ext uri="{9D8B030D-6E8A-4147-A177-3AD203B41FA5}">
                      <a16:colId xmlns:a16="http://schemas.microsoft.com/office/drawing/2014/main" val="20001"/>
                    </a:ext>
                  </a:extLst>
                </a:gridCol>
                <a:gridCol w="824669">
                  <a:extLst>
                    <a:ext uri="{9D8B030D-6E8A-4147-A177-3AD203B41FA5}">
                      <a16:colId xmlns:a16="http://schemas.microsoft.com/office/drawing/2014/main" val="20002"/>
                    </a:ext>
                  </a:extLst>
                </a:gridCol>
                <a:gridCol w="824669">
                  <a:extLst>
                    <a:ext uri="{9D8B030D-6E8A-4147-A177-3AD203B41FA5}">
                      <a16:colId xmlns:a16="http://schemas.microsoft.com/office/drawing/2014/main" val="20003"/>
                    </a:ext>
                  </a:extLst>
                </a:gridCol>
                <a:gridCol w="824669">
                  <a:extLst>
                    <a:ext uri="{9D8B030D-6E8A-4147-A177-3AD203B41FA5}">
                      <a16:colId xmlns:a16="http://schemas.microsoft.com/office/drawing/2014/main" val="20004"/>
                    </a:ext>
                  </a:extLst>
                </a:gridCol>
                <a:gridCol w="824669">
                  <a:extLst>
                    <a:ext uri="{9D8B030D-6E8A-4147-A177-3AD203B41FA5}">
                      <a16:colId xmlns:a16="http://schemas.microsoft.com/office/drawing/2014/main" val="20005"/>
                    </a:ext>
                  </a:extLst>
                </a:gridCol>
                <a:gridCol w="824669">
                  <a:extLst>
                    <a:ext uri="{9D8B030D-6E8A-4147-A177-3AD203B41FA5}">
                      <a16:colId xmlns:a16="http://schemas.microsoft.com/office/drawing/2014/main" val="20006"/>
                    </a:ext>
                  </a:extLst>
                </a:gridCol>
                <a:gridCol w="824669">
                  <a:extLst>
                    <a:ext uri="{9D8B030D-6E8A-4147-A177-3AD203B41FA5}">
                      <a16:colId xmlns:a16="http://schemas.microsoft.com/office/drawing/2014/main" val="20007"/>
                    </a:ext>
                  </a:extLst>
                </a:gridCol>
              </a:tblGrid>
              <a:tr h="335550">
                <a:tc gridSpan="2">
                  <a:txBody>
                    <a:bodyPr/>
                    <a:lstStyle/>
                    <a:p>
                      <a:pPr algn="ct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tc gridSpan="2">
                  <a:txBody>
                    <a:bodyPr/>
                    <a:lstStyle/>
                    <a:p>
                      <a:pPr algn="ct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tc gridSpan="2">
                  <a:txBody>
                    <a:bodyPr/>
                    <a:lstStyle/>
                    <a:p>
                      <a:pPr algn="ct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tc gridSpan="2">
                  <a:txBody>
                    <a:bodyPr/>
                    <a:lstStyle/>
                    <a:p>
                      <a:pPr algn="ct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extLst>
                  <a:ext uri="{0D108BD9-81ED-4DB2-BD59-A6C34878D82A}">
                    <a16:rowId xmlns:a16="http://schemas.microsoft.com/office/drawing/2014/main" val="10000"/>
                  </a:ext>
                </a:extLst>
              </a:tr>
              <a:tr h="315310">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extLst>
                  <a:ext uri="{0D108BD9-81ED-4DB2-BD59-A6C34878D82A}">
                    <a16:rowId xmlns:a16="http://schemas.microsoft.com/office/drawing/2014/main" val="10001"/>
                  </a:ext>
                </a:extLst>
              </a:tr>
              <a:tr h="504056">
                <a:tc>
                  <a:txBody>
                    <a:bodyPr/>
                    <a:lstStyle/>
                    <a:p>
                      <a:pPr algn="ctr"/>
                      <a:endParaRPr kumimoji="1" lang="ja-JP" altLang="en-US" sz="1100" dirty="0"/>
                    </a:p>
                  </a:txBody>
                  <a:tcPr anchor="ctr"/>
                </a:tc>
                <a:tc>
                  <a:txBody>
                    <a:bodyPr/>
                    <a:lstStyle/>
                    <a:p>
                      <a:pPr algn="ctr"/>
                      <a:endParaRPr kumimoji="1" lang="ja-JP" altLang="en-US" sz="1100" dirty="0"/>
                    </a:p>
                  </a:txBody>
                  <a:tcPr anchor="ctr"/>
                </a:tc>
                <a:tc>
                  <a:txBody>
                    <a:bodyPr/>
                    <a:lstStyle/>
                    <a:p>
                      <a:pPr algn="ctr"/>
                      <a:endParaRPr kumimoji="1" lang="ja-JP" altLang="en-US" sz="1100" dirty="0"/>
                    </a:p>
                  </a:txBody>
                  <a:tcPr anchor="ctr"/>
                </a:tc>
                <a:tc>
                  <a:txBody>
                    <a:bodyPr/>
                    <a:lstStyle/>
                    <a:p>
                      <a:pPr algn="ctr"/>
                      <a:endParaRPr kumimoji="1" lang="ja-JP" altLang="en-US" sz="1100" dirty="0"/>
                    </a:p>
                  </a:txBody>
                  <a:tcPr anchor="ctr"/>
                </a:tc>
                <a:tc>
                  <a:txBody>
                    <a:bodyPr/>
                    <a:lstStyle/>
                    <a:p>
                      <a:pPr algn="ctr"/>
                      <a:endParaRPr kumimoji="1" lang="ja-JP" altLang="en-US" sz="1100" dirty="0"/>
                    </a:p>
                  </a:txBody>
                  <a:tcPr anchor="ctr"/>
                </a:tc>
                <a:tc>
                  <a:txBody>
                    <a:bodyPr/>
                    <a:lstStyle/>
                    <a:p>
                      <a:pPr algn="ctr"/>
                      <a:endParaRPr kumimoji="1" lang="ja-JP" altLang="en-US" sz="1100" dirty="0"/>
                    </a:p>
                  </a:txBody>
                  <a:tcPr anchor="ctr"/>
                </a:tc>
                <a:tc>
                  <a:txBody>
                    <a:bodyPr/>
                    <a:lstStyle/>
                    <a:p>
                      <a:pPr algn="ctr"/>
                      <a:endParaRPr kumimoji="1" lang="ja-JP" altLang="en-US" sz="1100" dirty="0"/>
                    </a:p>
                  </a:txBody>
                  <a:tcPr anchor="ctr"/>
                </a:tc>
                <a:tc>
                  <a:txBody>
                    <a:bodyPr/>
                    <a:lstStyle/>
                    <a:p>
                      <a:pPr algn="ctr"/>
                      <a:endParaRPr kumimoji="1" lang="ja-JP" altLang="en-US" sz="1100" dirty="0"/>
                    </a:p>
                  </a:txBody>
                  <a:tcPr anchor="ctr"/>
                </a:tc>
                <a:extLst>
                  <a:ext uri="{0D108BD9-81ED-4DB2-BD59-A6C34878D82A}">
                    <a16:rowId xmlns:a16="http://schemas.microsoft.com/office/drawing/2014/main" val="10002"/>
                  </a:ext>
                </a:extLst>
              </a:tr>
            </a:tbl>
          </a:graphicData>
        </a:graphic>
      </p:graphicFrame>
      <p:sp>
        <p:nvSpPr>
          <p:cNvPr id="28" name="ホームベース 27"/>
          <p:cNvSpPr/>
          <p:nvPr/>
        </p:nvSpPr>
        <p:spPr>
          <a:xfrm>
            <a:off x="971092" y="3984594"/>
            <a:ext cx="807869" cy="360040"/>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latin typeface="Meiryo UI" panose="020B0604030504040204" pitchFamily="50" charset="-128"/>
                <a:ea typeface="Meiryo UI" panose="020B0604030504040204" pitchFamily="50" charset="-128"/>
              </a:rPr>
              <a:t>学内申請</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語学対策</a:t>
            </a:r>
            <a:endParaRPr lang="en-US" altLang="ja-JP" sz="900" dirty="0">
              <a:latin typeface="Meiryo UI" panose="020B0604030504040204" pitchFamily="50" charset="-128"/>
              <a:ea typeface="Meiryo UI" panose="020B0604030504040204" pitchFamily="50" charset="-128"/>
            </a:endParaRPr>
          </a:p>
        </p:txBody>
      </p:sp>
      <p:sp>
        <p:nvSpPr>
          <p:cNvPr id="29" name="ホームベース 28"/>
          <p:cNvSpPr/>
          <p:nvPr/>
        </p:nvSpPr>
        <p:spPr>
          <a:xfrm>
            <a:off x="133691" y="3984594"/>
            <a:ext cx="837401" cy="360040"/>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latin typeface="Meiryo UI" panose="020B0604030504040204" pitchFamily="50" charset="-128"/>
                <a:ea typeface="Meiryo UI" panose="020B0604030504040204" pitchFamily="50" charset="-128"/>
              </a:rPr>
              <a:t>留学カウンセリング</a:t>
            </a:r>
            <a:r>
              <a:rPr lang="ja-JP" altLang="en-US" sz="700" dirty="0">
                <a:latin typeface="Meiryo UI" panose="020B0604030504040204" pitchFamily="50" charset="-128"/>
                <a:ea typeface="Meiryo UI" panose="020B0604030504040204" pitchFamily="50" charset="-128"/>
              </a:rPr>
              <a:t>開始</a:t>
            </a:r>
            <a:endParaRPr kumimoji="1" lang="ja-JP" altLang="en-US" sz="700" dirty="0">
              <a:latin typeface="Meiryo UI" panose="020B0604030504040204" pitchFamily="50" charset="-128"/>
              <a:ea typeface="Meiryo UI" panose="020B0604030504040204" pitchFamily="50" charset="-128"/>
            </a:endParaRPr>
          </a:p>
        </p:txBody>
      </p:sp>
      <p:sp>
        <p:nvSpPr>
          <p:cNvPr id="30" name="ホームベース 29"/>
          <p:cNvSpPr/>
          <p:nvPr/>
        </p:nvSpPr>
        <p:spPr>
          <a:xfrm>
            <a:off x="2635113" y="3984594"/>
            <a:ext cx="1621892" cy="360040"/>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留学期間</a:t>
            </a:r>
          </a:p>
        </p:txBody>
      </p:sp>
      <p:sp>
        <p:nvSpPr>
          <p:cNvPr id="31" name="ホームベース 30"/>
          <p:cNvSpPr/>
          <p:nvPr/>
        </p:nvSpPr>
        <p:spPr>
          <a:xfrm>
            <a:off x="4381518" y="3984594"/>
            <a:ext cx="642755" cy="360040"/>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報告会</a:t>
            </a:r>
          </a:p>
        </p:txBody>
      </p:sp>
      <p:sp>
        <p:nvSpPr>
          <p:cNvPr id="32" name="ホームベース 31"/>
          <p:cNvSpPr/>
          <p:nvPr/>
        </p:nvSpPr>
        <p:spPr>
          <a:xfrm>
            <a:off x="1784460" y="3964995"/>
            <a:ext cx="854786" cy="360040"/>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語学対策</a:t>
            </a:r>
            <a:endParaRPr kumimoji="1"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渡航準備</a:t>
            </a:r>
            <a:endParaRPr kumimoji="1" lang="en-US" altLang="ja-JP" sz="900" dirty="0">
              <a:latin typeface="Meiryo UI" panose="020B0604030504040204" pitchFamily="50" charset="-128"/>
              <a:ea typeface="Meiryo UI" panose="020B0604030504040204" pitchFamily="50" charset="-128"/>
            </a:endParaRPr>
          </a:p>
        </p:txBody>
      </p:sp>
      <p:sp>
        <p:nvSpPr>
          <p:cNvPr id="7" name="大かっこ 6"/>
          <p:cNvSpPr/>
          <p:nvPr/>
        </p:nvSpPr>
        <p:spPr>
          <a:xfrm>
            <a:off x="354350" y="7208664"/>
            <a:ext cx="5459649" cy="405244"/>
          </a:xfrm>
          <a:prstGeom prst="bracketPair">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0" name="大かっこ 19"/>
          <p:cNvSpPr/>
          <p:nvPr/>
        </p:nvSpPr>
        <p:spPr>
          <a:xfrm>
            <a:off x="354350" y="7694775"/>
            <a:ext cx="5459649" cy="405244"/>
          </a:xfrm>
          <a:prstGeom prst="bracketPair">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pic>
        <p:nvPicPr>
          <p:cNvPr id="22" name="図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046436" y="5172850"/>
            <a:ext cx="5806459" cy="684412"/>
          </a:xfrm>
          <a:prstGeom prst="rect">
            <a:avLst/>
          </a:prstGeom>
        </p:spPr>
      </p:pic>
      <p:sp>
        <p:nvSpPr>
          <p:cNvPr id="24" name="テキスト ボックス 23"/>
          <p:cNvSpPr txBox="1"/>
          <p:nvPr/>
        </p:nvSpPr>
        <p:spPr>
          <a:xfrm>
            <a:off x="6489000" y="8900390"/>
            <a:ext cx="360040" cy="261610"/>
          </a:xfrm>
          <a:prstGeom prst="rect">
            <a:avLst/>
          </a:prstGeom>
          <a:noFill/>
        </p:spPr>
        <p:txBody>
          <a:bodyPr wrap="square" rtlCol="0">
            <a:spAutoFit/>
          </a:bodyPr>
          <a:lstStyle/>
          <a:p>
            <a:r>
              <a:rPr kumimoji="1" lang="en-US" altLang="ja-JP" sz="1100" dirty="0"/>
              <a:t>-4-</a:t>
            </a:r>
            <a:endParaRPr kumimoji="1" lang="ja-JP" altLang="en-US" sz="1100" dirty="0"/>
          </a:p>
        </p:txBody>
      </p:sp>
      <p:grpSp>
        <p:nvGrpSpPr>
          <p:cNvPr id="25" name="グループ化 24"/>
          <p:cNvGrpSpPr/>
          <p:nvPr/>
        </p:nvGrpSpPr>
        <p:grpSpPr>
          <a:xfrm>
            <a:off x="9376751" y="1322688"/>
            <a:ext cx="505200" cy="4835407"/>
            <a:chOff x="9134530" y="1324422"/>
            <a:chExt cx="505200" cy="4835407"/>
          </a:xfrm>
        </p:grpSpPr>
        <p:sp>
          <p:nvSpPr>
            <p:cNvPr id="26" name="角丸四角形 25"/>
            <p:cNvSpPr/>
            <p:nvPr/>
          </p:nvSpPr>
          <p:spPr>
            <a:xfrm>
              <a:off x="9142405" y="5692286"/>
              <a:ext cx="495000" cy="46754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9142405" y="5147833"/>
              <a:ext cx="495000" cy="467543"/>
            </a:xfrm>
            <a:prstGeom prst="roundRect">
              <a:avLst/>
            </a:prstGeom>
            <a:solidFill>
              <a:srgbClr val="EE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9134530" y="1324422"/>
              <a:ext cx="495000" cy="467543"/>
            </a:xfrm>
            <a:prstGeom prst="roundRect">
              <a:avLst/>
            </a:prstGeom>
            <a:solidFill>
              <a:srgbClr val="FE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9144730" y="4603380"/>
              <a:ext cx="495000" cy="467543"/>
            </a:xfrm>
            <a:prstGeom prst="roundRect">
              <a:avLst/>
            </a:prstGeom>
            <a:solidFill>
              <a:srgbClr val="4C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9134530" y="1868876"/>
              <a:ext cx="495000" cy="467543"/>
            </a:xfrm>
            <a:prstGeom prst="roundRect">
              <a:avLst/>
            </a:prstGeom>
            <a:solidFill>
              <a:srgbClr val="FFE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9142405" y="2413330"/>
              <a:ext cx="495000" cy="467543"/>
            </a:xfrm>
            <a:prstGeom prst="roundRect">
              <a:avLst/>
            </a:prstGeom>
            <a:solidFill>
              <a:srgbClr val="FF7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9142405" y="2965435"/>
              <a:ext cx="495000" cy="467543"/>
            </a:xfrm>
            <a:prstGeom prst="roundRect">
              <a:avLst/>
            </a:prstGeom>
            <a:solidFill>
              <a:srgbClr val="FFE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9142405" y="3509889"/>
              <a:ext cx="495000" cy="467543"/>
            </a:xfrm>
            <a:prstGeom prst="roundRect">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p:cNvSpPr/>
            <p:nvPr/>
          </p:nvSpPr>
          <p:spPr>
            <a:xfrm>
              <a:off x="9143742" y="4058926"/>
              <a:ext cx="495000" cy="467543"/>
            </a:xfrm>
            <a:prstGeom prst="roundRect">
              <a:avLst/>
            </a:prstGeom>
            <a:solidFill>
              <a:srgbClr val="E1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231639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1204" y="2182"/>
            <a:ext cx="5105376" cy="1623005"/>
          </a:xfrm>
        </p:spPr>
        <p:txBody>
          <a:bodyPr>
            <a:noAutofit/>
          </a:bodyPr>
          <a:lstStyle/>
          <a:p>
            <a:pPr algn="l"/>
            <a:r>
              <a:rPr kumimoji="1" lang="ja-JP" altLang="en-US" dirty="0">
                <a:latin typeface="Meiryo UI" panose="020B0604030504040204" pitchFamily="50" charset="-128"/>
                <a:ea typeface="Meiryo UI" panose="020B0604030504040204" pitchFamily="50" charset="-128"/>
              </a:rPr>
              <a:t>海外留学のための</a:t>
            </a:r>
            <a:r>
              <a:rPr kumimoji="1" lang="en-US" altLang="ja-JP" dirty="0">
                <a:latin typeface="Meiryo UI" panose="020B0604030504040204" pitchFamily="50" charset="-128"/>
                <a:ea typeface="Meiryo UI" panose="020B0604030504040204" pitchFamily="50" charset="-128"/>
              </a:rPr>
              <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費用・奨学金</a:t>
            </a:r>
          </a:p>
        </p:txBody>
      </p:sp>
      <p:sp>
        <p:nvSpPr>
          <p:cNvPr id="4" name="テキスト ボックス 3"/>
          <p:cNvSpPr txBox="1"/>
          <p:nvPr/>
        </p:nvSpPr>
        <p:spPr>
          <a:xfrm>
            <a:off x="-6139" y="0"/>
            <a:ext cx="1687739" cy="1613744"/>
          </a:xfrm>
          <a:prstGeom prst="rect">
            <a:avLst/>
          </a:prstGeom>
          <a:solidFill>
            <a:srgbClr val="9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altLang="ja-JP" sz="2000" dirty="0" smtClean="0">
                <a:latin typeface="Meiryo UI" panose="020B0604030504040204" pitchFamily="50" charset="-128"/>
                <a:ea typeface="Meiryo UI" panose="020B0604030504040204" pitchFamily="50" charset="-128"/>
              </a:rPr>
              <a:t>Information</a:t>
            </a:r>
            <a:endParaRPr lang="en-US" altLang="ja-JP" sz="2000" dirty="0">
              <a:latin typeface="Meiryo UI" panose="020B0604030504040204" pitchFamily="50" charset="-128"/>
              <a:ea typeface="Meiryo UI" panose="020B0604030504040204" pitchFamily="50" charset="-128"/>
            </a:endParaRPr>
          </a:p>
        </p:txBody>
      </p:sp>
      <p:sp>
        <p:nvSpPr>
          <p:cNvPr id="5" name="正方形/長方形 4"/>
          <p:cNvSpPr/>
          <p:nvPr/>
        </p:nvSpPr>
        <p:spPr>
          <a:xfrm>
            <a:off x="0" y="1763688"/>
            <a:ext cx="6858000" cy="276213"/>
          </a:xfrm>
          <a:prstGeom prst="rect">
            <a:avLst/>
          </a:prstGeom>
          <a:solidFill>
            <a:srgbClr val="9FC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bg1"/>
                </a:solidFill>
                <a:latin typeface="Meiryo UI" panose="020B0604030504040204" pitchFamily="50" charset="-128"/>
                <a:ea typeface="Meiryo UI" panose="020B0604030504040204" pitchFamily="50" charset="-128"/>
              </a:rPr>
              <a:t>留学にかかる主な費用</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8036" y="2037007"/>
            <a:ext cx="6869806"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渡航費　</a:t>
            </a:r>
            <a:r>
              <a:rPr lang="ja-JP" altLang="en-US" sz="1400" dirty="0">
                <a:latin typeface="Meiryo UI" panose="020B0604030504040204" pitchFamily="50" charset="-128"/>
                <a:ea typeface="Meiryo UI" panose="020B0604030504040204" pitchFamily="50" charset="-128"/>
              </a:rPr>
              <a:t>宿舎・生活費　プログラム費　ビザ</a:t>
            </a:r>
            <a:r>
              <a:rPr kumimoji="1" lang="ja-JP" altLang="en-US" sz="1400" dirty="0">
                <a:latin typeface="Meiryo UI" panose="020B0604030504040204" pitchFamily="50" charset="-128"/>
                <a:ea typeface="Meiryo UI" panose="020B0604030504040204" pitchFamily="50" charset="-128"/>
              </a:rPr>
              <a:t>の申請料　海外旅行傷害保険</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etc…</a:t>
            </a:r>
            <a:endParaRPr kumimoji="1" lang="ja-JP" altLang="en-US" sz="1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23068" y="2274121"/>
            <a:ext cx="2448272"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＜留学費用のモデルケース＞</a:t>
            </a:r>
          </a:p>
        </p:txBody>
      </p:sp>
      <p:sp>
        <p:nvSpPr>
          <p:cNvPr id="11" name="正方形/長方形 10"/>
          <p:cNvSpPr/>
          <p:nvPr/>
        </p:nvSpPr>
        <p:spPr>
          <a:xfrm>
            <a:off x="4549" y="5147907"/>
            <a:ext cx="6858000" cy="256228"/>
          </a:xfrm>
          <a:prstGeom prst="rect">
            <a:avLst/>
          </a:prstGeom>
          <a:solidFill>
            <a:srgbClr val="9FC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bg1"/>
                </a:solidFill>
                <a:latin typeface="Meiryo UI" panose="020B0604030504040204" pitchFamily="50" charset="-128"/>
                <a:ea typeface="Meiryo UI" panose="020B0604030504040204" pitchFamily="50" charset="-128"/>
              </a:rPr>
              <a:t>海外留学のための奨学金</a:t>
            </a:r>
          </a:p>
        </p:txBody>
      </p:sp>
      <p:sp>
        <p:nvSpPr>
          <p:cNvPr id="19" name="テキスト ボックス 18"/>
          <p:cNvSpPr txBox="1"/>
          <p:nvPr/>
        </p:nvSpPr>
        <p:spPr>
          <a:xfrm>
            <a:off x="-2729" y="3689962"/>
            <a:ext cx="2207594" cy="1277273"/>
          </a:xfrm>
          <a:prstGeom prst="rect">
            <a:avLst/>
          </a:prstGeom>
          <a:noFill/>
        </p:spPr>
        <p:txBody>
          <a:bodyPr wrap="square" rtlCol="0">
            <a:spAutoFit/>
          </a:bodyPr>
          <a:lstStyle/>
          <a:p>
            <a:r>
              <a:rPr lang="ja-JP" altLang="en-US" sz="1100" b="1" dirty="0">
                <a:solidFill>
                  <a:srgbClr val="026621"/>
                </a:solidFill>
                <a:latin typeface="Meiryo UI" panose="020B0604030504040204" pitchFamily="50" charset="-128"/>
                <a:ea typeface="Meiryo UI" panose="020B0604030504040204" pitchFamily="50" charset="-128"/>
              </a:rPr>
              <a:t>④アーラム大学（アメリカ）</a:t>
            </a:r>
            <a:endParaRPr lang="en-US" altLang="ja-JP" sz="1100" b="1" dirty="0">
              <a:solidFill>
                <a:srgbClr val="026621"/>
              </a:solidFill>
              <a:latin typeface="Meiryo UI" panose="020B0604030504040204" pitchFamily="50" charset="-128"/>
              <a:ea typeface="Meiryo UI" panose="020B0604030504040204" pitchFamily="50" charset="-128"/>
            </a:endParaRPr>
          </a:p>
          <a:p>
            <a:r>
              <a:rPr kumimoji="1" lang="ja-JP" altLang="en-US" sz="1100" b="1" dirty="0">
                <a:solidFill>
                  <a:srgbClr val="026621"/>
                </a:solidFill>
                <a:latin typeface="Meiryo UI" panose="020B0604030504040204" pitchFamily="50" charset="-128"/>
                <a:ea typeface="Meiryo UI" panose="020B0604030504040204" pitchFamily="50" charset="-128"/>
              </a:rPr>
              <a:t>　交換留学（１０か月）</a:t>
            </a:r>
            <a:endParaRPr kumimoji="1" lang="en-US" altLang="ja-JP" sz="1100" b="1" dirty="0">
              <a:solidFill>
                <a:srgbClr val="026621"/>
              </a:solidFill>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往復渡航費：２７万円、寮費：５３万円、食費：５２万円、留学保険、予防接種等：１８万円、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合計：１５０万円</a:t>
            </a:r>
            <a:endParaRPr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JASSO</a:t>
            </a:r>
            <a:r>
              <a:rPr lang="ja-JP" altLang="en-US" sz="900" dirty="0">
                <a:latin typeface="Meiryo UI" panose="020B0604030504040204" pitchFamily="50" charset="-128"/>
                <a:ea typeface="Meiryo UI" panose="020B0604030504040204" pitchFamily="50" charset="-128"/>
              </a:rPr>
              <a:t>奨学金　８０万円支給</a:t>
            </a:r>
            <a:r>
              <a:rPr kumimoji="1" lang="ja-JP" altLang="en-US" sz="900" dirty="0">
                <a:latin typeface="Meiryo UI" panose="020B0604030504040204" pitchFamily="50" charset="-128"/>
                <a:ea typeface="Meiryo UI" panose="020B0604030504040204" pitchFamily="50" charset="-128"/>
              </a:rPr>
              <a:t>有）</a:t>
            </a:r>
            <a:endParaRPr kumimoji="1" lang="en-US" altLang="ja-JP" sz="9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2314510" y="2504811"/>
            <a:ext cx="2288450" cy="1138773"/>
          </a:xfrm>
          <a:prstGeom prst="rect">
            <a:avLst/>
          </a:prstGeom>
          <a:noFill/>
        </p:spPr>
        <p:txBody>
          <a:bodyPr wrap="square" rtlCol="0">
            <a:spAutoFit/>
          </a:bodyPr>
          <a:lstStyle/>
          <a:p>
            <a:r>
              <a:rPr kumimoji="1" lang="ja-JP" altLang="en-US" sz="1100" b="1" dirty="0">
                <a:solidFill>
                  <a:srgbClr val="026621"/>
                </a:solidFill>
                <a:latin typeface="Meiryo UI" panose="020B0604030504040204" pitchFamily="50" charset="-128"/>
                <a:ea typeface="Meiryo UI" panose="020B0604030504040204" pitchFamily="50" charset="-128"/>
              </a:rPr>
              <a:t>②デ・ラ・サール大学</a:t>
            </a:r>
            <a:r>
              <a:rPr lang="ja-JP" altLang="en-US" sz="1100" b="1" dirty="0">
                <a:solidFill>
                  <a:srgbClr val="026621"/>
                </a:solidFill>
                <a:latin typeface="Meiryo UI" panose="020B0604030504040204" pitchFamily="50" charset="-128"/>
                <a:ea typeface="Meiryo UI" panose="020B0604030504040204" pitchFamily="50" charset="-128"/>
              </a:rPr>
              <a:t>（フィリピン）</a:t>
            </a:r>
            <a:endParaRPr lang="en-US" altLang="ja-JP" sz="1100" b="1" dirty="0">
              <a:solidFill>
                <a:srgbClr val="026621"/>
              </a:solidFill>
              <a:latin typeface="Meiryo UI" panose="020B0604030504040204" pitchFamily="50" charset="-128"/>
              <a:ea typeface="Meiryo UI" panose="020B0604030504040204" pitchFamily="50" charset="-128"/>
            </a:endParaRPr>
          </a:p>
          <a:p>
            <a:r>
              <a:rPr kumimoji="1" lang="ja-JP" altLang="en-US" sz="1100" b="1" dirty="0">
                <a:solidFill>
                  <a:srgbClr val="026621"/>
                </a:solidFill>
                <a:latin typeface="Meiryo UI" panose="020B0604030504040204" pitchFamily="50" charset="-128"/>
                <a:ea typeface="Meiryo UI" panose="020B0604030504040204" pitchFamily="50" charset="-128"/>
              </a:rPr>
              <a:t>　海外英語研修（３週間）</a:t>
            </a:r>
            <a:endParaRPr kumimoji="1" lang="en-US" altLang="ja-JP" sz="1100" b="1" dirty="0">
              <a:solidFill>
                <a:srgbClr val="026621"/>
              </a:solidFill>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往復渡航費・研修費・留学保険：２２万円、寮費：２万円、食費：３万円、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雑費：５万円、合計：３２万円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（学内奨学金　４万円支給有）</a:t>
            </a:r>
            <a:endParaRPr lang="en-US" altLang="ja-JP" sz="9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4580873" y="2506417"/>
            <a:ext cx="2288450" cy="1277273"/>
          </a:xfrm>
          <a:prstGeom prst="rect">
            <a:avLst/>
          </a:prstGeom>
          <a:noFill/>
        </p:spPr>
        <p:txBody>
          <a:bodyPr wrap="square" rtlCol="0">
            <a:spAutoFit/>
          </a:bodyPr>
          <a:lstStyle/>
          <a:p>
            <a:r>
              <a:rPr kumimoji="1" lang="ja-JP" altLang="en-US" sz="1100" b="1" dirty="0">
                <a:solidFill>
                  <a:srgbClr val="026621"/>
                </a:solidFill>
                <a:latin typeface="Meiryo UI" panose="020B0604030504040204" pitchFamily="50" charset="-128"/>
                <a:ea typeface="Meiryo UI" panose="020B0604030504040204" pitchFamily="50" charset="-128"/>
              </a:rPr>
              <a:t>③国際ボランティア（フランス）</a:t>
            </a:r>
            <a:endParaRPr lang="en-US" altLang="ja-JP" sz="1100" b="1" dirty="0">
              <a:solidFill>
                <a:srgbClr val="026621"/>
              </a:solidFill>
              <a:latin typeface="Meiryo UI" panose="020B0604030504040204" pitchFamily="50" charset="-128"/>
              <a:ea typeface="Meiryo UI" panose="020B0604030504040204" pitchFamily="50" charset="-128"/>
            </a:endParaRPr>
          </a:p>
          <a:p>
            <a:r>
              <a:rPr kumimoji="1" lang="ja-JP" altLang="en-US" sz="1100" b="1" dirty="0">
                <a:solidFill>
                  <a:srgbClr val="026621"/>
                </a:solidFill>
                <a:latin typeface="Meiryo UI" panose="020B0604030504040204" pitchFamily="50" charset="-128"/>
                <a:ea typeface="Meiryo UI" panose="020B0604030504040204" pitchFamily="50" charset="-128"/>
              </a:rPr>
              <a:t>　「修復事業」（３週間）</a:t>
            </a:r>
            <a:endParaRPr kumimoji="1" lang="en-US" altLang="ja-JP" sz="1100" b="1" dirty="0">
              <a:solidFill>
                <a:srgbClr val="026621"/>
              </a:solidFill>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往復渡航費：１５万円、プロジェクト参加費：４万円、保険：２万円、交通費：２万円、その他：１万円、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合計：２４万円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（学内奨学金　４万円支給有）</a:t>
            </a:r>
            <a:endParaRPr lang="en-US" altLang="ja-JP" sz="9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6139" y="2512611"/>
            <a:ext cx="2596120" cy="1138773"/>
          </a:xfrm>
          <a:prstGeom prst="rect">
            <a:avLst/>
          </a:prstGeom>
          <a:noFill/>
        </p:spPr>
        <p:txBody>
          <a:bodyPr wrap="square" rtlCol="0">
            <a:spAutoFit/>
          </a:bodyPr>
          <a:lstStyle/>
          <a:p>
            <a:r>
              <a:rPr lang="ja-JP" altLang="en-US" sz="1100" b="1" dirty="0">
                <a:solidFill>
                  <a:srgbClr val="026621"/>
                </a:solidFill>
                <a:latin typeface="Meiryo UI" panose="020B0604030504040204" pitchFamily="50" charset="-128"/>
                <a:ea typeface="Meiryo UI" panose="020B0604030504040204" pitchFamily="50" charset="-128"/>
              </a:rPr>
              <a:t>①国際研修</a:t>
            </a:r>
            <a:r>
              <a:rPr lang="ja-JP" altLang="en-US" sz="1100" b="1" dirty="0" smtClean="0">
                <a:solidFill>
                  <a:srgbClr val="026621"/>
                </a:solidFill>
                <a:latin typeface="Meiryo UI" panose="020B0604030504040204" pitchFamily="50" charset="-128"/>
                <a:ea typeface="Meiryo UI" panose="020B0604030504040204" pitchFamily="50" charset="-128"/>
              </a:rPr>
              <a:t>（</a:t>
            </a:r>
            <a:r>
              <a:rPr lang="ja-JP" altLang="en-US" sz="1100" b="1" dirty="0">
                <a:solidFill>
                  <a:srgbClr val="026621"/>
                </a:solidFill>
                <a:latin typeface="Meiryo UI" panose="020B0604030504040204" pitchFamily="50" charset="-128"/>
                <a:ea typeface="Meiryo UI" panose="020B0604030504040204" pitchFamily="50" charset="-128"/>
              </a:rPr>
              <a:t>台湾</a:t>
            </a:r>
            <a:r>
              <a:rPr lang="ja-JP" altLang="en-US" sz="1100" b="1" dirty="0" smtClean="0">
                <a:solidFill>
                  <a:srgbClr val="026621"/>
                </a:solidFill>
                <a:latin typeface="Meiryo UI" panose="020B0604030504040204" pitchFamily="50" charset="-128"/>
                <a:ea typeface="Meiryo UI" panose="020B0604030504040204" pitchFamily="50" charset="-128"/>
              </a:rPr>
              <a:t>）</a:t>
            </a:r>
            <a:endParaRPr lang="en-US" altLang="ja-JP" sz="1100" b="1" dirty="0">
              <a:solidFill>
                <a:srgbClr val="026621"/>
              </a:solidFill>
              <a:latin typeface="Meiryo UI" panose="020B0604030504040204" pitchFamily="50" charset="-128"/>
              <a:ea typeface="Meiryo UI" panose="020B0604030504040204" pitchFamily="50" charset="-128"/>
            </a:endParaRPr>
          </a:p>
          <a:p>
            <a:r>
              <a:rPr kumimoji="1" lang="ja-JP" altLang="en-US" sz="1100" b="1" dirty="0">
                <a:solidFill>
                  <a:srgbClr val="026621"/>
                </a:solidFill>
                <a:latin typeface="Meiryo UI" panose="020B0604030504040204" pitchFamily="50" charset="-128"/>
                <a:ea typeface="Meiryo UI" panose="020B0604030504040204" pitchFamily="50" charset="-128"/>
              </a:rPr>
              <a:t>　課題解決型国際研修</a:t>
            </a:r>
            <a:r>
              <a:rPr kumimoji="1" lang="ja-JP" altLang="en-US" sz="1100" b="1" dirty="0" smtClean="0">
                <a:solidFill>
                  <a:srgbClr val="026621"/>
                </a:solidFill>
                <a:latin typeface="Meiryo UI" panose="020B0604030504040204" pitchFamily="50" charset="-128"/>
                <a:ea typeface="Meiryo UI" panose="020B0604030504040204" pitchFamily="50" charset="-128"/>
              </a:rPr>
              <a:t>（</a:t>
            </a:r>
            <a:r>
              <a:rPr kumimoji="1" lang="en-US" altLang="ja-JP" sz="1100" b="1" dirty="0" smtClean="0">
                <a:solidFill>
                  <a:srgbClr val="026621"/>
                </a:solidFill>
                <a:latin typeface="Meiryo UI" panose="020B0604030504040204" pitchFamily="50" charset="-128"/>
                <a:ea typeface="Meiryo UI" panose="020B0604030504040204" pitchFamily="50" charset="-128"/>
              </a:rPr>
              <a:t>13</a:t>
            </a:r>
            <a:r>
              <a:rPr kumimoji="1" lang="ja-JP" altLang="en-US" sz="1100" b="1" dirty="0" smtClean="0">
                <a:solidFill>
                  <a:srgbClr val="026621"/>
                </a:solidFill>
                <a:latin typeface="Meiryo UI" panose="020B0604030504040204" pitchFamily="50" charset="-128"/>
                <a:ea typeface="Meiryo UI" panose="020B0604030504040204" pitchFamily="50" charset="-128"/>
              </a:rPr>
              <a:t>日間</a:t>
            </a:r>
            <a:r>
              <a:rPr kumimoji="1" lang="ja-JP" altLang="en-US" sz="1100" b="1" dirty="0">
                <a:solidFill>
                  <a:srgbClr val="026621"/>
                </a:solidFill>
                <a:latin typeface="Meiryo UI" panose="020B0604030504040204" pitchFamily="50" charset="-128"/>
                <a:ea typeface="Meiryo UI" panose="020B0604030504040204" pitchFamily="50" charset="-128"/>
              </a:rPr>
              <a:t>）</a:t>
            </a:r>
            <a:endParaRPr kumimoji="1" lang="en-US" altLang="ja-JP" sz="1100" b="1" dirty="0">
              <a:solidFill>
                <a:srgbClr val="026621"/>
              </a:solidFill>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往復渡航費・宿泊費</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13</a:t>
            </a:r>
            <a:r>
              <a:rPr lang="ja-JP" altLang="en-US" sz="900" dirty="0" smtClean="0">
                <a:latin typeface="Meiryo UI" panose="020B0604030504040204" pitchFamily="50" charset="-128"/>
                <a:ea typeface="Meiryo UI" panose="020B0604030504040204" pitchFamily="50" charset="-128"/>
              </a:rPr>
              <a:t>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食費等</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1</a:t>
            </a:r>
            <a:r>
              <a:rPr lang="ja-JP" altLang="en-US" sz="900" dirty="0" smtClean="0">
                <a:latin typeface="Meiryo UI" panose="020B0604030504040204" pitchFamily="50" charset="-128"/>
                <a:ea typeface="Meiryo UI" panose="020B0604030504040204" pitchFamily="50" charset="-128"/>
              </a:rPr>
              <a:t>万円</a:t>
            </a:r>
            <a:r>
              <a:rPr lang="ja-JP" altLang="en-US" sz="900" dirty="0">
                <a:latin typeface="Meiryo UI" panose="020B0604030504040204" pitchFamily="50" charset="-128"/>
                <a:ea typeface="Meiryo UI" panose="020B0604030504040204" pitchFamily="50" charset="-128"/>
              </a:rPr>
              <a:t>、留学保険等</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5</a:t>
            </a:r>
            <a:r>
              <a:rPr lang="ja-JP" altLang="en-US" sz="900" dirty="0" smtClean="0">
                <a:latin typeface="Meiryo UI" panose="020B0604030504040204" pitchFamily="50" charset="-128"/>
                <a:ea typeface="Meiryo UI" panose="020B0604030504040204" pitchFamily="50" charset="-128"/>
              </a:rPr>
              <a:t>千円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雑費</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3</a:t>
            </a:r>
            <a:r>
              <a:rPr lang="ja-JP" altLang="en-US" sz="900" dirty="0" smtClean="0">
                <a:latin typeface="Meiryo UI" panose="020B0604030504040204" pitchFamily="50" charset="-128"/>
                <a:ea typeface="Meiryo UI" panose="020B0604030504040204" pitchFamily="50" charset="-128"/>
              </a:rPr>
              <a:t>万円</a:t>
            </a:r>
            <a:r>
              <a:rPr lang="ja-JP" altLang="en-US" sz="900" dirty="0">
                <a:latin typeface="Meiryo UI" panose="020B0604030504040204" pitchFamily="50" charset="-128"/>
                <a:ea typeface="Meiryo UI" panose="020B0604030504040204" pitchFamily="50" charset="-128"/>
              </a:rPr>
              <a:t>、合計</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17.5</a:t>
            </a:r>
            <a:r>
              <a:rPr lang="ja-JP" altLang="en-US" sz="900" dirty="0" smtClean="0">
                <a:latin typeface="Meiryo UI" panose="020B0604030504040204" pitchFamily="50" charset="-128"/>
                <a:ea typeface="Meiryo UI" panose="020B0604030504040204" pitchFamily="50" charset="-128"/>
              </a:rPr>
              <a:t>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JASSO</a:t>
            </a:r>
            <a:r>
              <a:rPr lang="ja-JP" altLang="en-US" sz="900" dirty="0">
                <a:latin typeface="Meiryo UI" panose="020B0604030504040204" pitchFamily="50" charset="-128"/>
                <a:ea typeface="Meiryo UI" panose="020B0604030504040204" pitchFamily="50" charset="-128"/>
              </a:rPr>
              <a:t>奨学金　</a:t>
            </a:r>
            <a:r>
              <a:rPr lang="en-US" altLang="ja-JP" sz="900" dirty="0" smtClean="0">
                <a:latin typeface="Meiryo UI" panose="020B0604030504040204" pitchFamily="50" charset="-128"/>
                <a:ea typeface="Meiryo UI" panose="020B0604030504040204" pitchFamily="50" charset="-128"/>
              </a:rPr>
              <a:t>6</a:t>
            </a:r>
            <a:r>
              <a:rPr lang="ja-JP" altLang="en-US" sz="900" dirty="0" smtClean="0">
                <a:latin typeface="Meiryo UI" panose="020B0604030504040204" pitchFamily="50" charset="-128"/>
                <a:ea typeface="Meiryo UI" panose="020B0604030504040204" pitchFamily="50" charset="-128"/>
              </a:rPr>
              <a:t>万円</a:t>
            </a:r>
            <a:r>
              <a:rPr lang="ja-JP" altLang="en-US" sz="900" dirty="0">
                <a:latin typeface="Meiryo UI" panose="020B0604030504040204" pitchFamily="50" charset="-128"/>
                <a:ea typeface="Meiryo UI" panose="020B0604030504040204" pitchFamily="50" charset="-128"/>
              </a:rPr>
              <a:t>支給有）</a:t>
            </a:r>
            <a:endParaRPr lang="en-US" altLang="ja-JP" sz="9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325204" y="3664794"/>
            <a:ext cx="2596120" cy="1415772"/>
          </a:xfrm>
          <a:prstGeom prst="rect">
            <a:avLst/>
          </a:prstGeom>
          <a:noFill/>
        </p:spPr>
        <p:txBody>
          <a:bodyPr wrap="square" rtlCol="0">
            <a:spAutoFit/>
          </a:bodyPr>
          <a:lstStyle/>
          <a:p>
            <a:r>
              <a:rPr lang="ja-JP" altLang="en-US" sz="1100" b="1" dirty="0">
                <a:solidFill>
                  <a:srgbClr val="026621"/>
                </a:solidFill>
                <a:latin typeface="Meiryo UI" panose="020B0604030504040204" pitchFamily="50" charset="-128"/>
                <a:ea typeface="Meiryo UI" panose="020B0604030504040204" pitchFamily="50" charset="-128"/>
              </a:rPr>
              <a:t>⑤トビタテ！留学</a:t>
            </a:r>
            <a:r>
              <a:rPr lang="en-US" altLang="ja-JP" sz="1100" b="1" dirty="0">
                <a:solidFill>
                  <a:srgbClr val="026621"/>
                </a:solidFill>
                <a:latin typeface="Meiryo UI" panose="020B0604030504040204" pitchFamily="50" charset="-128"/>
                <a:ea typeface="Meiryo UI" panose="020B0604030504040204" pitchFamily="50" charset="-128"/>
              </a:rPr>
              <a:t>JAPAN</a:t>
            </a:r>
            <a:r>
              <a:rPr lang="ja-JP" altLang="en-US" sz="1100" b="1" dirty="0">
                <a:solidFill>
                  <a:srgbClr val="026621"/>
                </a:solidFill>
                <a:latin typeface="Meiryo UI" panose="020B0604030504040204" pitchFamily="50" charset="-128"/>
                <a:ea typeface="Meiryo UI" panose="020B0604030504040204" pitchFamily="50" charset="-128"/>
              </a:rPr>
              <a:t>（カナダ）</a:t>
            </a:r>
            <a:endParaRPr lang="en-US" altLang="ja-JP" sz="1100" b="1" dirty="0">
              <a:solidFill>
                <a:srgbClr val="026621"/>
              </a:solidFill>
              <a:latin typeface="Meiryo UI" panose="020B0604030504040204" pitchFamily="50" charset="-128"/>
              <a:ea typeface="Meiryo UI" panose="020B0604030504040204" pitchFamily="50" charset="-128"/>
            </a:endParaRPr>
          </a:p>
          <a:p>
            <a:r>
              <a:rPr kumimoji="1" lang="ja-JP" altLang="en-US" sz="1100" b="1" dirty="0">
                <a:solidFill>
                  <a:srgbClr val="026621"/>
                </a:solidFill>
                <a:latin typeface="Meiryo UI" panose="020B0604030504040204" pitchFamily="50" charset="-128"/>
                <a:ea typeface="Meiryo UI" panose="020B0604030504040204" pitchFamily="50" charset="-128"/>
              </a:rPr>
              <a:t>　</a:t>
            </a:r>
            <a:r>
              <a:rPr lang="ja-JP" altLang="en-US" sz="1100" b="1" dirty="0">
                <a:solidFill>
                  <a:srgbClr val="026621"/>
                </a:solidFill>
                <a:latin typeface="Meiryo UI" panose="020B0604030504040204" pitchFamily="50" charset="-128"/>
                <a:ea typeface="Meiryo UI" panose="020B0604030504040204" pitchFamily="50" charset="-128"/>
              </a:rPr>
              <a:t>サスカチュワン大学</a:t>
            </a:r>
            <a:r>
              <a:rPr kumimoji="1" lang="ja-JP" altLang="en-US" sz="1100" b="1" dirty="0">
                <a:solidFill>
                  <a:srgbClr val="026621"/>
                </a:solidFill>
                <a:latin typeface="Meiryo UI" panose="020B0604030504040204" pitchFamily="50" charset="-128"/>
                <a:ea typeface="Meiryo UI" panose="020B0604030504040204" pitchFamily="50" charset="-128"/>
              </a:rPr>
              <a:t>（１年間）</a:t>
            </a:r>
            <a:endParaRPr kumimoji="1" lang="en-US" altLang="ja-JP" sz="1100" b="1" dirty="0">
              <a:solidFill>
                <a:srgbClr val="026621"/>
              </a:solidFill>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往復渡航費：２２万円、授業料等：１３０万円、パスポート・ビザ申請等：３万円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ホームステイ代・家賃等：６２万円、留学保険：１２万円、その他生活費：２１万円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合計：２５０万円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（トビタテ奨学金　２２６万円支給有）</a:t>
            </a:r>
            <a:endParaRPr lang="en-US" altLang="ja-JP" sz="9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46292" y="5431184"/>
            <a:ext cx="3505027" cy="1231106"/>
          </a:xfrm>
          <a:prstGeom prst="rect">
            <a:avLst/>
          </a:prstGeom>
          <a:noFill/>
        </p:spPr>
        <p:txBody>
          <a:bodyPr wrap="square" rtlCol="0">
            <a:spAutoFit/>
          </a:bodyPr>
          <a:lstStyle/>
          <a:p>
            <a:r>
              <a:rPr lang="en-US" altLang="ja-JP" sz="1200" b="1" dirty="0">
                <a:solidFill>
                  <a:srgbClr val="00B050"/>
                </a:solidFill>
                <a:latin typeface="Meiryo UI" panose="020B0604030504040204" pitchFamily="50" charset="-128"/>
                <a:ea typeface="Meiryo UI" panose="020B0604030504040204" pitchFamily="50" charset="-128"/>
              </a:rPr>
              <a:t>1.</a:t>
            </a:r>
            <a:r>
              <a:rPr lang="ja-JP" altLang="en-US" sz="1200" b="1" dirty="0">
                <a:solidFill>
                  <a:srgbClr val="00B050"/>
                </a:solidFill>
                <a:latin typeface="Meiryo UI" panose="020B0604030504040204" pitchFamily="50" charset="-128"/>
                <a:ea typeface="Meiryo UI" panose="020B0604030504040204" pitchFamily="50" charset="-128"/>
              </a:rPr>
              <a:t>日本学生支援機構（ＪＡＳＳＯ</a:t>
            </a:r>
            <a:r>
              <a:rPr lang="en-US" altLang="ja-JP" sz="1200" b="1" dirty="0">
                <a:solidFill>
                  <a:srgbClr val="00B050"/>
                </a:solidFill>
                <a:latin typeface="Meiryo UI" panose="020B0604030504040204" pitchFamily="50" charset="-128"/>
                <a:ea typeface="Meiryo UI" panose="020B0604030504040204" pitchFamily="50" charset="-128"/>
              </a:rPr>
              <a:t>)</a:t>
            </a:r>
          </a:p>
          <a:p>
            <a:r>
              <a:rPr lang="ja-JP" altLang="en-US" sz="1200" b="1" dirty="0">
                <a:solidFill>
                  <a:srgbClr val="00B050"/>
                </a:solidFill>
                <a:latin typeface="Meiryo UI" panose="020B0604030504040204" pitchFamily="50" charset="-128"/>
                <a:ea typeface="Meiryo UI" panose="020B0604030504040204" pitchFamily="50" charset="-128"/>
              </a:rPr>
              <a:t>　　海外留学支援制度（協定派遣）奨学金</a:t>
            </a:r>
            <a:endParaRPr lang="en-US" altLang="ja-JP" sz="1200" b="1" dirty="0">
              <a:solidFill>
                <a:srgbClr val="00B050"/>
              </a:solidFill>
              <a:latin typeface="Meiryo UI" panose="020B0604030504040204" pitchFamily="50" charset="-128"/>
              <a:ea typeface="Meiryo UI" panose="020B0604030504040204" pitchFamily="50" charset="-128"/>
            </a:endParaRPr>
          </a:p>
          <a:p>
            <a:r>
              <a:rPr lang="ja-JP" altLang="en-US" sz="1000" b="1" dirty="0">
                <a:solidFill>
                  <a:srgbClr val="00B050"/>
                </a:solidFill>
                <a:latin typeface="Meiryo UI" panose="020B0604030504040204" pitchFamily="50" charset="-128"/>
                <a:ea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rPr>
              <a:t>岩手大学から</a:t>
            </a:r>
            <a:r>
              <a:rPr lang="en-US" altLang="ja-JP" sz="1000" dirty="0">
                <a:solidFill>
                  <a:prstClr val="black"/>
                </a:solidFill>
                <a:latin typeface="Meiryo UI" panose="020B0604030504040204" pitchFamily="50" charset="-128"/>
                <a:ea typeface="Meiryo UI" panose="020B0604030504040204" pitchFamily="50" charset="-128"/>
              </a:rPr>
              <a:t>JASSO</a:t>
            </a:r>
            <a:r>
              <a:rPr lang="ja-JP" altLang="en-US" sz="1000" dirty="0">
                <a:solidFill>
                  <a:prstClr val="black"/>
                </a:solidFill>
                <a:latin typeface="Meiryo UI" panose="020B0604030504040204" pitchFamily="50" charset="-128"/>
                <a:ea typeface="Meiryo UI" panose="020B0604030504040204" pitchFamily="50" charset="-128"/>
              </a:rPr>
              <a:t>に申請し、採択となった派遣プログラムの参加者に支給となる返還不要の給付型奨学金です。学内で奨学金支給対象者の募集・選考を行います。また、</a:t>
            </a:r>
            <a:r>
              <a:rPr lang="en-US" altLang="ja-JP" sz="1000" dirty="0">
                <a:solidFill>
                  <a:prstClr val="black"/>
                </a:solidFill>
                <a:latin typeface="Meiryo UI" panose="020B0604030504040204" pitchFamily="50" charset="-128"/>
                <a:ea typeface="Meiryo UI" panose="020B0604030504040204" pitchFamily="50" charset="-128"/>
              </a:rPr>
              <a:t>JASSO</a:t>
            </a:r>
            <a:r>
              <a:rPr lang="ja-JP" altLang="en-US" sz="1000" dirty="0">
                <a:solidFill>
                  <a:prstClr val="black"/>
                </a:solidFill>
                <a:latin typeface="Meiryo UI" panose="020B0604030504040204" pitchFamily="50" charset="-128"/>
                <a:ea typeface="Meiryo UI" panose="020B0604030504040204" pitchFamily="50" charset="-128"/>
              </a:rPr>
              <a:t>の定める成績基準をクリアする必要があります。</a:t>
            </a:r>
            <a:endParaRPr lang="en-US" altLang="ja-JP" sz="1000" dirty="0">
              <a:solidFill>
                <a:prstClr val="black"/>
              </a:solidFill>
              <a:latin typeface="Meiryo UI" panose="020B0604030504040204" pitchFamily="50" charset="-128"/>
              <a:ea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rPr>
              <a:t>　渡航先により、</a:t>
            </a:r>
            <a:r>
              <a:rPr lang="ja-JP" altLang="en-US" sz="1000" dirty="0">
                <a:solidFill>
                  <a:srgbClr val="FF0000"/>
                </a:solidFill>
                <a:latin typeface="Meiryo UI" panose="020B0604030504040204" pitchFamily="50" charset="-128"/>
                <a:ea typeface="Meiryo UI" panose="020B0604030504040204" pitchFamily="50" charset="-128"/>
              </a:rPr>
              <a:t>月額６～１０万円の奨学金</a:t>
            </a:r>
            <a:r>
              <a:rPr lang="ja-JP" altLang="en-US" sz="1000" dirty="0">
                <a:solidFill>
                  <a:prstClr val="black"/>
                </a:solidFill>
                <a:latin typeface="Meiryo UI" panose="020B0604030504040204" pitchFamily="50" charset="-128"/>
                <a:ea typeface="Meiryo UI" panose="020B0604030504040204" pitchFamily="50" charset="-128"/>
              </a:rPr>
              <a:t>が支給されます。</a:t>
            </a:r>
            <a:endParaRPr kumimoji="1" lang="ja-JP" altLang="en-US" sz="1000" dirty="0"/>
          </a:p>
        </p:txBody>
      </p:sp>
      <p:sp>
        <p:nvSpPr>
          <p:cNvPr id="16" name="テキスト ボックス 15"/>
          <p:cNvSpPr txBox="1"/>
          <p:nvPr/>
        </p:nvSpPr>
        <p:spPr>
          <a:xfrm>
            <a:off x="-55616" y="7857000"/>
            <a:ext cx="3523673" cy="1138773"/>
          </a:xfrm>
          <a:prstGeom prst="rect">
            <a:avLst/>
          </a:prstGeom>
          <a:noFill/>
        </p:spPr>
        <p:txBody>
          <a:bodyPr wrap="square" rtlCol="0">
            <a:spAutoFit/>
          </a:bodyPr>
          <a:lstStyle/>
          <a:p>
            <a:pPr lvl="0"/>
            <a:r>
              <a:rPr lang="ja-JP" altLang="en-US" sz="1200" b="1" dirty="0">
                <a:solidFill>
                  <a:srgbClr val="00B050"/>
                </a:solidFill>
                <a:latin typeface="Meiryo UI" panose="020B0604030504040204" pitchFamily="50" charset="-128"/>
                <a:ea typeface="Meiryo UI" panose="020B0604030504040204" pitchFamily="50" charset="-128"/>
              </a:rPr>
              <a:t>３</a:t>
            </a:r>
            <a:r>
              <a:rPr lang="en-US" altLang="ja-JP" sz="1200" b="1" dirty="0">
                <a:solidFill>
                  <a:srgbClr val="00B050"/>
                </a:solidFill>
                <a:latin typeface="Meiryo UI" panose="020B0604030504040204" pitchFamily="50" charset="-128"/>
                <a:ea typeface="Meiryo UI" panose="020B0604030504040204" pitchFamily="50" charset="-128"/>
              </a:rPr>
              <a:t>.</a:t>
            </a:r>
            <a:r>
              <a:rPr lang="ja-JP" altLang="en-US" sz="1200" b="1" dirty="0">
                <a:solidFill>
                  <a:srgbClr val="00B050"/>
                </a:solidFill>
                <a:latin typeface="Meiryo UI" panose="020B0604030504040204" pitchFamily="50" charset="-128"/>
                <a:ea typeface="Meiryo UI" panose="020B0604030504040204" pitchFamily="50" charset="-128"/>
              </a:rPr>
              <a:t>トビタテ！留学ＪＡＰＡＮ</a:t>
            </a:r>
            <a:endParaRPr lang="en-US" altLang="ja-JP" sz="1200" b="1" dirty="0">
              <a:solidFill>
                <a:srgbClr val="00B050"/>
              </a:solidFill>
              <a:latin typeface="Meiryo UI" panose="020B0604030504040204" pitchFamily="50" charset="-128"/>
              <a:ea typeface="Meiryo UI" panose="020B0604030504040204" pitchFamily="50" charset="-128"/>
            </a:endParaRPr>
          </a:p>
          <a:p>
            <a:pPr lvl="0"/>
            <a:r>
              <a:rPr lang="ja-JP" altLang="en-US" sz="1200" b="1" dirty="0">
                <a:solidFill>
                  <a:srgbClr val="00B050"/>
                </a:solidFill>
                <a:latin typeface="Meiryo UI" panose="020B0604030504040204" pitchFamily="50" charset="-128"/>
                <a:ea typeface="Meiryo UI" panose="020B0604030504040204" pitchFamily="50" charset="-128"/>
              </a:rPr>
              <a:t>（官民協働海外留学支援制度）</a:t>
            </a:r>
            <a:endParaRPr lang="en-US" altLang="ja-JP" sz="1200" b="1" dirty="0">
              <a:solidFill>
                <a:srgbClr val="00B050"/>
              </a:solidFill>
              <a:latin typeface="Meiryo UI" panose="020B0604030504040204" pitchFamily="50" charset="-128"/>
              <a:ea typeface="Meiryo UI" panose="020B0604030504040204" pitchFamily="50" charset="-128"/>
            </a:endParaRPr>
          </a:p>
          <a:p>
            <a:r>
              <a:rPr lang="ja-JP" altLang="en-US" sz="1400" b="1" dirty="0">
                <a:solidFill>
                  <a:srgbClr val="00B050"/>
                </a:solidFill>
                <a:latin typeface="Meiryo UI" panose="020B0604030504040204" pitchFamily="50" charset="-128"/>
                <a:ea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rPr>
              <a:t>文部科学省と</a:t>
            </a:r>
            <a:r>
              <a:rPr lang="en-US" altLang="ja-JP" sz="1000" dirty="0">
                <a:solidFill>
                  <a:prstClr val="black"/>
                </a:solidFill>
                <a:latin typeface="Meiryo UI" panose="020B0604030504040204" pitchFamily="50" charset="-128"/>
                <a:ea typeface="Meiryo UI" panose="020B0604030504040204" pitchFamily="50" charset="-128"/>
              </a:rPr>
              <a:t>JASSO</a:t>
            </a:r>
            <a:r>
              <a:rPr lang="ja-JP" altLang="en-US" sz="1000" dirty="0">
                <a:solidFill>
                  <a:prstClr val="black"/>
                </a:solidFill>
                <a:latin typeface="Meiryo UI" panose="020B0604030504040204" pitchFamily="50" charset="-128"/>
                <a:ea typeface="Meiryo UI" panose="020B0604030504040204" pitchFamily="50" charset="-128"/>
              </a:rPr>
              <a:t>が民間企業・団体からの寄付により設立した返還不要の奨学金です。学生本人が留学計画を作成、大学を窓口に申請し、書面審査及び面接審査を経て、支給対象者が決定されます</a:t>
            </a:r>
            <a:r>
              <a:rPr lang="ja-JP" altLang="en-US" sz="1000" dirty="0" smtClean="0">
                <a:solidFill>
                  <a:prstClr val="black"/>
                </a:solidFill>
                <a:latin typeface="Meiryo UI" panose="020B0604030504040204" pitchFamily="50" charset="-128"/>
                <a:ea typeface="Meiryo UI" panose="020B0604030504040204" pitchFamily="50" charset="-128"/>
              </a:rPr>
              <a:t>。</a:t>
            </a:r>
            <a:endParaRPr lang="en-US" altLang="ja-JP" sz="1000" dirty="0">
              <a:solidFill>
                <a:prstClr val="black"/>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47135" y="6689339"/>
            <a:ext cx="3506712" cy="1200329"/>
          </a:xfrm>
          <a:prstGeom prst="rect">
            <a:avLst/>
          </a:prstGeom>
          <a:noFill/>
        </p:spPr>
        <p:txBody>
          <a:bodyPr wrap="square" rtlCol="0">
            <a:spAutoFit/>
          </a:bodyPr>
          <a:lstStyle/>
          <a:p>
            <a:pPr lvl="0"/>
            <a:r>
              <a:rPr lang="ja-JP" altLang="en-US" sz="1200" b="1" dirty="0">
                <a:solidFill>
                  <a:srgbClr val="00B050"/>
                </a:solidFill>
                <a:latin typeface="Meiryo UI" panose="020B0604030504040204" pitchFamily="50" charset="-128"/>
                <a:ea typeface="Meiryo UI" panose="020B0604030504040204" pitchFamily="50" charset="-128"/>
              </a:rPr>
              <a:t>２．岩手大学イーハトーヴ基金奨学金</a:t>
            </a:r>
            <a:r>
              <a:rPr lang="zh-TW" altLang="en-US" sz="1200" dirty="0">
                <a:solidFill>
                  <a:prstClr val="black"/>
                </a:solidFill>
                <a:latin typeface="Meiryo UI" panose="020B0604030504040204" pitchFamily="50" charset="-128"/>
                <a:ea typeface="Meiryo UI" panose="020B0604030504040204" pitchFamily="50" charset="-128"/>
              </a:rPr>
              <a:t>　　</a:t>
            </a:r>
            <a:r>
              <a:rPr lang="zh-TW" altLang="en-US" sz="1100" dirty="0">
                <a:solidFill>
                  <a:prstClr val="black"/>
                </a:solidFill>
                <a:latin typeface="Meiryo UI" panose="020B0604030504040204" pitchFamily="50" charset="-128"/>
                <a:ea typeface="Meiryo UI" panose="020B0604030504040204" pitchFamily="50" charset="-128"/>
              </a:rPr>
              <a:t>　　　　　　</a:t>
            </a:r>
          </a:p>
          <a:p>
            <a:pPr lvl="0"/>
            <a:r>
              <a:rPr lang="ja-JP" altLang="en-US" sz="1000" dirty="0">
                <a:solidFill>
                  <a:prstClr val="black"/>
                </a:solidFill>
                <a:latin typeface="Meiryo UI" panose="020B0604030504040204" pitchFamily="50" charset="-128"/>
                <a:ea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rPr>
              <a:t>海外</a:t>
            </a:r>
            <a:r>
              <a:rPr lang="ja-JP" altLang="en-US" sz="1000" dirty="0">
                <a:solidFill>
                  <a:prstClr val="black"/>
                </a:solidFill>
                <a:latin typeface="Meiryo UI" panose="020B0604030504040204" pitchFamily="50" charset="-128"/>
                <a:ea typeface="Meiryo UI" panose="020B0604030504040204" pitchFamily="50" charset="-128"/>
              </a:rPr>
              <a:t>留学派遣支援事業</a:t>
            </a:r>
            <a:endParaRPr lang="en-US" altLang="ja-JP" sz="1000" dirty="0">
              <a:solidFill>
                <a:prstClr val="black"/>
              </a:solidFill>
              <a:latin typeface="Meiryo UI" panose="020B0604030504040204" pitchFamily="50" charset="-128"/>
              <a:ea typeface="Meiryo UI" panose="020B0604030504040204" pitchFamily="50" charset="-128"/>
            </a:endParaRPr>
          </a:p>
          <a:p>
            <a:pPr lvl="0"/>
            <a:r>
              <a:rPr lang="ja-JP" altLang="en-US" sz="1000" dirty="0">
                <a:solidFill>
                  <a:prstClr val="black"/>
                </a:solidFill>
                <a:latin typeface="Meiryo UI" panose="020B0604030504040204" pitchFamily="50" charset="-128"/>
                <a:ea typeface="Meiryo UI" panose="020B0604030504040204" pitchFamily="50" charset="-128"/>
              </a:rPr>
              <a:t>　岩手大学が認めた海外の大学に交換留学する者及び海外研修プログラムに参加する学生を支援する制度です。</a:t>
            </a:r>
            <a:endParaRPr lang="en-US" altLang="ja-JP" sz="1000" dirty="0">
              <a:solidFill>
                <a:prstClr val="black"/>
              </a:solidFill>
              <a:latin typeface="Meiryo UI" panose="020B0604030504040204" pitchFamily="50" charset="-128"/>
              <a:ea typeface="Meiryo UI" panose="020B0604030504040204" pitchFamily="50" charset="-128"/>
            </a:endParaRPr>
          </a:p>
          <a:p>
            <a:pPr lvl="0"/>
            <a:r>
              <a:rPr lang="ja-JP" altLang="en-US" sz="1000" dirty="0">
                <a:solidFill>
                  <a:prstClr val="black"/>
                </a:solidFill>
                <a:latin typeface="Meiryo UI" panose="020B0604030504040204" pitchFamily="50" charset="-128"/>
                <a:ea typeface="Meiryo UI" panose="020B0604030504040204" pitchFamily="50" charset="-128"/>
              </a:rPr>
              <a:t>　交換留学</a:t>
            </a:r>
            <a:r>
              <a:rPr lang="ja-JP" altLang="en-US" sz="1000" dirty="0" smtClean="0">
                <a:solidFill>
                  <a:prstClr val="black"/>
                </a:solidFill>
                <a:latin typeface="Meiryo UI" panose="020B0604030504040204" pitchFamily="50" charset="-128"/>
                <a:ea typeface="Meiryo UI" panose="020B0604030504040204" pitchFamily="50" charset="-128"/>
              </a:rPr>
              <a:t>は</a:t>
            </a:r>
            <a:r>
              <a:rPr lang="ja-JP" altLang="en-US" sz="1000" dirty="0" smtClean="0">
                <a:solidFill>
                  <a:srgbClr val="FF0000"/>
                </a:solidFill>
                <a:latin typeface="Meiryo UI" panose="020B0604030504040204" pitchFamily="50" charset="-128"/>
                <a:ea typeface="Meiryo UI" panose="020B0604030504040204" pitchFamily="50" charset="-128"/>
              </a:rPr>
              <a:t>１５～２０万円</a:t>
            </a:r>
            <a:r>
              <a:rPr lang="ja-JP" altLang="en-US" sz="1000" dirty="0">
                <a:solidFill>
                  <a:prstClr val="black"/>
                </a:solidFill>
                <a:latin typeface="Meiryo UI" panose="020B0604030504040204" pitchFamily="50" charset="-128"/>
                <a:ea typeface="Meiryo UI" panose="020B0604030504040204" pitchFamily="50" charset="-128"/>
              </a:rPr>
              <a:t>、短期派遣</a:t>
            </a:r>
            <a:r>
              <a:rPr lang="ja-JP" altLang="en-US" sz="1000" dirty="0" smtClean="0">
                <a:solidFill>
                  <a:srgbClr val="FF0000"/>
                </a:solidFill>
                <a:latin typeface="Meiryo UI" panose="020B0604030504040204" pitchFamily="50" charset="-128"/>
                <a:ea typeface="Meiryo UI" panose="020B0604030504040204" pitchFamily="50" charset="-128"/>
              </a:rPr>
              <a:t>４万円</a:t>
            </a:r>
            <a:r>
              <a:rPr lang="ja-JP" altLang="en-US" sz="1000" dirty="0">
                <a:solidFill>
                  <a:prstClr val="black"/>
                </a:solidFill>
                <a:latin typeface="Meiryo UI" panose="020B0604030504040204" pitchFamily="50" charset="-128"/>
                <a:ea typeface="Meiryo UI" panose="020B0604030504040204" pitchFamily="50" charset="-128"/>
              </a:rPr>
              <a:t>の支援経費を支給します。他団体等からの留学奨学金の支給を受けていないこと、本学が定める成績基準をクリアしていることが条件です</a:t>
            </a:r>
            <a:r>
              <a:rPr lang="ja-JP" altLang="en-US" sz="1000" dirty="0" smtClean="0">
                <a:solidFill>
                  <a:prstClr val="black"/>
                </a:solidFill>
                <a:latin typeface="Meiryo UI" panose="020B0604030504040204" pitchFamily="50" charset="-128"/>
                <a:ea typeface="Meiryo UI" panose="020B0604030504040204" pitchFamily="50" charset="-128"/>
              </a:rPr>
              <a:t>。</a:t>
            </a:r>
            <a:endParaRPr lang="en-US" altLang="ja-JP" sz="1000" dirty="0">
              <a:solidFill>
                <a:prstClr val="black"/>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3337722" y="6955517"/>
            <a:ext cx="3484048" cy="1815882"/>
          </a:xfrm>
          <a:prstGeom prst="rect">
            <a:avLst/>
          </a:prstGeom>
          <a:noFill/>
        </p:spPr>
        <p:txBody>
          <a:bodyPr wrap="square" rtlCol="0">
            <a:spAutoFit/>
          </a:bodyPr>
          <a:lstStyle/>
          <a:p>
            <a:pPr lvl="0"/>
            <a:r>
              <a:rPr lang="ja-JP" altLang="en-US" sz="1200" b="1" dirty="0">
                <a:solidFill>
                  <a:srgbClr val="00B050"/>
                </a:solidFill>
                <a:latin typeface="Meiryo UI" panose="020B0604030504040204" pitchFamily="50" charset="-128"/>
                <a:ea typeface="Meiryo UI" panose="020B0604030504040204" pitchFamily="50" charset="-128"/>
              </a:rPr>
              <a:t>５</a:t>
            </a:r>
            <a:r>
              <a:rPr lang="ja-JP" altLang="en-US" sz="1200" b="1" dirty="0" smtClean="0">
                <a:solidFill>
                  <a:srgbClr val="00B050"/>
                </a:solidFill>
                <a:latin typeface="Meiryo UI" panose="020B0604030504040204" pitchFamily="50" charset="-128"/>
                <a:ea typeface="Meiryo UI" panose="020B0604030504040204" pitchFamily="50" charset="-128"/>
              </a:rPr>
              <a:t>．</a:t>
            </a:r>
            <a:r>
              <a:rPr lang="ja-JP" altLang="en-US" sz="1200" b="1" dirty="0">
                <a:solidFill>
                  <a:srgbClr val="00B050"/>
                </a:solidFill>
                <a:latin typeface="Meiryo UI" panose="020B0604030504040204" pitchFamily="50" charset="-128"/>
                <a:ea typeface="Meiryo UI" panose="020B0604030504040204" pitchFamily="50" charset="-128"/>
              </a:rPr>
              <a:t>その他の留学支援制度について</a:t>
            </a:r>
            <a:endParaRPr lang="zh-TW" altLang="en-US" sz="1100" dirty="0">
              <a:solidFill>
                <a:prstClr val="black"/>
              </a:solidFill>
              <a:latin typeface="Meiryo UI" panose="020B0604030504040204" pitchFamily="50" charset="-128"/>
              <a:ea typeface="Meiryo UI" panose="020B0604030504040204" pitchFamily="50" charset="-128"/>
            </a:endParaRPr>
          </a:p>
          <a:p>
            <a:pPr lvl="0"/>
            <a:r>
              <a:rPr lang="ja-JP" altLang="en-US" sz="1000" dirty="0">
                <a:solidFill>
                  <a:prstClr val="black"/>
                </a:solidFill>
                <a:latin typeface="Meiryo UI" panose="020B0604030504040204" pitchFamily="50" charset="-128"/>
                <a:ea typeface="Meiryo UI" panose="020B0604030504040204" pitchFamily="50" charset="-128"/>
              </a:rPr>
              <a:t>①岩手大学の各学部後援会補助</a:t>
            </a:r>
            <a:endParaRPr lang="en-US" altLang="ja-JP" sz="1000" dirty="0">
              <a:solidFill>
                <a:prstClr val="black"/>
              </a:solidFill>
              <a:latin typeface="Meiryo UI" panose="020B0604030504040204" pitchFamily="50" charset="-128"/>
              <a:ea typeface="Meiryo UI" panose="020B0604030504040204" pitchFamily="50" charset="-128"/>
            </a:endParaRPr>
          </a:p>
          <a:p>
            <a:pPr lvl="0"/>
            <a:r>
              <a:rPr lang="ja-JP" altLang="en-US" sz="1000" dirty="0">
                <a:solidFill>
                  <a:prstClr val="black"/>
                </a:solidFill>
                <a:latin typeface="Meiryo UI" panose="020B0604030504040204" pitchFamily="50" charset="-128"/>
                <a:ea typeface="Meiryo UI" panose="020B0604030504040204" pitchFamily="50" charset="-128"/>
              </a:rPr>
              <a:t>　参加プログラムにより、各学部の後援会から支援金支給があります。詳細は</a:t>
            </a:r>
            <a:r>
              <a:rPr lang="ja-JP" altLang="en-US" sz="1000" dirty="0" smtClean="0">
                <a:solidFill>
                  <a:prstClr val="black"/>
                </a:solidFill>
                <a:latin typeface="Meiryo UI" panose="020B0604030504040204" pitchFamily="50" charset="-128"/>
                <a:ea typeface="Meiryo UI" panose="020B0604030504040204" pitchFamily="50" charset="-128"/>
              </a:rPr>
              <a:t>各学部の事務室に</a:t>
            </a:r>
            <a:r>
              <a:rPr lang="ja-JP" altLang="en-US" sz="1000" dirty="0">
                <a:solidFill>
                  <a:prstClr val="black"/>
                </a:solidFill>
                <a:latin typeface="Meiryo UI" panose="020B0604030504040204" pitchFamily="50" charset="-128"/>
                <a:ea typeface="Meiryo UI" panose="020B0604030504040204" pitchFamily="50" charset="-128"/>
              </a:rPr>
              <a:t>お問い合わせください。</a:t>
            </a:r>
            <a:endParaRPr lang="en-US" altLang="ja-JP" sz="1000" dirty="0">
              <a:solidFill>
                <a:prstClr val="black"/>
              </a:solidFill>
              <a:latin typeface="Meiryo UI" panose="020B0604030504040204" pitchFamily="50" charset="-128"/>
              <a:ea typeface="Meiryo UI" panose="020B0604030504040204" pitchFamily="50" charset="-128"/>
            </a:endParaRPr>
          </a:p>
          <a:p>
            <a:pPr lvl="0"/>
            <a:endParaRPr lang="en-US" altLang="ja-JP" sz="1000" dirty="0">
              <a:solidFill>
                <a:prstClr val="black"/>
              </a:solidFill>
              <a:latin typeface="Meiryo UI" panose="020B0604030504040204" pitchFamily="50" charset="-128"/>
              <a:ea typeface="Meiryo UI" panose="020B0604030504040204" pitchFamily="50" charset="-128"/>
            </a:endParaRPr>
          </a:p>
          <a:p>
            <a:pPr lvl="0"/>
            <a:r>
              <a:rPr lang="ja-JP" altLang="en-US" sz="1000" dirty="0">
                <a:solidFill>
                  <a:prstClr val="black"/>
                </a:solidFill>
                <a:latin typeface="Meiryo UI" panose="020B0604030504040204" pitchFamily="50" charset="-128"/>
                <a:ea typeface="Meiryo UI" panose="020B0604030504040204" pitchFamily="50" charset="-128"/>
              </a:rPr>
              <a:t>②海外留学奨学金検索サイトの活用</a:t>
            </a:r>
          </a:p>
          <a:p>
            <a:pPr lvl="0"/>
            <a:r>
              <a:rPr lang="ja-JP" altLang="en-US" sz="1000" dirty="0">
                <a:solidFill>
                  <a:prstClr val="black"/>
                </a:solidFill>
                <a:latin typeface="Meiryo UI" panose="020B0604030504040204" pitchFamily="50" charset="-128"/>
                <a:ea typeface="Meiryo UI" panose="020B0604030504040204" pitchFamily="50" charset="-128"/>
              </a:rPr>
              <a:t>　日本学生支援機構（</a:t>
            </a:r>
            <a:r>
              <a:rPr lang="en-US" altLang="ja-JP" sz="1000" dirty="0">
                <a:solidFill>
                  <a:prstClr val="black"/>
                </a:solidFill>
                <a:latin typeface="Meiryo UI" panose="020B0604030504040204" pitchFamily="50" charset="-128"/>
                <a:ea typeface="Meiryo UI" panose="020B0604030504040204" pitchFamily="50" charset="-128"/>
              </a:rPr>
              <a:t>JASSO)</a:t>
            </a:r>
            <a:r>
              <a:rPr lang="ja-JP" altLang="en-US" sz="1000" dirty="0">
                <a:solidFill>
                  <a:prstClr val="black"/>
                </a:solidFill>
                <a:latin typeface="Meiryo UI" panose="020B0604030504040204" pitchFamily="50" charset="-128"/>
                <a:ea typeface="Meiryo UI" panose="020B0604030504040204" pitchFamily="50" charset="-128"/>
              </a:rPr>
              <a:t>が運営しているサイトでは、文部科学省や国内外の教育機関、各種団体等が提供している、海外に留学するための様々な奨学金制度の検索ができます。</a:t>
            </a:r>
          </a:p>
          <a:p>
            <a:endParaRPr kumimoji="1" lang="en-US" altLang="ja-JP" sz="1000" dirty="0"/>
          </a:p>
          <a:p>
            <a:endParaRPr kumimoji="1" lang="ja-JP" altLang="en-US" sz="1000" dirty="0"/>
          </a:p>
        </p:txBody>
      </p:sp>
      <p:pic>
        <p:nvPicPr>
          <p:cNvPr id="28" name="図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0344" y="8443585"/>
            <a:ext cx="1718804" cy="375011"/>
          </a:xfrm>
          <a:prstGeom prst="rect">
            <a:avLst/>
          </a:prstGeom>
        </p:spPr>
      </p:pic>
      <p:sp>
        <p:nvSpPr>
          <p:cNvPr id="31" name="正方形/長方形 30"/>
          <p:cNvSpPr/>
          <p:nvPr/>
        </p:nvSpPr>
        <p:spPr>
          <a:xfrm>
            <a:off x="3915220" y="8757899"/>
            <a:ext cx="2483693" cy="276999"/>
          </a:xfrm>
          <a:prstGeom prst="rect">
            <a:avLst/>
          </a:prstGeom>
        </p:spPr>
        <p:txBody>
          <a:bodyPr wrap="none">
            <a:spAutoFit/>
          </a:bodyPr>
          <a:lstStyle/>
          <a:p>
            <a:r>
              <a:rPr lang="ja-JP" altLang="en-US" sz="1200" b="1" dirty="0">
                <a:solidFill>
                  <a:schemeClr val="accent5"/>
                </a:solidFill>
                <a:latin typeface="Meiryo UI" panose="020B0604030504040204" pitchFamily="50" charset="-128"/>
                <a:ea typeface="Meiryo UI" panose="020B0604030504040204" pitchFamily="50" charset="-128"/>
              </a:rPr>
              <a:t>http://ryugaku.jasso.go.jp/</a:t>
            </a:r>
          </a:p>
        </p:txBody>
      </p:sp>
      <p:pic>
        <p:nvPicPr>
          <p:cNvPr id="24" name="図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046436" y="5172850"/>
            <a:ext cx="5806459" cy="684412"/>
          </a:xfrm>
          <a:prstGeom prst="rect">
            <a:avLst/>
          </a:prstGeom>
        </p:spPr>
      </p:pic>
      <p:sp>
        <p:nvSpPr>
          <p:cNvPr id="26" name="テキスト ボックス 25"/>
          <p:cNvSpPr txBox="1"/>
          <p:nvPr/>
        </p:nvSpPr>
        <p:spPr>
          <a:xfrm>
            <a:off x="8960" y="8892000"/>
            <a:ext cx="360040" cy="261610"/>
          </a:xfrm>
          <a:prstGeom prst="rect">
            <a:avLst/>
          </a:prstGeom>
          <a:noFill/>
        </p:spPr>
        <p:txBody>
          <a:bodyPr wrap="square" rtlCol="0">
            <a:spAutoFit/>
          </a:bodyPr>
          <a:lstStyle/>
          <a:p>
            <a:r>
              <a:rPr kumimoji="1" lang="en-US" altLang="ja-JP" sz="1100" dirty="0"/>
              <a:t>-5-</a:t>
            </a:r>
            <a:endParaRPr kumimoji="1" lang="ja-JP" altLang="en-US" sz="1100" dirty="0"/>
          </a:p>
        </p:txBody>
      </p:sp>
      <p:grpSp>
        <p:nvGrpSpPr>
          <p:cNvPr id="27" name="グループ化 26"/>
          <p:cNvGrpSpPr/>
          <p:nvPr/>
        </p:nvGrpSpPr>
        <p:grpSpPr>
          <a:xfrm>
            <a:off x="9376751" y="1322688"/>
            <a:ext cx="505200" cy="4835407"/>
            <a:chOff x="9134530" y="1324422"/>
            <a:chExt cx="505200" cy="4835407"/>
          </a:xfrm>
        </p:grpSpPr>
        <p:sp>
          <p:nvSpPr>
            <p:cNvPr id="29" name="角丸四角形 28"/>
            <p:cNvSpPr/>
            <p:nvPr/>
          </p:nvSpPr>
          <p:spPr>
            <a:xfrm>
              <a:off x="9142405" y="5692286"/>
              <a:ext cx="495000" cy="46754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9142405" y="5147833"/>
              <a:ext cx="495000" cy="467543"/>
            </a:xfrm>
            <a:prstGeom prst="roundRect">
              <a:avLst/>
            </a:prstGeom>
            <a:solidFill>
              <a:srgbClr val="EE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9134530" y="1324422"/>
              <a:ext cx="495000" cy="467543"/>
            </a:xfrm>
            <a:prstGeom prst="roundRect">
              <a:avLst/>
            </a:prstGeom>
            <a:solidFill>
              <a:srgbClr val="FE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9144730" y="4603380"/>
              <a:ext cx="495000" cy="467543"/>
            </a:xfrm>
            <a:prstGeom prst="roundRect">
              <a:avLst/>
            </a:prstGeom>
            <a:solidFill>
              <a:srgbClr val="4C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9134530" y="1868876"/>
              <a:ext cx="495000" cy="467543"/>
            </a:xfrm>
            <a:prstGeom prst="roundRect">
              <a:avLst/>
            </a:prstGeom>
            <a:solidFill>
              <a:srgbClr val="FFE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9142405" y="2413330"/>
              <a:ext cx="495000" cy="467543"/>
            </a:xfrm>
            <a:prstGeom prst="roundRect">
              <a:avLst/>
            </a:prstGeom>
            <a:solidFill>
              <a:srgbClr val="FF7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9142405" y="2965435"/>
              <a:ext cx="495000" cy="467543"/>
            </a:xfrm>
            <a:prstGeom prst="roundRect">
              <a:avLst/>
            </a:prstGeom>
            <a:solidFill>
              <a:srgbClr val="FFE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9142405" y="3509889"/>
              <a:ext cx="495000" cy="467543"/>
            </a:xfrm>
            <a:prstGeom prst="roundRect">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p:cNvSpPr/>
            <p:nvPr/>
          </p:nvSpPr>
          <p:spPr>
            <a:xfrm>
              <a:off x="9143742" y="4058926"/>
              <a:ext cx="495000" cy="467543"/>
            </a:xfrm>
            <a:prstGeom prst="roundRect">
              <a:avLst/>
            </a:prstGeom>
            <a:solidFill>
              <a:srgbClr val="E1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p:cNvSpPr txBox="1"/>
          <p:nvPr/>
        </p:nvSpPr>
        <p:spPr>
          <a:xfrm>
            <a:off x="3322623" y="5337000"/>
            <a:ext cx="3473957" cy="553998"/>
          </a:xfrm>
          <a:prstGeom prst="rect">
            <a:avLst/>
          </a:prstGeom>
          <a:noFill/>
        </p:spPr>
        <p:txBody>
          <a:bodyPr wrap="square" rtlCol="0">
            <a:spAutoFit/>
          </a:bodyPr>
          <a:lstStyle/>
          <a:p>
            <a:endParaRPr lang="en-US" altLang="ja-JP" sz="1000" dirty="0">
              <a:solidFill>
                <a:prstClr val="black"/>
              </a:solidFill>
              <a:latin typeface="Meiryo UI" panose="020B0604030504040204" pitchFamily="50" charset="-128"/>
              <a:ea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rPr>
              <a:t>　渡航先により、</a:t>
            </a:r>
            <a:r>
              <a:rPr lang="ja-JP" altLang="en-US" sz="1000" dirty="0">
                <a:solidFill>
                  <a:srgbClr val="FF0000"/>
                </a:solidFill>
                <a:latin typeface="Meiryo UI" panose="020B0604030504040204" pitchFamily="50" charset="-128"/>
                <a:ea typeface="Meiryo UI" panose="020B0604030504040204" pitchFamily="50" charset="-128"/>
              </a:rPr>
              <a:t>月額６～１６万円の奨学金</a:t>
            </a:r>
            <a:r>
              <a:rPr lang="ja-JP" altLang="en-US" sz="1000" dirty="0">
                <a:solidFill>
                  <a:prstClr val="black"/>
                </a:solidFill>
                <a:latin typeface="Meiryo UI" panose="020B0604030504040204" pitchFamily="50" charset="-128"/>
                <a:ea typeface="Meiryo UI" panose="020B0604030504040204" pitchFamily="50" charset="-128"/>
              </a:rPr>
              <a:t>が支給されるほかに、</a:t>
            </a:r>
            <a:r>
              <a:rPr lang="ja-JP" altLang="en-US" sz="1000" dirty="0">
                <a:solidFill>
                  <a:srgbClr val="FF0000"/>
                </a:solidFill>
                <a:latin typeface="Meiryo UI" panose="020B0604030504040204" pitchFamily="50" charset="-128"/>
                <a:ea typeface="Meiryo UI" panose="020B0604030504040204" pitchFamily="50" charset="-128"/>
              </a:rPr>
              <a:t>留学準備金、留学先の授業料</a:t>
            </a:r>
            <a:r>
              <a:rPr lang="ja-JP" altLang="en-US" sz="1000" dirty="0">
                <a:solidFill>
                  <a:prstClr val="black"/>
                </a:solidFill>
                <a:latin typeface="Meiryo UI" panose="020B0604030504040204" pitchFamily="50" charset="-128"/>
                <a:ea typeface="Meiryo UI" panose="020B0604030504040204" pitchFamily="50" charset="-128"/>
              </a:rPr>
              <a:t>の支援があります。</a:t>
            </a:r>
            <a:endParaRPr kumimoji="1" lang="ja-JP" altLang="en-US" sz="1000" dirty="0"/>
          </a:p>
        </p:txBody>
      </p:sp>
      <p:pic>
        <p:nvPicPr>
          <p:cNvPr id="40" name="図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3826" y="7929852"/>
            <a:ext cx="1253896" cy="368793"/>
          </a:xfrm>
          <a:prstGeom prst="rect">
            <a:avLst/>
          </a:prstGeom>
        </p:spPr>
      </p:pic>
      <p:sp>
        <p:nvSpPr>
          <p:cNvPr id="41" name="テキスト ボックス 40"/>
          <p:cNvSpPr txBox="1"/>
          <p:nvPr/>
        </p:nvSpPr>
        <p:spPr>
          <a:xfrm>
            <a:off x="3327383" y="5922000"/>
            <a:ext cx="3484048" cy="1231106"/>
          </a:xfrm>
          <a:prstGeom prst="rect">
            <a:avLst/>
          </a:prstGeom>
          <a:noFill/>
        </p:spPr>
        <p:txBody>
          <a:bodyPr wrap="square" rtlCol="0">
            <a:spAutoFit/>
          </a:bodyPr>
          <a:lstStyle/>
          <a:p>
            <a:pPr lvl="0"/>
            <a:r>
              <a:rPr lang="ja-JP" altLang="en-US" sz="1200" b="1" dirty="0">
                <a:solidFill>
                  <a:srgbClr val="00B050"/>
                </a:solidFill>
                <a:latin typeface="Meiryo UI" panose="020B0604030504040204" pitchFamily="50" charset="-128"/>
                <a:ea typeface="Meiryo UI" panose="020B0604030504040204" pitchFamily="50" charset="-128"/>
              </a:rPr>
              <a:t>４．いわてグローカル人材育成推進協議会 海外留学支援事業に</a:t>
            </a:r>
            <a:r>
              <a:rPr lang="ja-JP" altLang="en-US" sz="1200" b="1" dirty="0" smtClean="0">
                <a:solidFill>
                  <a:srgbClr val="00B050"/>
                </a:solidFill>
                <a:latin typeface="Meiryo UI" panose="020B0604030504040204" pitchFamily="50" charset="-128"/>
                <a:ea typeface="Meiryo UI" panose="020B0604030504040204" pitchFamily="50" charset="-128"/>
              </a:rPr>
              <a:t>ついて</a:t>
            </a:r>
            <a:endParaRPr lang="ja-JP" altLang="en-US" sz="1200" b="1" dirty="0">
              <a:solidFill>
                <a:srgbClr val="00B050"/>
              </a:solidFill>
              <a:latin typeface="Meiryo UI" panose="020B0604030504040204" pitchFamily="50" charset="-128"/>
              <a:ea typeface="Meiryo UI" panose="020B0604030504040204" pitchFamily="50" charset="-128"/>
            </a:endParaRPr>
          </a:p>
          <a:p>
            <a:pPr lvl="0"/>
            <a:r>
              <a:rPr lang="ja-JP" altLang="en-US" sz="1000" dirty="0">
                <a:latin typeface="Meiryo UI" panose="020B0604030504040204" pitchFamily="50" charset="-128"/>
                <a:ea typeface="Meiryo UI" panose="020B0604030504040204" pitchFamily="50" charset="-128"/>
              </a:rPr>
              <a:t>岩手県の企業、地方公共団体及び高等教育機関等で構成する協議会が運営する返還不要の奨学金です。事前事後の県内インターンと留学がセットのプログラムで、奨学金、留学準備金及び授業料が支給されます。（一人当たり</a:t>
            </a:r>
            <a:r>
              <a:rPr lang="en-US" altLang="ja-JP" sz="1000" dirty="0">
                <a:latin typeface="Meiryo UI" panose="020B0604030504040204" pitchFamily="50" charset="-128"/>
                <a:ea typeface="Meiryo UI" panose="020B0604030504040204" pitchFamily="50" charset="-128"/>
              </a:rPr>
              <a:t>50 </a:t>
            </a:r>
            <a:r>
              <a:rPr lang="ja-JP" altLang="en-US" sz="1000" dirty="0">
                <a:latin typeface="Meiryo UI" panose="020B0604030504040204" pitchFamily="50" charset="-128"/>
                <a:ea typeface="Meiryo UI" panose="020B0604030504040204" pitchFamily="50" charset="-128"/>
              </a:rPr>
              <a:t>万円が上限）</a:t>
            </a:r>
            <a:endParaRPr kumimoji="1" lang="en-US" altLang="ja-JP" sz="1000" dirty="0"/>
          </a:p>
          <a:p>
            <a:endParaRPr kumimoji="1" lang="ja-JP" altLang="en-US" sz="1000" dirty="0"/>
          </a:p>
        </p:txBody>
      </p:sp>
    </p:spTree>
    <p:extLst>
      <p:ext uri="{BB962C8B-B14F-4D97-AF65-F5344CB8AC3E}">
        <p14:creationId xmlns:p14="http://schemas.microsoft.com/office/powerpoint/2010/main" val="1516561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139" y="0"/>
            <a:ext cx="1687739" cy="1613744"/>
          </a:xfrm>
          <a:prstGeom prst="rect">
            <a:avLst/>
          </a:prstGeom>
          <a:solidFill>
            <a:srgbClr val="9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endParaRPr kumimoji="1" lang="en-US" altLang="ja-JP" sz="3200" dirty="0"/>
          </a:p>
          <a:p>
            <a:pPr algn="ctr"/>
            <a:r>
              <a:rPr lang="ja-JP" altLang="en-US" sz="3200" dirty="0"/>
              <a:t>Ｑ＆Ａ</a:t>
            </a:r>
            <a:r>
              <a:rPr lang="en-US" altLang="ja-JP" sz="3200" dirty="0"/>
              <a:t> </a:t>
            </a:r>
            <a:endParaRPr kumimoji="1" lang="ja-JP" altLang="en-US" sz="3200" dirty="0"/>
          </a:p>
        </p:txBody>
      </p:sp>
      <p:sp>
        <p:nvSpPr>
          <p:cNvPr id="15" name="テキスト ボックス 14"/>
          <p:cNvSpPr txBox="1"/>
          <p:nvPr/>
        </p:nvSpPr>
        <p:spPr>
          <a:xfrm>
            <a:off x="159621" y="1613744"/>
            <a:ext cx="6535797" cy="523220"/>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Ｑ１．留学に興味はあるのですが、まだ何も決めていません。具体的に計画を立ててから</a:t>
            </a:r>
            <a:r>
              <a:rPr kumimoji="1" lang="ja-JP" altLang="en-US" sz="1400" b="1" dirty="0">
                <a:latin typeface="Meiryo UI" panose="020B0604030504040204" pitchFamily="50" charset="-128"/>
                <a:ea typeface="Meiryo UI" panose="020B0604030504040204" pitchFamily="50" charset="-128"/>
              </a:rPr>
              <a:t>でないと留学相談はできないでしょうか？</a:t>
            </a:r>
          </a:p>
        </p:txBody>
      </p:sp>
      <p:sp>
        <p:nvSpPr>
          <p:cNvPr id="17" name="正方形/長方形 16"/>
          <p:cNvSpPr/>
          <p:nvPr/>
        </p:nvSpPr>
        <p:spPr>
          <a:xfrm>
            <a:off x="188640" y="2136964"/>
            <a:ext cx="6509737" cy="86792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rgbClr val="FF0000"/>
                </a:solidFill>
                <a:latin typeface="Meiryo UI" panose="020B0604030504040204" pitchFamily="50" charset="-128"/>
                <a:ea typeface="Meiryo UI" panose="020B0604030504040204" pitchFamily="50" charset="-128"/>
              </a:rPr>
              <a:t>Ａ　大丈夫、いつでも相談にきてください！</a:t>
            </a:r>
            <a:endParaRPr kumimoji="1" lang="en-US" altLang="ja-JP" sz="1400" b="1" dirty="0">
              <a:solidFill>
                <a:srgbClr val="FF0000"/>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ひとくちに留学といっても、期間や方法は様々。岩手大学で提供しているプログラムも、</a:t>
            </a:r>
            <a:r>
              <a:rPr lang="en-US" altLang="ja-JP" sz="1200" dirty="0">
                <a:solidFill>
                  <a:schemeClr val="tx1"/>
                </a:solidFill>
                <a:latin typeface="Meiryo UI" panose="020B0604030504040204" pitchFamily="50" charset="-128"/>
                <a:ea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2</a:t>
            </a:r>
            <a:r>
              <a:rPr lang="ja-JP" altLang="en-US" sz="1200" dirty="0">
                <a:solidFill>
                  <a:schemeClr val="tx1"/>
                </a:solidFill>
                <a:latin typeface="Meiryo UI" panose="020B0604030504040204" pitchFamily="50" charset="-128"/>
                <a:ea typeface="Meiryo UI" panose="020B0604030504040204" pitchFamily="50" charset="-128"/>
              </a:rPr>
              <a:t>週間の短期研修から</a:t>
            </a:r>
            <a:r>
              <a:rPr lang="en-US" altLang="ja-JP" sz="1200" dirty="0">
                <a:solidFill>
                  <a:schemeClr val="tx1"/>
                </a:solidFill>
                <a:latin typeface="Meiryo UI" panose="020B0604030504040204" pitchFamily="50" charset="-128"/>
                <a:ea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rPr>
              <a:t>年間の交換留学など</a:t>
            </a:r>
            <a:r>
              <a:rPr lang="ja-JP" altLang="en-US" sz="1200" dirty="0" smtClean="0">
                <a:solidFill>
                  <a:schemeClr val="tx1"/>
                </a:solidFill>
                <a:latin typeface="Meiryo UI" panose="020B0604030504040204" pitchFamily="50" charset="-128"/>
                <a:ea typeface="Meiryo UI" panose="020B0604030504040204" pitchFamily="50" charset="-128"/>
              </a:rPr>
              <a:t>が</a:t>
            </a:r>
            <a:r>
              <a:rPr lang="en-US" altLang="ja-JP" sz="1200" dirty="0" smtClean="0">
                <a:solidFill>
                  <a:schemeClr val="tx1"/>
                </a:solidFill>
                <a:latin typeface="Meiryo UI" panose="020B0604030504040204" pitchFamily="50" charset="-128"/>
                <a:ea typeface="Meiryo UI" panose="020B0604030504040204" pitchFamily="50" charset="-128"/>
              </a:rPr>
              <a:t>1</a:t>
            </a:r>
            <a:r>
              <a:rPr lang="en-US" altLang="ja-JP" sz="1200" dirty="0">
                <a:solidFill>
                  <a:schemeClr val="tx1"/>
                </a:solidFill>
                <a:latin typeface="Meiryo UI" panose="020B0604030504040204" pitchFamily="50" charset="-128"/>
                <a:ea typeface="Meiryo UI" panose="020B0604030504040204" pitchFamily="50" charset="-128"/>
              </a:rPr>
              <a:t>0</a:t>
            </a:r>
            <a:r>
              <a:rPr lang="ja-JP" altLang="en-US" sz="1200" dirty="0" smtClean="0">
                <a:solidFill>
                  <a:schemeClr val="tx1"/>
                </a:solidFill>
                <a:latin typeface="Meiryo UI" panose="020B0604030504040204" pitchFamily="50" charset="-128"/>
                <a:ea typeface="Meiryo UI" panose="020B0604030504040204" pitchFamily="50" charset="-128"/>
              </a:rPr>
              <a:t>ヶ国</a:t>
            </a:r>
            <a:r>
              <a:rPr lang="ja-JP" altLang="en-US" sz="1200" dirty="0">
                <a:solidFill>
                  <a:schemeClr val="tx1"/>
                </a:solidFill>
                <a:latin typeface="Meiryo UI" panose="020B0604030504040204" pitchFamily="50" charset="-128"/>
                <a:ea typeface="Meiryo UI" panose="020B0604030504040204" pitchFamily="50" charset="-128"/>
              </a:rPr>
              <a:t>以上で展開されており、体験できる内容は多種多様です。</a:t>
            </a:r>
            <a:r>
              <a:rPr lang="ja-JP" altLang="en-US" sz="1200" u="sng" dirty="0">
                <a:solidFill>
                  <a:schemeClr val="tx1"/>
                </a:solidFill>
                <a:latin typeface="Meiryo UI" panose="020B0604030504040204" pitchFamily="50" charset="-128"/>
                <a:ea typeface="Meiryo UI" panose="020B0604030504040204" pitchFamily="50" charset="-128"/>
              </a:rPr>
              <a:t>あなたが“留学”で何をしたいのか、どんなプログラムが合っているのか</a:t>
            </a:r>
            <a:r>
              <a:rPr lang="ja-JP" altLang="en-US" sz="1200" dirty="0">
                <a:solidFill>
                  <a:schemeClr val="tx1"/>
                </a:solidFill>
                <a:latin typeface="Meiryo UI" panose="020B0604030504040204" pitchFamily="50" charset="-128"/>
                <a:ea typeface="Meiryo UI" panose="020B0604030504040204" pitchFamily="50" charset="-128"/>
              </a:rPr>
              <a:t>について理解を深めるところからお手伝いします。</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97466" y="2997000"/>
            <a:ext cx="6509736"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Ｑ２．英語ができれば留学できますか？</a:t>
            </a:r>
            <a:endParaRPr lang="en-US" altLang="ja-JP" sz="1400" b="1" dirty="0">
              <a:latin typeface="Meiryo UI" panose="020B0604030504040204" pitchFamily="50" charset="-128"/>
              <a:ea typeface="Meiryo UI" panose="020B0604030504040204" pitchFamily="50" charset="-128"/>
            </a:endParaRPr>
          </a:p>
        </p:txBody>
      </p:sp>
      <p:sp>
        <p:nvSpPr>
          <p:cNvPr id="19" name="正方形/長方形 18"/>
          <p:cNvSpPr/>
          <p:nvPr/>
        </p:nvSpPr>
        <p:spPr>
          <a:xfrm>
            <a:off x="238189" y="3304777"/>
            <a:ext cx="6509737" cy="128432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rgbClr val="FF0000"/>
                </a:solidFill>
                <a:latin typeface="Meiryo UI" panose="020B0604030504040204" pitchFamily="50" charset="-128"/>
                <a:ea typeface="Meiryo UI" panose="020B0604030504040204" pitchFamily="50" charset="-128"/>
              </a:rPr>
              <a:t>Ａ　語学力（英語）も必要ですが、「自分が何をしたいか」</a:t>
            </a:r>
            <a:r>
              <a:rPr lang="ja-JP" altLang="en-US" sz="1400" b="1" dirty="0">
                <a:solidFill>
                  <a:srgbClr val="FF0000"/>
                </a:solidFill>
                <a:latin typeface="Meiryo UI" panose="020B0604030504040204" pitchFamily="50" charset="-128"/>
                <a:ea typeface="Meiryo UI" panose="020B0604030504040204" pitchFamily="50" charset="-128"/>
              </a:rPr>
              <a:t>が大切です。</a:t>
            </a:r>
            <a:endParaRPr kumimoji="1" lang="en-US" altLang="ja-JP" sz="1400" b="1" dirty="0">
              <a:solidFill>
                <a:srgbClr val="FF0000"/>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考えてみてください。日本語が使えるだけで、日本での学生生活を充実して過ごせるでしょうか？やはり目的意識が大切ですよね。とはいえ、確かに現地で生活するためには一定の語学力が必要です。留学先が英語圏の場合は申請条件に英語能力試験の基準点を設定している場合が多いですし、非英語圏の場合もある程度現地の言語を学んでいくことが望ましいでしょう。岩手大学では語学力を強化するための様々なサポートを用意していますので、ぜひ活用してください。</a:t>
            </a:r>
            <a:endParaRPr kumimoji="1" lang="ja-JP" altLang="en-US" sz="1200" b="1" dirty="0">
              <a:solidFill>
                <a:srgbClr val="FF0000"/>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247868" y="7745114"/>
            <a:ext cx="6509737" cy="123688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rgbClr val="FF0000"/>
                </a:solidFill>
                <a:latin typeface="Meiryo UI" panose="020B0604030504040204" pitchFamily="50" charset="-128"/>
                <a:ea typeface="Meiryo UI" panose="020B0604030504040204" pitchFamily="50" charset="-128"/>
              </a:rPr>
              <a:t>Ａ　まずはメールでご連絡、または国際課までお立ち寄りください。　</a:t>
            </a:r>
            <a:endParaRPr lang="en-US" altLang="ja-JP" sz="1400" b="1" dirty="0">
              <a:solidFill>
                <a:srgbClr val="FF0000"/>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留学相談は専門の教員が対応します</a:t>
            </a:r>
            <a:r>
              <a:rPr lang="ja-JP" altLang="en-US" sz="1200" dirty="0" smtClean="0">
                <a:solidFill>
                  <a:schemeClr val="tx1"/>
                </a:solidFill>
                <a:latin typeface="Meiryo UI" panose="020B0604030504040204" pitchFamily="50" charset="-128"/>
                <a:ea typeface="Meiryo UI" panose="020B0604030504040204" pitchFamily="50" charset="-128"/>
              </a:rPr>
              <a:t>。まず</a:t>
            </a:r>
            <a:r>
              <a:rPr lang="ja-JP" altLang="en-US" sz="1200" dirty="0">
                <a:solidFill>
                  <a:schemeClr val="tx1"/>
                </a:solidFill>
                <a:latin typeface="Meiryo UI" panose="020B0604030504040204" pitchFamily="50" charset="-128"/>
                <a:ea typeface="Meiryo UI" panose="020B0604030504040204" pitchFamily="50" charset="-128"/>
              </a:rPr>
              <a:t>は希望日や時間帯をメールで連絡してください。　</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相談者：尾中夏美</a:t>
            </a:r>
            <a:r>
              <a:rPr lang="ja-JP" altLang="en-US" sz="1200" dirty="0" smtClean="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国際</a:t>
            </a:r>
            <a:r>
              <a:rPr lang="ja-JP" altLang="en-US" sz="1200" dirty="0" smtClean="0">
                <a:solidFill>
                  <a:schemeClr val="tx1"/>
                </a:solidFill>
                <a:latin typeface="Meiryo UI" panose="020B0604030504040204" pitchFamily="50" charset="-128"/>
                <a:ea typeface="Meiryo UI" panose="020B0604030504040204" pitchFamily="50" charset="-128"/>
              </a:rPr>
              <a:t>教育センター教授</a:t>
            </a:r>
            <a:r>
              <a:rPr lang="ja-JP" altLang="en-US" sz="1200" dirty="0">
                <a:solidFill>
                  <a:schemeClr val="tx1"/>
                </a:solidFill>
                <a:latin typeface="Meiryo UI" panose="020B0604030504040204" pitchFamily="50" charset="-128"/>
                <a:ea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メール：</a:t>
            </a:r>
            <a:r>
              <a:rPr lang="en-US" altLang="ja-JP" sz="1200" dirty="0">
                <a:solidFill>
                  <a:schemeClr val="tx1"/>
                </a:solidFill>
                <a:latin typeface="Meiryo UI" panose="020B0604030504040204" pitchFamily="50" charset="-128"/>
                <a:ea typeface="Meiryo UI" panose="020B0604030504040204" pitchFamily="50" charset="-128"/>
              </a:rPr>
              <a:t>onaka@iwate-u.ac.jp</a:t>
            </a:r>
            <a:endParaRPr lang="ja-JP" altLang="en-US"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研究室：学生センターＢ棟</a:t>
            </a:r>
            <a:r>
              <a:rPr lang="en-US" altLang="ja-JP" sz="1200" dirty="0">
                <a:solidFill>
                  <a:schemeClr val="tx1"/>
                </a:solidFill>
                <a:latin typeface="Meiryo UI" panose="020B0604030504040204" pitchFamily="50" charset="-128"/>
                <a:ea typeface="Meiryo UI" panose="020B0604030504040204" pitchFamily="50" charset="-128"/>
              </a:rPr>
              <a:t>2</a:t>
            </a:r>
            <a:r>
              <a:rPr lang="ja-JP" altLang="en-US" sz="1200" dirty="0">
                <a:solidFill>
                  <a:schemeClr val="tx1"/>
                </a:solidFill>
                <a:latin typeface="Meiryo UI" panose="020B0604030504040204" pitchFamily="50" charset="-128"/>
                <a:ea typeface="Meiryo UI" panose="020B0604030504040204" pitchFamily="50" charset="-128"/>
              </a:rPr>
              <a:t>階　</a:t>
            </a:r>
            <a:r>
              <a:rPr lang="en-US" altLang="ja-JP" sz="1200" dirty="0">
                <a:solidFill>
                  <a:schemeClr val="tx1"/>
                </a:solidFill>
                <a:latin typeface="Meiryo UI" panose="020B0604030504040204" pitchFamily="50" charset="-128"/>
                <a:ea typeface="Meiryo UI" panose="020B0604030504040204" pitchFamily="50" charset="-128"/>
              </a:rPr>
              <a:t>210</a:t>
            </a:r>
            <a:r>
              <a:rPr lang="ja-JP" altLang="en-US" sz="1200" dirty="0">
                <a:solidFill>
                  <a:schemeClr val="tx1"/>
                </a:solidFill>
                <a:latin typeface="Meiryo UI" panose="020B0604030504040204" pitchFamily="50" charset="-128"/>
                <a:ea typeface="Meiryo UI" panose="020B0604030504040204" pitchFamily="50" charset="-128"/>
              </a:rPr>
              <a:t>号室　</a:t>
            </a:r>
          </a:p>
          <a:p>
            <a:r>
              <a:rPr lang="ja-JP" altLang="en-US" sz="1200" dirty="0" smtClean="0">
                <a:solidFill>
                  <a:schemeClr val="tx1"/>
                </a:solidFill>
                <a:latin typeface="Meiryo UI" panose="020B0604030504040204" pitchFamily="50" charset="-128"/>
                <a:ea typeface="Meiryo UI" panose="020B0604030504040204" pitchFamily="50" charset="-128"/>
              </a:rPr>
              <a:t>留学</a:t>
            </a:r>
            <a:r>
              <a:rPr lang="ja-JP" altLang="en-US" sz="1200" dirty="0">
                <a:solidFill>
                  <a:schemeClr val="tx1"/>
                </a:solidFill>
                <a:latin typeface="Meiryo UI" panose="020B0604030504040204" pitchFamily="50" charset="-128"/>
                <a:ea typeface="Meiryo UI" panose="020B0604030504040204" pitchFamily="50" charset="-128"/>
              </a:rPr>
              <a:t>に係る一般的・全般的な情報は国際課窓口でも提供しています。</a:t>
            </a:r>
            <a:r>
              <a:rPr lang="ja-JP" altLang="en-US" sz="1200" b="1" dirty="0">
                <a:solidFill>
                  <a:schemeClr val="tx1"/>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26405" y="4589097"/>
            <a:ext cx="6469013"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Ｑ３．留学準備はいつから始めればいいですか？</a:t>
            </a:r>
            <a:endParaRPr kumimoji="1" lang="ja-JP" altLang="en-US" sz="1400" b="1" dirty="0">
              <a:latin typeface="Meiryo UI" panose="020B0604030504040204" pitchFamily="50" charset="-128"/>
              <a:ea typeface="Meiryo UI" panose="020B0604030504040204" pitchFamily="50" charset="-128"/>
            </a:endParaRPr>
          </a:p>
        </p:txBody>
      </p:sp>
      <p:sp>
        <p:nvSpPr>
          <p:cNvPr id="23" name="正方形/長方形 22"/>
          <p:cNvSpPr/>
          <p:nvPr/>
        </p:nvSpPr>
        <p:spPr>
          <a:xfrm>
            <a:off x="238188" y="4879121"/>
            <a:ext cx="6509737" cy="1380993"/>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rgbClr val="FF0000"/>
                </a:solidFill>
                <a:latin typeface="Meiryo UI" panose="020B0604030504040204" pitchFamily="50" charset="-128"/>
                <a:ea typeface="Meiryo UI" panose="020B0604030504040204" pitchFamily="50" charset="-128"/>
              </a:rPr>
              <a:t>Ａ　出発の１年以上前から準備するケースが多いです。まずは計画を立てましょう。</a:t>
            </a:r>
            <a:endParaRPr lang="en-US" altLang="ja-JP" sz="1400" b="1" dirty="0">
              <a:solidFill>
                <a:srgbClr val="FF0000"/>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まずは具体的に“いつ留学したいか”を考え、逆算して予定を立てるとわかりやすいでしょう。卒業までに必要な授業や実習の開講時期、就職活動の予定を考えて、いつなら時間が取れるのか考えてみてください。学部生で在学中に交換留学をする場合、忙しくなるのが３年生の後半なので２年生の後半から出発する、という学生が多いです。語</a:t>
            </a:r>
            <a:r>
              <a:rPr kumimoji="1" lang="ja-JP" altLang="en-US" sz="1200" dirty="0">
                <a:solidFill>
                  <a:schemeClr val="tx1"/>
                </a:solidFill>
                <a:latin typeface="Meiryo UI" panose="020B0604030504040204" pitchFamily="50" charset="-128"/>
                <a:ea typeface="Meiryo UI" panose="020B0604030504040204" pitchFamily="50" charset="-128"/>
              </a:rPr>
              <a:t>学面や金銭面での準備は、始めるのに早すぎるということはありません。また、参加の申請は、交換留学の場合おおむね出発の１年前に受付開始となります。（短期研修はプログラムによって異なります。）</a:t>
            </a:r>
          </a:p>
        </p:txBody>
      </p:sp>
      <p:sp>
        <p:nvSpPr>
          <p:cNvPr id="20" name="テキスト ボックス 19"/>
          <p:cNvSpPr txBox="1"/>
          <p:nvPr/>
        </p:nvSpPr>
        <p:spPr>
          <a:xfrm>
            <a:off x="202857" y="7459223"/>
            <a:ext cx="6496034" cy="307777"/>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Ｑ５．</a:t>
            </a:r>
            <a:r>
              <a:rPr lang="ja-JP" altLang="en-US" sz="1400" b="1" dirty="0">
                <a:latin typeface="Meiryo UI" panose="020B0604030504040204" pitchFamily="50" charset="-128"/>
                <a:ea typeface="Meiryo UI" panose="020B0604030504040204" pitchFamily="50" charset="-128"/>
              </a:rPr>
              <a:t>もっと詳しく知りたいのですが</a:t>
            </a:r>
            <a:r>
              <a:rPr lang="en-US" altLang="ja-JP" sz="1400" b="1" dirty="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046436" y="5172850"/>
            <a:ext cx="5806459" cy="684412"/>
          </a:xfrm>
          <a:prstGeom prst="rect">
            <a:avLst/>
          </a:prstGeom>
        </p:spPr>
      </p:pic>
      <p:sp>
        <p:nvSpPr>
          <p:cNvPr id="13" name="テキスト ボックス 12"/>
          <p:cNvSpPr txBox="1"/>
          <p:nvPr/>
        </p:nvSpPr>
        <p:spPr>
          <a:xfrm>
            <a:off x="6488960" y="8892000"/>
            <a:ext cx="360040" cy="261610"/>
          </a:xfrm>
          <a:prstGeom prst="rect">
            <a:avLst/>
          </a:prstGeom>
          <a:noFill/>
        </p:spPr>
        <p:txBody>
          <a:bodyPr wrap="square" rtlCol="0">
            <a:spAutoFit/>
          </a:bodyPr>
          <a:lstStyle/>
          <a:p>
            <a:r>
              <a:rPr kumimoji="1" lang="en-US" altLang="ja-JP" sz="1100" dirty="0"/>
              <a:t>-</a:t>
            </a:r>
            <a:r>
              <a:rPr lang="en-US" altLang="ja-JP" sz="1100" dirty="0"/>
              <a:t>6</a:t>
            </a:r>
            <a:r>
              <a:rPr kumimoji="1" lang="en-US" altLang="ja-JP" sz="1100" dirty="0"/>
              <a:t>-</a:t>
            </a:r>
            <a:endParaRPr kumimoji="1" lang="ja-JP" altLang="en-US" sz="1100" dirty="0"/>
          </a:p>
        </p:txBody>
      </p:sp>
      <p:grpSp>
        <p:nvGrpSpPr>
          <p:cNvPr id="14" name="グループ化 13"/>
          <p:cNvGrpSpPr/>
          <p:nvPr/>
        </p:nvGrpSpPr>
        <p:grpSpPr>
          <a:xfrm>
            <a:off x="9376751" y="1322688"/>
            <a:ext cx="505200" cy="4835407"/>
            <a:chOff x="9134530" y="1324422"/>
            <a:chExt cx="505200" cy="4835407"/>
          </a:xfrm>
        </p:grpSpPr>
        <p:sp>
          <p:nvSpPr>
            <p:cNvPr id="16" name="角丸四角形 15"/>
            <p:cNvSpPr/>
            <p:nvPr/>
          </p:nvSpPr>
          <p:spPr>
            <a:xfrm>
              <a:off x="9142405" y="5692286"/>
              <a:ext cx="495000" cy="46754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9142405" y="5147833"/>
              <a:ext cx="495000" cy="467543"/>
            </a:xfrm>
            <a:prstGeom prst="roundRect">
              <a:avLst/>
            </a:prstGeom>
            <a:solidFill>
              <a:srgbClr val="EE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9134530" y="1324422"/>
              <a:ext cx="495000" cy="467543"/>
            </a:xfrm>
            <a:prstGeom prst="roundRect">
              <a:avLst/>
            </a:prstGeom>
            <a:solidFill>
              <a:srgbClr val="FE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9144730" y="4603380"/>
              <a:ext cx="495000" cy="467543"/>
            </a:xfrm>
            <a:prstGeom prst="roundRect">
              <a:avLst/>
            </a:prstGeom>
            <a:solidFill>
              <a:srgbClr val="4C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9134530" y="1868876"/>
              <a:ext cx="495000" cy="467543"/>
            </a:xfrm>
            <a:prstGeom prst="roundRect">
              <a:avLst/>
            </a:prstGeom>
            <a:solidFill>
              <a:srgbClr val="FFE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9142405" y="2413330"/>
              <a:ext cx="495000" cy="467543"/>
            </a:xfrm>
            <a:prstGeom prst="roundRect">
              <a:avLst/>
            </a:prstGeom>
            <a:solidFill>
              <a:srgbClr val="FF7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9142405" y="2965435"/>
              <a:ext cx="495000" cy="467543"/>
            </a:xfrm>
            <a:prstGeom prst="roundRect">
              <a:avLst/>
            </a:prstGeom>
            <a:solidFill>
              <a:srgbClr val="FFE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9142405" y="3509889"/>
              <a:ext cx="495000" cy="467543"/>
            </a:xfrm>
            <a:prstGeom prst="roundRect">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9143742" y="4058926"/>
              <a:ext cx="495000" cy="467543"/>
            </a:xfrm>
            <a:prstGeom prst="roundRect">
              <a:avLst/>
            </a:prstGeom>
            <a:solidFill>
              <a:srgbClr val="E1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 name="テキスト ボックス 31"/>
          <p:cNvSpPr txBox="1"/>
          <p:nvPr/>
        </p:nvSpPr>
        <p:spPr>
          <a:xfrm>
            <a:off x="223872" y="6282000"/>
            <a:ext cx="6496034" cy="307777"/>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Ｑ４．コロナ禍でも留学に行けますか？</a:t>
            </a:r>
            <a:endParaRPr kumimoji="1" lang="ja-JP" altLang="en-US" sz="1400" b="1" dirty="0">
              <a:latin typeface="Meiryo UI" panose="020B0604030504040204" pitchFamily="50" charset="-128"/>
              <a:ea typeface="Meiryo UI" panose="020B0604030504040204" pitchFamily="50" charset="-128"/>
            </a:endParaRPr>
          </a:p>
        </p:txBody>
      </p:sp>
      <p:sp>
        <p:nvSpPr>
          <p:cNvPr id="33" name="正方形/長方形 32"/>
          <p:cNvSpPr/>
          <p:nvPr/>
        </p:nvSpPr>
        <p:spPr>
          <a:xfrm>
            <a:off x="247868" y="6546005"/>
            <a:ext cx="6509737" cy="843752"/>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rgbClr val="FF0000"/>
                </a:solidFill>
                <a:latin typeface="Meiryo UI" panose="020B0604030504040204" pitchFamily="50" charset="-128"/>
                <a:ea typeface="Meiryo UI" panose="020B0604030504040204" pitchFamily="50" charset="-128"/>
              </a:rPr>
              <a:t>Ａ　</a:t>
            </a:r>
            <a:r>
              <a:rPr lang="ja-JP" altLang="en-US" sz="1400" b="1" dirty="0" smtClean="0">
                <a:solidFill>
                  <a:srgbClr val="FF0000"/>
                </a:solidFill>
                <a:latin typeface="Meiryo UI" panose="020B0604030504040204" pitchFamily="50" charset="-128"/>
                <a:ea typeface="Meiryo UI" panose="020B0604030504040204" pitchFamily="50" charset="-128"/>
              </a:rPr>
              <a:t>大学の</a:t>
            </a:r>
            <a:r>
              <a:rPr lang="en-US" altLang="ja-JP" sz="1400" b="1" dirty="0" smtClean="0">
                <a:solidFill>
                  <a:srgbClr val="FF0000"/>
                </a:solidFill>
                <a:latin typeface="Meiryo UI" panose="020B0604030504040204" pitchFamily="50" charset="-128"/>
                <a:ea typeface="Meiryo UI" panose="020B0604030504040204" pitchFamily="50" charset="-128"/>
              </a:rPr>
              <a:t>HP</a:t>
            </a:r>
            <a:r>
              <a:rPr lang="ja-JP" altLang="en-US" sz="1400" b="1" dirty="0" smtClean="0">
                <a:solidFill>
                  <a:srgbClr val="FF0000"/>
                </a:solidFill>
                <a:latin typeface="Meiryo UI" panose="020B0604030504040204" pitchFamily="50" charset="-128"/>
                <a:ea typeface="Meiryo UI" panose="020B0604030504040204" pitchFamily="50" charset="-128"/>
              </a:rPr>
              <a:t>で要件を確認してみましょう。</a:t>
            </a:r>
            <a:endParaRPr lang="en-US" altLang="ja-JP" sz="1400" b="1" dirty="0" smtClean="0">
              <a:solidFill>
                <a:srgbClr val="FF0000"/>
              </a:solidFill>
              <a:latin typeface="Meiryo UI" panose="020B0604030504040204" pitchFamily="50" charset="-128"/>
              <a:ea typeface="Meiryo UI" panose="020B0604030504040204" pitchFamily="50" charset="-128"/>
            </a:endParaRPr>
          </a:p>
          <a:p>
            <a:r>
              <a:rPr lang="ja-JP" altLang="en-US" sz="1200" dirty="0" smtClean="0">
                <a:solidFill>
                  <a:srgbClr val="FF0000"/>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留学</a:t>
            </a:r>
            <a:r>
              <a:rPr lang="ja-JP" altLang="en-US" sz="1200" dirty="0" smtClean="0">
                <a:solidFill>
                  <a:schemeClr val="tx1"/>
                </a:solidFill>
                <a:latin typeface="Meiryo UI" panose="020B0604030504040204" pitchFamily="50" charset="-128"/>
                <a:ea typeface="Meiryo UI" panose="020B0604030504040204" pitchFamily="50" charset="-128"/>
              </a:rPr>
              <a:t>に</a:t>
            </a:r>
            <a:r>
              <a:rPr lang="ja-JP" altLang="en-US" sz="1200" dirty="0">
                <a:solidFill>
                  <a:schemeClr val="tx1"/>
                </a:solidFill>
                <a:latin typeface="Meiryo UI" panose="020B0604030504040204" pitchFamily="50" charset="-128"/>
                <a:ea typeface="Meiryo UI" panose="020B0604030504040204" pitchFamily="50" charset="-128"/>
              </a:rPr>
              <a:t>行</a:t>
            </a:r>
            <a:r>
              <a:rPr lang="ja-JP" altLang="en-US" sz="1200" dirty="0" smtClean="0">
                <a:solidFill>
                  <a:schemeClr val="tx1"/>
                </a:solidFill>
                <a:latin typeface="Meiryo UI" panose="020B0604030504040204" pitchFamily="50" charset="-128"/>
                <a:ea typeface="Meiryo UI" panose="020B0604030504040204" pitchFamily="50" charset="-128"/>
              </a:rPr>
              <a:t>くための要件は、大学</a:t>
            </a:r>
            <a:r>
              <a:rPr lang="en-US" altLang="ja-JP" sz="1200" dirty="0" smtClean="0">
                <a:solidFill>
                  <a:schemeClr val="tx1"/>
                </a:solidFill>
                <a:latin typeface="Meiryo UI" panose="020B0604030504040204" pitchFamily="50" charset="-128"/>
                <a:ea typeface="Meiryo UI" panose="020B0604030504040204" pitchFamily="50" charset="-128"/>
              </a:rPr>
              <a:t>HP</a:t>
            </a: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https://</a:t>
            </a:r>
            <a:r>
              <a:rPr lang="en-US" altLang="ja-JP" sz="1200" dirty="0" smtClean="0">
                <a:solidFill>
                  <a:schemeClr val="tx1"/>
                </a:solidFill>
                <a:latin typeface="Meiryo UI" panose="020B0604030504040204" pitchFamily="50" charset="-128"/>
                <a:ea typeface="Meiryo UI" panose="020B0604030504040204" pitchFamily="50" charset="-128"/>
              </a:rPr>
              <a:t>www.iwate-u.ac.jp/coronavirus2020iwate-u.html </a:t>
            </a:r>
            <a:r>
              <a:rPr lang="ja-JP" altLang="en-US" sz="1200" dirty="0" smtClean="0">
                <a:solidFill>
                  <a:schemeClr val="tx1"/>
                </a:solidFill>
                <a:latin typeface="Meiryo UI" panose="020B0604030504040204" pitchFamily="50" charset="-128"/>
                <a:ea typeface="Meiryo UI" panose="020B0604030504040204" pitchFamily="50" charset="-128"/>
              </a:rPr>
              <a:t>）で公開しています。世界各国の感染状況や世界情勢によって変わることがありますので、留学を考えている方はチェックしておくとよいでしょう。</a:t>
            </a:r>
            <a:endParaRPr lang="en-US" altLang="ja-JP" sz="12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71871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17681" y="48876"/>
            <a:ext cx="5031680" cy="1524000"/>
          </a:xfrm>
        </p:spPr>
        <p:txBody>
          <a:bodyPr>
            <a:noAutofit/>
          </a:bodyPr>
          <a:lstStyle/>
          <a:p>
            <a:pPr algn="l"/>
            <a:r>
              <a:rPr kumimoji="1" lang="ja-JP" altLang="en-US" sz="3600" dirty="0">
                <a:latin typeface="Meiryo UI" panose="020B0604030504040204" pitchFamily="50" charset="-128"/>
                <a:ea typeface="Meiryo UI" panose="020B0604030504040204" pitchFamily="50" charset="-128"/>
              </a:rPr>
              <a:t>学内での</a:t>
            </a:r>
            <a:r>
              <a:rPr kumimoji="1" lang="en-US" altLang="ja-JP" sz="3600" dirty="0">
                <a:latin typeface="Meiryo UI" panose="020B0604030504040204" pitchFamily="50" charset="-128"/>
                <a:ea typeface="Meiryo UI" panose="020B0604030504040204" pitchFamily="50" charset="-128"/>
              </a:rPr>
              <a:t/>
            </a:r>
            <a:br>
              <a:rPr kumimoji="1" lang="en-US" altLang="ja-JP" sz="3600" dirty="0">
                <a:latin typeface="Meiryo UI" panose="020B0604030504040204" pitchFamily="50" charset="-128"/>
                <a:ea typeface="Meiryo UI" panose="020B0604030504040204" pitchFamily="50" charset="-128"/>
              </a:rPr>
            </a:br>
            <a:r>
              <a:rPr lang="ja-JP" altLang="en-US" sz="3600" dirty="0" smtClean="0">
                <a:latin typeface="Meiryo UI" panose="020B0604030504040204" pitchFamily="50" charset="-128"/>
                <a:ea typeface="Meiryo UI" panose="020B0604030504040204" pitchFamily="50" charset="-128"/>
              </a:rPr>
              <a:t>留学・</a:t>
            </a:r>
            <a:r>
              <a:rPr lang="ja-JP" altLang="en-US" sz="3600" dirty="0">
                <a:latin typeface="Meiryo UI" panose="020B0604030504040204" pitchFamily="50" charset="-128"/>
                <a:ea typeface="Meiryo UI" panose="020B0604030504040204" pitchFamily="50" charset="-128"/>
              </a:rPr>
              <a:t>外国語</a:t>
            </a:r>
            <a:r>
              <a:rPr lang="ja-JP" altLang="en-US" sz="3600" dirty="0" smtClean="0">
                <a:latin typeface="Meiryo UI" panose="020B0604030504040204" pitchFamily="50" charset="-128"/>
                <a:ea typeface="Meiryo UI" panose="020B0604030504040204" pitchFamily="50" charset="-128"/>
              </a:rPr>
              <a:t>学習</a:t>
            </a:r>
            <a:r>
              <a:rPr lang="ja-JP" altLang="en-US" sz="3600" dirty="0">
                <a:latin typeface="Meiryo UI" panose="020B0604030504040204" pitchFamily="50" charset="-128"/>
                <a:ea typeface="Meiryo UI" panose="020B0604030504040204" pitchFamily="50" charset="-128"/>
              </a:rPr>
              <a:t>支援</a:t>
            </a:r>
            <a:endParaRPr kumimoji="1" lang="ja-JP" altLang="en-US" sz="36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6139" y="0"/>
            <a:ext cx="1706947" cy="1613744"/>
          </a:xfrm>
          <a:prstGeom prst="rect">
            <a:avLst/>
          </a:prstGeom>
          <a:solidFill>
            <a:srgbClr val="EEA50A"/>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nchorCtr="0">
            <a:noAutofit/>
          </a:bodyPr>
          <a:lstStyle/>
          <a:p>
            <a:pPr algn="ctr"/>
            <a:r>
              <a:rPr kumimoji="1" lang="en-US" altLang="ja-JP" sz="2000" dirty="0">
                <a:latin typeface="Meiryo UI" panose="020B0604030504040204" pitchFamily="50" charset="-128"/>
                <a:ea typeface="Meiryo UI" panose="020B0604030504040204" pitchFamily="50" charset="-128"/>
              </a:rPr>
              <a:t>Information</a:t>
            </a:r>
            <a:r>
              <a:rPr kumimoji="1" lang="en-US" altLang="ja-JP" sz="24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3041388" y="1822144"/>
            <a:ext cx="1954381" cy="369332"/>
          </a:xfrm>
          <a:prstGeom prst="rect">
            <a:avLst/>
          </a:prstGeom>
          <a:noFill/>
        </p:spPr>
        <p:txBody>
          <a:bodyPr wrap="none" rtlCol="0">
            <a:spAutoFit/>
          </a:bodyPr>
          <a:lstStyle/>
          <a:p>
            <a:r>
              <a:rPr kumimoji="1" lang="ja-JP" altLang="en-US" dirty="0">
                <a:solidFill>
                  <a:schemeClr val="accent5"/>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留学相談・サポート</a:t>
            </a:r>
          </a:p>
        </p:txBody>
      </p:sp>
      <p:sp>
        <p:nvSpPr>
          <p:cNvPr id="17" name="四角形: 角を丸くする 68"/>
          <p:cNvSpPr/>
          <p:nvPr/>
        </p:nvSpPr>
        <p:spPr>
          <a:xfrm>
            <a:off x="99000" y="1765800"/>
            <a:ext cx="6602155" cy="331200"/>
          </a:xfrm>
          <a:prstGeom prst="round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latin typeface="Meiryo UI" panose="020B0604030504040204" pitchFamily="50" charset="-128"/>
                <a:ea typeface="Meiryo UI" panose="020B0604030504040204" pitchFamily="50" charset="-128"/>
              </a:rPr>
              <a:t>留学</a:t>
            </a:r>
            <a:r>
              <a:rPr lang="ja-JP" altLang="en-US" b="1" dirty="0">
                <a:latin typeface="Meiryo UI" panose="020B0604030504040204" pitchFamily="50" charset="-128"/>
                <a:ea typeface="Meiryo UI" panose="020B0604030504040204" pitchFamily="50" charset="-128"/>
              </a:rPr>
              <a:t>相談</a:t>
            </a:r>
            <a:endParaRPr kumimoji="1" lang="ja-JP" altLang="en-US"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91088" y="2146245"/>
            <a:ext cx="3102912" cy="938719"/>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　留学に関心のある方、いつか留学してみたいという方を対象に個別相談を行っています</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また</a:t>
            </a:r>
            <a:r>
              <a:rPr kumimoji="1" lang="ja-JP" altLang="en-US" sz="1100" dirty="0">
                <a:latin typeface="Meiryo UI" panose="020B0604030504040204" pitchFamily="50" charset="-128"/>
                <a:ea typeface="Meiryo UI" panose="020B0604030504040204" pitchFamily="50" charset="-128"/>
              </a:rPr>
              <a:t>「トビタテ！留学</a:t>
            </a:r>
            <a:r>
              <a:rPr kumimoji="1" lang="en-US" altLang="ja-JP" sz="1100" dirty="0">
                <a:latin typeface="Meiryo UI" panose="020B0604030504040204" pitchFamily="50" charset="-128"/>
                <a:ea typeface="Meiryo UI" panose="020B0604030504040204" pitchFamily="50" charset="-128"/>
              </a:rPr>
              <a:t>JAPAN</a:t>
            </a:r>
            <a:r>
              <a:rPr kumimoji="1" lang="ja-JP" altLang="en-US" sz="1100" dirty="0">
                <a:latin typeface="Meiryo UI" panose="020B0604030504040204" pitchFamily="50" charset="-128"/>
                <a:ea typeface="Meiryo UI" panose="020B0604030504040204" pitchFamily="50" charset="-128"/>
              </a:rPr>
              <a:t>」の申請サポートも行っています。希望する方は、メールで相談予約をしてください</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25" name="四角形: 角を丸くする 34"/>
          <p:cNvSpPr/>
          <p:nvPr/>
        </p:nvSpPr>
        <p:spPr>
          <a:xfrm>
            <a:off x="125396" y="6797997"/>
            <a:ext cx="6602156" cy="330118"/>
          </a:xfrm>
          <a:prstGeom prst="roundRect">
            <a:avLst/>
          </a:prstGeom>
          <a:solidFill>
            <a:srgbClr val="FFC000"/>
          </a:solidFill>
          <a:ln>
            <a:solidFill>
              <a:srgbClr val="EEA5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t>STEP </a:t>
            </a:r>
            <a:r>
              <a:rPr lang="en-US" altLang="ja-JP" sz="2000" b="1" dirty="0" smtClean="0"/>
              <a:t>2: </a:t>
            </a:r>
            <a:r>
              <a:rPr kumimoji="1" lang="en-US" altLang="ja-JP" sz="2000" b="1" dirty="0" smtClean="0"/>
              <a:t>Super English</a:t>
            </a:r>
            <a:endParaRPr kumimoji="1" lang="ja-JP" altLang="en-US" sz="2000" b="1" dirty="0"/>
          </a:p>
        </p:txBody>
      </p:sp>
      <p:sp>
        <p:nvSpPr>
          <p:cNvPr id="27" name="テキスト ボックス 26"/>
          <p:cNvSpPr txBox="1"/>
          <p:nvPr/>
        </p:nvSpPr>
        <p:spPr>
          <a:xfrm>
            <a:off x="0" y="3029768"/>
            <a:ext cx="6858000" cy="369332"/>
          </a:xfrm>
          <a:prstGeom prst="rect">
            <a:avLst/>
          </a:prstGeom>
          <a:noFill/>
        </p:spPr>
        <p:txBody>
          <a:bodyPr wrap="square" rtlCol="0">
            <a:spAutoFit/>
          </a:bodyPr>
          <a:lstStyle/>
          <a:p>
            <a:pPr algn="ctr"/>
            <a:r>
              <a:rPr kumimoji="1" lang="ja-JP" altLang="en-US" dirty="0">
                <a:solidFill>
                  <a:srgbClr val="FFC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英語学習支援</a:t>
            </a:r>
          </a:p>
        </p:txBody>
      </p:sp>
      <p:sp>
        <p:nvSpPr>
          <p:cNvPr id="28" name="テキスト ボックス 27"/>
          <p:cNvSpPr txBox="1"/>
          <p:nvPr/>
        </p:nvSpPr>
        <p:spPr>
          <a:xfrm>
            <a:off x="162165" y="3762000"/>
            <a:ext cx="6501710" cy="938719"/>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留学や海外研修を目指したい、英語力を向上させたい、</a:t>
            </a:r>
            <a:r>
              <a:rPr kumimoji="1" lang="en-US" altLang="ja-JP" sz="1100" dirty="0" smtClean="0">
                <a:latin typeface="Meiryo UI" panose="020B0604030504040204" pitchFamily="50" charset="-128"/>
                <a:ea typeface="Meiryo UI" panose="020B0604030504040204" pitchFamily="50" charset="-128"/>
              </a:rPr>
              <a:t>Step–up English</a:t>
            </a:r>
            <a:r>
              <a:rPr kumimoji="1" lang="ja-JP" altLang="en-US" sz="1100" dirty="0" smtClean="0">
                <a:latin typeface="Meiryo UI" panose="020B0604030504040204" pitchFamily="50" charset="-128"/>
                <a:ea typeface="Meiryo UI" panose="020B0604030504040204" pitchFamily="50" charset="-128"/>
              </a:rPr>
              <a:t>を受講したいけど英語力が不足しているの</a:t>
            </a:r>
            <a:r>
              <a:rPr lang="ja-JP" altLang="en-US" sz="1100" dirty="0" smtClean="0">
                <a:latin typeface="Meiryo UI" panose="020B0604030504040204" pitchFamily="50" charset="-128"/>
                <a:ea typeface="Meiryo UI" panose="020B0604030504040204" pitchFamily="50" charset="-128"/>
              </a:rPr>
              <a:t>でどうしよう？というあなたのために、プライベートレッスン形式で、総合的にあなたのレベルにあった語彙力アップ、読解力アップ、聴解力アップのための教材で英語学習支援をします。</a:t>
            </a:r>
            <a:endParaRPr kumimoji="1"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募集時期：随時開始できます！（グローバルビレッジの</a:t>
            </a:r>
            <a:r>
              <a:rPr lang="en-US" altLang="ja-JP" sz="1100" dirty="0">
                <a:latin typeface="Meiryo UI" panose="020B0604030504040204" pitchFamily="50" charset="-128"/>
                <a:ea typeface="Meiryo UI" panose="020B0604030504040204" pitchFamily="50" charset="-128"/>
              </a:rPr>
              <a:t>English Time</a:t>
            </a:r>
            <a:r>
              <a:rPr lang="ja-JP" altLang="en-US" sz="1100" dirty="0">
                <a:latin typeface="Meiryo UI" panose="020B0604030504040204" pitchFamily="50" charset="-128"/>
                <a:ea typeface="Meiryo UI" panose="020B0604030504040204" pitchFamily="50" charset="-128"/>
              </a:rPr>
              <a:t>で申込できます。）</a:t>
            </a:r>
            <a:endParaRPr lang="en-US" altLang="ja-JP" sz="1100"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受講資格：特にありません！</a:t>
            </a:r>
            <a:endParaRPr kumimoji="1" lang="en-US" altLang="ja-JP" sz="1100" dirty="0" smtClean="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162166" y="7157997"/>
            <a:ext cx="6596834" cy="1107996"/>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　英語圏への留学に必要な</a:t>
            </a:r>
            <a:r>
              <a:rPr kumimoji="1" lang="en-US" altLang="ja-JP" sz="1100" dirty="0">
                <a:latin typeface="Meiryo UI" panose="020B0604030504040204" pitchFamily="50" charset="-128"/>
                <a:ea typeface="Meiryo UI" panose="020B0604030504040204" pitchFamily="50" charset="-128"/>
              </a:rPr>
              <a:t>TOEFL iBT80</a:t>
            </a:r>
            <a:r>
              <a:rPr kumimoji="1" lang="ja-JP" altLang="en-US" sz="1100" dirty="0">
                <a:latin typeface="Meiryo UI" panose="020B0604030504040204" pitchFamily="50" charset="-128"/>
                <a:ea typeface="Meiryo UI" panose="020B0604030504040204" pitchFamily="50" charset="-128"/>
              </a:rPr>
              <a:t>点以上を目指す実践的な英語学習支援プログラムです。</a:t>
            </a:r>
            <a:r>
              <a:rPr kumimoji="1" lang="en-US" altLang="ja-JP" sz="1100" dirty="0">
                <a:latin typeface="Meiryo UI" panose="020B0604030504040204" pitchFamily="50" charset="-128"/>
                <a:ea typeface="Meiryo UI" panose="020B0604030504040204" pitchFamily="50" charset="-128"/>
              </a:rPr>
              <a:t>ESL</a:t>
            </a:r>
            <a:r>
              <a:rPr kumimoji="1" lang="ja-JP" altLang="en-US" sz="1100" dirty="0">
                <a:latin typeface="Meiryo UI" panose="020B0604030504040204" pitchFamily="50" charset="-128"/>
                <a:ea typeface="Meiryo UI" panose="020B0604030504040204" pitchFamily="50" charset="-128"/>
              </a:rPr>
              <a:t>（英語が母国語でない学生のためのプログラム）専門のネイティブ教員が授業をします</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募集時期：</a:t>
            </a:r>
            <a:r>
              <a:rPr kumimoji="1" lang="ja-JP" altLang="en-US" sz="1100" dirty="0" smtClean="0">
                <a:latin typeface="Meiryo UI" panose="020B0604030504040204" pitchFamily="50" charset="-128"/>
                <a:ea typeface="Meiryo UI" panose="020B0604030504040204" pitchFamily="50" charset="-128"/>
              </a:rPr>
              <a:t>年</a:t>
            </a:r>
            <a:r>
              <a:rPr kumimoji="1" lang="ja-JP" altLang="en-US" sz="1100" dirty="0">
                <a:latin typeface="Meiryo UI" panose="020B0604030504040204" pitchFamily="50" charset="-128"/>
                <a:ea typeface="Meiryo UI" panose="020B0604030504040204" pitchFamily="50" charset="-128"/>
              </a:rPr>
              <a:t>２回（前期・</a:t>
            </a:r>
            <a:r>
              <a:rPr kumimoji="1" lang="ja-JP" altLang="en-US" sz="1100" dirty="0" smtClean="0">
                <a:latin typeface="Meiryo UI" panose="020B0604030504040204" pitchFamily="50" charset="-128"/>
                <a:ea typeface="Meiryo UI" panose="020B0604030504040204" pitchFamily="50" charset="-128"/>
              </a:rPr>
              <a:t>後期が開始する前の長期休暇中）</a:t>
            </a:r>
            <a:endParaRPr kumimoji="1"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実施期間：</a:t>
            </a:r>
            <a:r>
              <a:rPr kumimoji="1" lang="en-US" altLang="ja-JP" sz="1100" dirty="0" smtClean="0">
                <a:latin typeface="Meiryo UI" panose="020B0604030504040204" pitchFamily="50" charset="-128"/>
                <a:ea typeface="Meiryo UI" panose="020B0604030504040204" pitchFamily="50" charset="-128"/>
              </a:rPr>
              <a:t>2022</a:t>
            </a:r>
            <a:r>
              <a:rPr kumimoji="1" lang="ja-JP" altLang="en-US" sz="1100" dirty="0" smtClean="0">
                <a:latin typeface="Meiryo UI" panose="020B0604030504040204" pitchFamily="50" charset="-128"/>
                <a:ea typeface="Meiryo UI" panose="020B0604030504040204" pitchFamily="50" charset="-128"/>
              </a:rPr>
              <a:t>年度前期は、</a:t>
            </a:r>
            <a:r>
              <a:rPr kumimoji="1" lang="en-US" altLang="ja-JP" sz="1100" dirty="0" smtClean="0">
                <a:latin typeface="Meiryo UI" panose="020B0604030504040204" pitchFamily="50" charset="-128"/>
                <a:ea typeface="Meiryo UI" panose="020B0604030504040204" pitchFamily="50" charset="-128"/>
              </a:rPr>
              <a:t>4</a:t>
            </a:r>
            <a:r>
              <a:rPr kumimoji="1" lang="ja-JP" altLang="en-US" sz="1100" dirty="0" smtClean="0">
                <a:latin typeface="Meiryo UI" panose="020B0604030504040204" pitchFamily="50" charset="-128"/>
                <a:ea typeface="Meiryo UI" panose="020B0604030504040204" pitchFamily="50" charset="-128"/>
              </a:rPr>
              <a:t>月</a:t>
            </a:r>
            <a:r>
              <a:rPr kumimoji="1" lang="en-US" altLang="ja-JP" sz="1100" dirty="0" smtClean="0">
                <a:latin typeface="Meiryo UI" panose="020B0604030504040204" pitchFamily="50" charset="-128"/>
                <a:ea typeface="Meiryo UI" panose="020B0604030504040204" pitchFamily="50" charset="-128"/>
              </a:rPr>
              <a:t>13</a:t>
            </a:r>
            <a:r>
              <a:rPr kumimoji="1" lang="ja-JP" altLang="en-US" sz="1100" dirty="0" smtClean="0">
                <a:latin typeface="Meiryo UI" panose="020B0604030504040204" pitchFamily="50" charset="-128"/>
                <a:ea typeface="Meiryo UI" panose="020B0604030504040204" pitchFamily="50" charset="-128"/>
              </a:rPr>
              <a:t>日</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7</a:t>
            </a:r>
            <a:r>
              <a:rPr kumimoji="1" lang="ja-JP" altLang="en-US" sz="1100" dirty="0" smtClean="0">
                <a:latin typeface="Meiryo UI" panose="020B0604030504040204" pitchFamily="50" charset="-128"/>
                <a:ea typeface="Meiryo UI" panose="020B0604030504040204" pitchFamily="50" charset="-128"/>
              </a:rPr>
              <a:t>月</a:t>
            </a:r>
            <a:r>
              <a:rPr kumimoji="1" lang="en-US" altLang="ja-JP" sz="1100" dirty="0" smtClean="0">
                <a:latin typeface="Meiryo UI" panose="020B0604030504040204" pitchFamily="50" charset="-128"/>
                <a:ea typeface="Meiryo UI" panose="020B0604030504040204" pitchFamily="50" charset="-128"/>
              </a:rPr>
              <a:t>2</a:t>
            </a:r>
            <a:r>
              <a:rPr kumimoji="1" lang="ja-JP" altLang="en-US" sz="1100" dirty="0" smtClean="0">
                <a:latin typeface="Meiryo UI" panose="020B0604030504040204" pitchFamily="50" charset="-128"/>
                <a:ea typeface="Meiryo UI" panose="020B0604030504040204" pitchFamily="50" charset="-128"/>
              </a:rPr>
              <a:t>日、</a:t>
            </a:r>
            <a:r>
              <a:rPr kumimoji="1" lang="ja-JP" altLang="en-US" sz="1100" dirty="0">
                <a:latin typeface="Meiryo UI" panose="020B0604030504040204" pitchFamily="50" charset="-128"/>
                <a:ea typeface="Meiryo UI" panose="020B0604030504040204" pitchFamily="50" charset="-128"/>
              </a:rPr>
              <a:t>週２回</a:t>
            </a:r>
            <a:r>
              <a:rPr kumimoji="1" lang="ja-JP" altLang="en-US" sz="1100" dirty="0" smtClean="0">
                <a:latin typeface="Meiryo UI" panose="020B0604030504040204" pitchFamily="50" charset="-128"/>
                <a:ea typeface="Meiryo UI" panose="020B0604030504040204" pitchFamily="50" charset="-128"/>
              </a:rPr>
              <a:t>（火・金の６コマ）</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受講</a:t>
            </a:r>
            <a:r>
              <a:rPr lang="ja-JP" altLang="en-US" sz="1100" dirty="0" smtClean="0">
                <a:latin typeface="Meiryo UI" panose="020B0604030504040204" pitchFamily="50" charset="-128"/>
                <a:ea typeface="Meiryo UI" panose="020B0604030504040204" pitchFamily="50" charset="-128"/>
              </a:rPr>
              <a:t>資格：</a:t>
            </a:r>
            <a:r>
              <a:rPr lang="en-US" altLang="ja-JP" sz="1100" dirty="0" smtClean="0">
                <a:latin typeface="Meiryo UI" panose="020B0604030504040204" pitchFamily="50" charset="-128"/>
                <a:ea typeface="Meiryo UI" panose="020B0604030504040204" pitchFamily="50" charset="-128"/>
              </a:rPr>
              <a:t>Step-up English </a:t>
            </a:r>
            <a:r>
              <a:rPr lang="ja-JP" altLang="en-US" sz="1100" dirty="0" smtClean="0">
                <a:latin typeface="Meiryo UI" panose="020B0604030504040204" pitchFamily="50" charset="-128"/>
                <a:ea typeface="Meiryo UI" panose="020B0604030504040204" pitchFamily="50" charset="-128"/>
              </a:rPr>
              <a:t>修了時に推薦された者。以前に本講座を受講し積極参加が認められた者。</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TOEFL-iBT60</a:t>
            </a:r>
            <a:r>
              <a:rPr lang="ja-JP" altLang="en-US" sz="1100" dirty="0" smtClean="0">
                <a:latin typeface="Meiryo UI" panose="020B0604030504040204" pitchFamily="50" charset="-128"/>
                <a:ea typeface="Meiryo UI" panose="020B0604030504040204" pitchFamily="50" charset="-128"/>
              </a:rPr>
              <a:t>点取得者。定員８名程度</a:t>
            </a:r>
            <a:endParaRPr kumimoji="1" lang="en-US" altLang="ja-JP" sz="11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162165" y="5382000"/>
            <a:ext cx="6551835" cy="1107996"/>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　海外留学に必要なアカデミック英語の基礎力をつけるためのトレーニングコースです</a:t>
            </a:r>
            <a:r>
              <a:rPr kumimoji="1" lang="ja-JP" altLang="en-US" sz="1100" dirty="0" smtClean="0">
                <a:latin typeface="Meiryo UI" panose="020B0604030504040204" pitchFamily="50" charset="-128"/>
                <a:ea typeface="Meiryo UI" panose="020B0604030504040204" pitchFamily="50" charset="-128"/>
              </a:rPr>
              <a:t>。ライティング・リーディングを中心に総合的</a:t>
            </a:r>
            <a:r>
              <a:rPr kumimoji="1" lang="ja-JP" altLang="en-US" sz="1100" dirty="0">
                <a:latin typeface="Meiryo UI" panose="020B0604030504040204" pitchFamily="50" charset="-128"/>
                <a:ea typeface="Meiryo UI" panose="020B0604030504040204" pitchFamily="50" charset="-128"/>
              </a:rPr>
              <a:t>な英語力をつけて、</a:t>
            </a:r>
            <a:r>
              <a:rPr kumimoji="1" lang="en-US" altLang="ja-JP" sz="1100" dirty="0">
                <a:latin typeface="Meiryo UI" panose="020B0604030504040204" pitchFamily="50" charset="-128"/>
                <a:ea typeface="Meiryo UI" panose="020B0604030504040204" pitchFamily="50" charset="-128"/>
              </a:rPr>
              <a:t>SUPER ENGLISH</a:t>
            </a:r>
            <a:r>
              <a:rPr kumimoji="1" lang="ja-JP" altLang="en-US" sz="1100" dirty="0" err="1">
                <a:latin typeface="Meiryo UI" panose="020B0604030504040204" pitchFamily="50" charset="-128"/>
                <a:ea typeface="Meiryo UI" panose="020B0604030504040204" pitchFamily="50" charset="-128"/>
              </a:rPr>
              <a:t>への</a:t>
            </a:r>
            <a:r>
              <a:rPr kumimoji="1" lang="ja-JP" altLang="en-US" sz="1100" dirty="0">
                <a:latin typeface="Meiryo UI" panose="020B0604030504040204" pitchFamily="50" charset="-128"/>
                <a:ea typeface="Meiryo UI" panose="020B0604030504040204" pitchFamily="50" charset="-128"/>
              </a:rPr>
              <a:t>橋渡しをします。　</a:t>
            </a:r>
            <a:endParaRPr kumimoji="1"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募集</a:t>
            </a:r>
            <a:r>
              <a:rPr kumimoji="1" lang="ja-JP" altLang="en-US" sz="1100" dirty="0" smtClean="0">
                <a:latin typeface="Meiryo UI" panose="020B0604030504040204" pitchFamily="50" charset="-128"/>
                <a:ea typeface="Meiryo UI" panose="020B0604030504040204" pitchFamily="50" charset="-128"/>
              </a:rPr>
              <a:t>時期：年</a:t>
            </a:r>
            <a:r>
              <a:rPr kumimoji="1" lang="ja-JP" altLang="en-US" sz="1100" dirty="0">
                <a:latin typeface="Meiryo UI" panose="020B0604030504040204" pitchFamily="50" charset="-128"/>
                <a:ea typeface="Meiryo UI" panose="020B0604030504040204" pitchFamily="50" charset="-128"/>
              </a:rPr>
              <a:t>２回</a:t>
            </a:r>
            <a:r>
              <a:rPr lang="ja-JP" altLang="en-US" sz="1100" dirty="0">
                <a:latin typeface="Meiryo UI" panose="020B0604030504040204" pitchFamily="50" charset="-128"/>
                <a:ea typeface="Meiryo UI" panose="020B0604030504040204" pitchFamily="50" charset="-128"/>
              </a:rPr>
              <a:t>（前期・後期が開始する前の長期休暇中）</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　実施期間：</a:t>
            </a:r>
            <a:r>
              <a:rPr kumimoji="1" lang="en-US" altLang="ja-JP" sz="1100" dirty="0" smtClean="0">
                <a:latin typeface="Meiryo UI" panose="020B0604030504040204" pitchFamily="50" charset="-128"/>
                <a:ea typeface="Meiryo UI" panose="020B0604030504040204" pitchFamily="50" charset="-128"/>
              </a:rPr>
              <a:t>2022</a:t>
            </a:r>
            <a:r>
              <a:rPr kumimoji="1" lang="ja-JP" altLang="en-US" sz="1100" dirty="0" smtClean="0">
                <a:latin typeface="Meiryo UI" panose="020B0604030504040204" pitchFamily="50" charset="-128"/>
                <a:ea typeface="Meiryo UI" panose="020B0604030504040204" pitchFamily="50" charset="-128"/>
              </a:rPr>
              <a:t>年度前期</a:t>
            </a:r>
            <a:r>
              <a:rPr kumimoji="1" lang="ja-JP" altLang="en-US" sz="1100" dirty="0">
                <a:latin typeface="Meiryo UI" panose="020B0604030504040204" pitchFamily="50" charset="-128"/>
                <a:ea typeface="Meiryo UI" panose="020B0604030504040204" pitchFamily="50" charset="-128"/>
              </a:rPr>
              <a:t>は</a:t>
            </a:r>
            <a:r>
              <a:rPr kumimoji="1" lang="ja-JP" altLang="en-US" sz="1100" dirty="0" smtClean="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 4</a:t>
            </a:r>
            <a:r>
              <a:rPr lang="ja-JP" altLang="en-US" sz="1100" dirty="0">
                <a:latin typeface="Meiryo UI" panose="020B0604030504040204" pitchFamily="50" charset="-128"/>
                <a:ea typeface="Meiryo UI" panose="020B0604030504040204" pitchFamily="50" charset="-128"/>
              </a:rPr>
              <a:t>月</a:t>
            </a:r>
            <a:r>
              <a:rPr lang="en-US" altLang="ja-JP" sz="1100" dirty="0" smtClean="0">
                <a:latin typeface="Meiryo UI" panose="020B0604030504040204" pitchFamily="50" charset="-128"/>
                <a:ea typeface="Meiryo UI" panose="020B0604030504040204" pitchFamily="50" charset="-128"/>
              </a:rPr>
              <a:t>12</a:t>
            </a:r>
            <a:r>
              <a:rPr lang="ja-JP" altLang="en-US" sz="1100" dirty="0" smtClean="0">
                <a:latin typeface="Meiryo UI" panose="020B0604030504040204" pitchFamily="50" charset="-128"/>
                <a:ea typeface="Meiryo UI" panose="020B0604030504040204" pitchFamily="50" charset="-128"/>
              </a:rPr>
              <a:t>日～</a:t>
            </a:r>
            <a:r>
              <a:rPr lang="en-US" altLang="ja-JP" sz="1100" dirty="0">
                <a:latin typeface="Meiryo UI" panose="020B0604030504040204" pitchFamily="50" charset="-128"/>
                <a:ea typeface="Meiryo UI" panose="020B0604030504040204" pitchFamily="50" charset="-128"/>
              </a:rPr>
              <a:t>6</a:t>
            </a:r>
            <a:r>
              <a:rPr lang="ja-JP" altLang="en-US" sz="1100" dirty="0" smtClean="0">
                <a:latin typeface="Meiryo UI" panose="020B0604030504040204" pitchFamily="50" charset="-128"/>
                <a:ea typeface="Meiryo UI" panose="020B0604030504040204" pitchFamily="50" charset="-128"/>
              </a:rPr>
              <a:t>月</a:t>
            </a:r>
            <a:r>
              <a:rPr lang="en-US" altLang="ja-JP" sz="1100" dirty="0" smtClean="0">
                <a:latin typeface="Meiryo UI" panose="020B0604030504040204" pitchFamily="50" charset="-128"/>
                <a:ea typeface="Meiryo UI" panose="020B0604030504040204" pitchFamily="50" charset="-128"/>
              </a:rPr>
              <a:t>30</a:t>
            </a:r>
            <a:r>
              <a:rPr lang="ja-JP" altLang="en-US" sz="1100" dirty="0" smtClean="0">
                <a:latin typeface="Meiryo UI" panose="020B0604030504040204" pitchFamily="50" charset="-128"/>
                <a:ea typeface="Meiryo UI" panose="020B0604030504040204" pitchFamily="50" charset="-128"/>
              </a:rPr>
              <a:t>日</a:t>
            </a:r>
            <a:r>
              <a:rPr lang="ja-JP" altLang="en-US" sz="1100" dirty="0">
                <a:latin typeface="Meiryo UI" panose="020B0604030504040204" pitchFamily="50" charset="-128"/>
                <a:ea typeface="Meiryo UI" panose="020B0604030504040204" pitchFamily="50" charset="-128"/>
              </a:rPr>
              <a:t>、週２回（月・</a:t>
            </a:r>
            <a:r>
              <a:rPr lang="ja-JP" altLang="en-US" sz="1100" dirty="0" smtClean="0">
                <a:latin typeface="Meiryo UI" panose="020B0604030504040204" pitchFamily="50" charset="-128"/>
                <a:ea typeface="Meiryo UI" panose="020B0604030504040204" pitchFamily="50" charset="-128"/>
              </a:rPr>
              <a:t>水の６コマ）</a:t>
            </a:r>
            <a:endParaRPr kumimoji="1"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受講資格：</a:t>
            </a:r>
            <a:r>
              <a:rPr kumimoji="1" lang="ja-JP" altLang="en-US" sz="1100" dirty="0" smtClean="0">
                <a:latin typeface="Meiryo UI" panose="020B0604030504040204" pitchFamily="50" charset="-128"/>
                <a:ea typeface="Meiryo UI" panose="020B0604030504040204" pitchFamily="50" charset="-128"/>
              </a:rPr>
              <a:t>半年以内に受験した</a:t>
            </a:r>
            <a:r>
              <a:rPr kumimoji="1" lang="en-US" altLang="ja-JP" sz="1100" dirty="0" smtClean="0">
                <a:latin typeface="Meiryo UI" panose="020B0604030504040204" pitchFamily="50" charset="-128"/>
                <a:ea typeface="Meiryo UI" panose="020B0604030504040204" pitchFamily="50" charset="-128"/>
              </a:rPr>
              <a:t>CASEC</a:t>
            </a:r>
            <a:r>
              <a:rPr kumimoji="1" lang="ja-JP" altLang="en-US" sz="1100" dirty="0" smtClean="0">
                <a:latin typeface="Meiryo UI" panose="020B0604030504040204" pitchFamily="50" charset="-128"/>
                <a:ea typeface="Meiryo UI" panose="020B0604030504040204" pitchFamily="50" charset="-128"/>
              </a:rPr>
              <a:t>か</a:t>
            </a:r>
            <a:r>
              <a:rPr kumimoji="1" lang="en-US" altLang="ja-JP" sz="1100" dirty="0" smtClean="0">
                <a:latin typeface="Meiryo UI" panose="020B0604030504040204" pitchFamily="50" charset="-128"/>
                <a:ea typeface="Meiryo UI" panose="020B0604030504040204" pitchFamily="50" charset="-128"/>
              </a:rPr>
              <a:t>TOEIC</a:t>
            </a:r>
            <a:r>
              <a:rPr kumimoji="1" lang="ja-JP" altLang="en-US" sz="1100" dirty="0" smtClean="0">
                <a:latin typeface="Meiryo UI" panose="020B0604030504040204" pitchFamily="50" charset="-128"/>
                <a:ea typeface="Meiryo UI" panose="020B0604030504040204" pitchFamily="50" charset="-128"/>
              </a:rPr>
              <a:t>の</a:t>
            </a:r>
            <a:r>
              <a:rPr kumimoji="1" lang="en-US" altLang="ja-JP" sz="1100" dirty="0" smtClean="0">
                <a:latin typeface="Meiryo UI" panose="020B0604030504040204" pitchFamily="50" charset="-128"/>
                <a:ea typeface="Meiryo UI" panose="020B0604030504040204" pitchFamily="50" charset="-128"/>
              </a:rPr>
              <a:t>650</a:t>
            </a:r>
            <a:r>
              <a:rPr kumimoji="1" lang="ja-JP" altLang="en-US" sz="1100" dirty="0" smtClean="0">
                <a:latin typeface="Meiryo UI" panose="020B0604030504040204" pitchFamily="50" charset="-128"/>
                <a:ea typeface="Meiryo UI" panose="020B0604030504040204" pitchFamily="50" charset="-128"/>
              </a:rPr>
              <a:t>点または英検２級以上の方が対象</a:t>
            </a:r>
            <a:endParaRPr kumimoji="1" lang="en-US" altLang="ja-JP" sz="1100" dirty="0" smtClean="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定員</a:t>
            </a:r>
            <a:r>
              <a:rPr lang="en-US" altLang="ja-JP" sz="1100" dirty="0">
                <a:latin typeface="Meiryo UI" panose="020B0604030504040204" pitchFamily="50" charset="-128"/>
                <a:ea typeface="Meiryo UI" panose="020B0604030504040204" pitchFamily="50" charset="-128"/>
              </a:rPr>
              <a:t>12</a:t>
            </a:r>
            <a:r>
              <a:rPr lang="ja-JP" altLang="en-US" sz="1100" dirty="0">
                <a:latin typeface="Meiryo UI" panose="020B0604030504040204" pitchFamily="50" charset="-128"/>
                <a:ea typeface="Meiryo UI" panose="020B0604030504040204" pitchFamily="50" charset="-128"/>
              </a:rPr>
              <a:t>名（先着順）</a:t>
            </a:r>
            <a:endParaRPr kumimoji="1" lang="en-US" altLang="ja-JP" sz="1100" dirty="0">
              <a:latin typeface="Meiryo UI" panose="020B0604030504040204" pitchFamily="50" charset="-128"/>
              <a:ea typeface="Meiryo UI" panose="020B0604030504040204" pitchFamily="50" charset="-128"/>
            </a:endParaRPr>
          </a:p>
        </p:txBody>
      </p:sp>
      <p:sp>
        <p:nvSpPr>
          <p:cNvPr id="8" name="角丸四角形吹き出し 7"/>
          <p:cNvSpPr/>
          <p:nvPr/>
        </p:nvSpPr>
        <p:spPr>
          <a:xfrm>
            <a:off x="-3591000" y="6963056"/>
            <a:ext cx="899532" cy="249620"/>
          </a:xfrm>
          <a:prstGeom prst="wedgeRoundRectCallout">
            <a:avLst>
              <a:gd name="adj1" fmla="val -1386"/>
              <a:gd name="adj2" fmla="val 110788"/>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700" dirty="0">
                <a:solidFill>
                  <a:schemeClr val="tx1"/>
                </a:solidFill>
                <a:latin typeface="HG丸ｺﾞｼｯｸM-PRO" panose="020F0600000000000000" pitchFamily="50" charset="-128"/>
                <a:ea typeface="HG丸ｺﾞｼｯｸM-PRO" panose="020F0600000000000000" pitchFamily="50" charset="-128"/>
              </a:rPr>
              <a:t>相談いいですか？</a:t>
            </a:r>
          </a:p>
        </p:txBody>
      </p:sp>
      <p:sp>
        <p:nvSpPr>
          <p:cNvPr id="38" name="角丸四角形吹き出し 37"/>
          <p:cNvSpPr/>
          <p:nvPr/>
        </p:nvSpPr>
        <p:spPr>
          <a:xfrm>
            <a:off x="6151066" y="2360171"/>
            <a:ext cx="607934" cy="227800"/>
          </a:xfrm>
          <a:prstGeom prst="wedgeRoundRectCallout">
            <a:avLst>
              <a:gd name="adj1" fmla="val -45816"/>
              <a:gd name="adj2" fmla="val 75749"/>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700" dirty="0">
                <a:solidFill>
                  <a:schemeClr val="tx1"/>
                </a:solidFill>
                <a:latin typeface="HG丸ｺﾞｼｯｸM-PRO" panose="020F0600000000000000" pitchFamily="50" charset="-128"/>
                <a:ea typeface="HG丸ｺﾞｼｯｸM-PRO" panose="020F0600000000000000" pitchFamily="50" charset="-128"/>
              </a:rPr>
              <a:t>予約</a:t>
            </a:r>
            <a:endParaRPr lang="en-US" altLang="ja-JP" sz="7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700" dirty="0">
                <a:solidFill>
                  <a:schemeClr val="tx1"/>
                </a:solidFill>
                <a:latin typeface="HG丸ｺﾞｼｯｸM-PRO" panose="020F0600000000000000" pitchFamily="50" charset="-128"/>
                <a:ea typeface="HG丸ｺﾞｼｯｸM-PRO" panose="020F0600000000000000" pitchFamily="50" charset="-128"/>
              </a:rPr>
              <a:t>いっそ</a:t>
            </a:r>
            <a:r>
              <a:rPr lang="ja-JP" altLang="en-US" sz="700" dirty="0" err="1">
                <a:solidFill>
                  <a:schemeClr val="tx1"/>
                </a:solidFill>
                <a:latin typeface="HG丸ｺﾞｼｯｸM-PRO" panose="020F0600000000000000" pitchFamily="50" charset="-128"/>
                <a:ea typeface="HG丸ｺﾞｼｯｸM-PRO" panose="020F0600000000000000" pitchFamily="50" charset="-128"/>
              </a:rPr>
              <a:t>げ</a:t>
            </a:r>
            <a:r>
              <a:rPr lang="ja-JP" altLang="en-US" sz="700" dirty="0">
                <a:solidFill>
                  <a:schemeClr val="tx1"/>
                </a:solidFill>
                <a:latin typeface="HG丸ｺﾞｼｯｸM-PRO" panose="020F0600000000000000" pitchFamily="50" charset="-128"/>
                <a:ea typeface="HG丸ｺﾞｼｯｸM-PRO" panose="020F0600000000000000" pitchFamily="50" charset="-128"/>
              </a:rPr>
              <a:t>～</a:t>
            </a:r>
          </a:p>
        </p:txBody>
      </p:sp>
      <p:pic>
        <p:nvPicPr>
          <p:cNvPr id="12" name="図 11">
            <a:extLst>
              <a:ext uri="{FF2B5EF4-FFF2-40B4-BE49-F238E27FC236}">
                <a16:creationId xmlns:a16="http://schemas.microsoft.com/office/drawing/2014/main" id="{94AD5014-B57D-41CB-88ED-1D3339FC4D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1242" y="2548928"/>
            <a:ext cx="575821" cy="560588"/>
          </a:xfrm>
          <a:prstGeom prst="rect">
            <a:avLst/>
          </a:prstGeom>
        </p:spPr>
      </p:pic>
      <p:pic>
        <p:nvPicPr>
          <p:cNvPr id="15" name="図 14">
            <a:extLst>
              <a:ext uri="{FF2B5EF4-FFF2-40B4-BE49-F238E27FC236}">
                <a16:creationId xmlns:a16="http://schemas.microsoft.com/office/drawing/2014/main" id="{97EC2777-DAE4-479A-9148-BB4D142210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038" y="8262270"/>
            <a:ext cx="810001" cy="847551"/>
          </a:xfrm>
          <a:prstGeom prst="rect">
            <a:avLst/>
          </a:prstGeom>
        </p:spPr>
      </p:pic>
      <p:pic>
        <p:nvPicPr>
          <p:cNvPr id="39" name="図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4046436" y="5172850"/>
            <a:ext cx="5806459" cy="684412"/>
          </a:xfrm>
          <a:prstGeom prst="rect">
            <a:avLst/>
          </a:prstGeom>
        </p:spPr>
      </p:pic>
      <p:sp>
        <p:nvSpPr>
          <p:cNvPr id="40" name="テキスト ボックス 39"/>
          <p:cNvSpPr txBox="1"/>
          <p:nvPr/>
        </p:nvSpPr>
        <p:spPr>
          <a:xfrm>
            <a:off x="3249000" y="2142000"/>
            <a:ext cx="2581242" cy="938719"/>
          </a:xfrm>
          <a:prstGeom prst="rect">
            <a:avLst/>
          </a:prstGeom>
          <a:noFill/>
        </p:spPr>
        <p:txBody>
          <a:bodyPr wrap="square" rtlCol="0">
            <a:spAutoFit/>
          </a:bodyPr>
          <a:lstStyle/>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お問い合わせ先</a:t>
            </a:r>
            <a:r>
              <a:rPr kumimoji="1" lang="en-US" altLang="ja-JP" sz="11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国際</a:t>
            </a:r>
            <a:r>
              <a:rPr kumimoji="1" lang="ja-JP" altLang="en-US" sz="1100" dirty="0" smtClean="0">
                <a:latin typeface="Meiryo UI" panose="020B0604030504040204" pitchFamily="50" charset="-128"/>
                <a:ea typeface="Meiryo UI" panose="020B0604030504040204" pitchFamily="50" charset="-128"/>
              </a:rPr>
              <a:t>教育</a:t>
            </a:r>
            <a:r>
              <a:rPr kumimoji="1" lang="ja-JP" altLang="en-US" sz="1100" dirty="0">
                <a:latin typeface="Meiryo UI" panose="020B0604030504040204" pitchFamily="50" charset="-128"/>
                <a:ea typeface="Meiryo UI" panose="020B0604030504040204" pitchFamily="50" charset="-128"/>
              </a:rPr>
              <a:t>センター　尾中　夏美</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電子メール：　</a:t>
            </a:r>
            <a:r>
              <a:rPr kumimoji="1" lang="en-US" altLang="ja-JP" sz="1100" dirty="0">
                <a:latin typeface="Meiryo UI" panose="020B0604030504040204" pitchFamily="50" charset="-128"/>
                <a:ea typeface="Meiryo UI" panose="020B0604030504040204" pitchFamily="50" charset="-128"/>
              </a:rPr>
              <a:t>onaka@iwate-u.ac.jp</a:t>
            </a:r>
          </a:p>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相談希望日時をメールで第３希望までお知らせください。</a:t>
            </a:r>
          </a:p>
        </p:txBody>
      </p:sp>
      <p:sp>
        <p:nvSpPr>
          <p:cNvPr id="41" name="四角形: 角を丸くする 34"/>
          <p:cNvSpPr/>
          <p:nvPr/>
        </p:nvSpPr>
        <p:spPr>
          <a:xfrm>
            <a:off x="98999" y="5002663"/>
            <a:ext cx="6602156" cy="330118"/>
          </a:xfrm>
          <a:prstGeom prst="roundRect">
            <a:avLst/>
          </a:prstGeom>
          <a:solidFill>
            <a:srgbClr val="FFC000"/>
          </a:solidFill>
          <a:ln>
            <a:solidFill>
              <a:srgbClr val="EEA5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smtClean="0"/>
              <a:t>STEP 1: Step-up </a:t>
            </a:r>
            <a:r>
              <a:rPr lang="en-US" altLang="ja-JP" sz="2000" b="1" dirty="0"/>
              <a:t>English</a:t>
            </a:r>
          </a:p>
        </p:txBody>
      </p:sp>
      <p:sp>
        <p:nvSpPr>
          <p:cNvPr id="42" name="四角形: 角を丸くする 34"/>
          <p:cNvSpPr/>
          <p:nvPr/>
        </p:nvSpPr>
        <p:spPr>
          <a:xfrm>
            <a:off x="98999" y="3431882"/>
            <a:ext cx="6602156" cy="330118"/>
          </a:xfrm>
          <a:prstGeom prst="roundRect">
            <a:avLst/>
          </a:prstGeom>
          <a:solidFill>
            <a:srgbClr val="FFC000"/>
          </a:solidFill>
          <a:ln>
            <a:solidFill>
              <a:srgbClr val="EEA5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smtClean="0"/>
              <a:t>STEP 0: Foundation </a:t>
            </a:r>
            <a:r>
              <a:rPr lang="en-US" altLang="ja-JP" sz="2000" b="1" dirty="0"/>
              <a:t>of English</a:t>
            </a:r>
          </a:p>
        </p:txBody>
      </p:sp>
      <p:sp>
        <p:nvSpPr>
          <p:cNvPr id="43" name="テキスト ボックス 42"/>
          <p:cNvSpPr txBox="1"/>
          <p:nvPr/>
        </p:nvSpPr>
        <p:spPr>
          <a:xfrm>
            <a:off x="4255077" y="8359919"/>
            <a:ext cx="2413923" cy="577081"/>
          </a:xfrm>
          <a:prstGeom prst="rect">
            <a:avLst/>
          </a:prstGeom>
          <a:noFill/>
        </p:spPr>
        <p:txBody>
          <a:bodyPr wrap="square" rtlCol="0">
            <a:spAutoFit/>
          </a:bodyPr>
          <a:lstStyle/>
          <a:p>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英語学習支援に関するお問い合わせ先</a:t>
            </a:r>
            <a:r>
              <a:rPr lang="en-US" altLang="ja-JP" sz="1050" dirty="0">
                <a:latin typeface="Meiryo UI" panose="020B0604030504040204" pitchFamily="50" charset="-128"/>
                <a:ea typeface="Meiryo UI" panose="020B0604030504040204" pitchFamily="50" charset="-128"/>
              </a:rPr>
              <a:t>】</a:t>
            </a:r>
          </a:p>
          <a:p>
            <a:r>
              <a:rPr lang="ja-JP" altLang="en-US" sz="1050" dirty="0" smtClean="0">
                <a:latin typeface="Meiryo UI" panose="020B0604030504040204" pitchFamily="50" charset="-128"/>
                <a:ea typeface="Meiryo UI" panose="020B0604030504040204" pitchFamily="50" charset="-128"/>
              </a:rPr>
              <a:t>　国際教育</a:t>
            </a:r>
            <a:r>
              <a:rPr lang="ja-JP" altLang="en-US" sz="1050" dirty="0">
                <a:latin typeface="Meiryo UI" panose="020B0604030504040204" pitchFamily="50" charset="-128"/>
                <a:ea typeface="Meiryo UI" panose="020B0604030504040204" pitchFamily="50" charset="-128"/>
              </a:rPr>
              <a:t>センター　尾中　夏</a:t>
            </a:r>
            <a:r>
              <a:rPr lang="ja-JP" altLang="en-US" sz="1050" dirty="0" smtClean="0">
                <a:latin typeface="Meiryo UI" panose="020B0604030504040204" pitchFamily="50" charset="-128"/>
                <a:ea typeface="Meiryo UI" panose="020B0604030504040204" pitchFamily="50" charset="-128"/>
              </a:rPr>
              <a:t>美</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メール</a:t>
            </a:r>
            <a:r>
              <a:rPr lang="ja-JP" altLang="en-US" sz="1050" dirty="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onaka@iwate-u.ac.jp</a:t>
            </a:r>
            <a:endParaRPr lang="en-US" altLang="ja-JP" sz="1050" dirty="0">
              <a:latin typeface="Meiryo UI" panose="020B0604030504040204" pitchFamily="50" charset="-128"/>
              <a:ea typeface="Meiryo UI" panose="020B0604030504040204" pitchFamily="50" charset="-128"/>
            </a:endParaRPr>
          </a:p>
        </p:txBody>
      </p:sp>
      <p:sp>
        <p:nvSpPr>
          <p:cNvPr id="3" name="下矢印 2"/>
          <p:cNvSpPr/>
          <p:nvPr/>
        </p:nvSpPr>
        <p:spPr>
          <a:xfrm>
            <a:off x="2725077" y="4572000"/>
            <a:ext cx="1350000" cy="36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下矢印 43"/>
          <p:cNvSpPr/>
          <p:nvPr/>
        </p:nvSpPr>
        <p:spPr>
          <a:xfrm>
            <a:off x="2725077" y="6372000"/>
            <a:ext cx="1350000" cy="36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9000" y="8900390"/>
            <a:ext cx="360040" cy="261610"/>
          </a:xfrm>
          <a:prstGeom prst="rect">
            <a:avLst/>
          </a:prstGeom>
          <a:noFill/>
        </p:spPr>
        <p:txBody>
          <a:bodyPr wrap="square" rtlCol="0">
            <a:spAutoFit/>
          </a:bodyPr>
          <a:lstStyle/>
          <a:p>
            <a:r>
              <a:rPr kumimoji="1" lang="en-US" altLang="ja-JP" sz="1100" dirty="0"/>
              <a:t>-7-</a:t>
            </a:r>
            <a:endParaRPr kumimoji="1" lang="ja-JP" altLang="en-US" sz="1100" dirty="0"/>
          </a:p>
        </p:txBody>
      </p:sp>
      <p:sp>
        <p:nvSpPr>
          <p:cNvPr id="4" name="正方形/長方形 3"/>
          <p:cNvSpPr/>
          <p:nvPr/>
        </p:nvSpPr>
        <p:spPr>
          <a:xfrm>
            <a:off x="594039" y="8262000"/>
            <a:ext cx="3509961" cy="85500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94040" y="8262000"/>
            <a:ext cx="3420000" cy="900246"/>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中国の大学への交換留学希望者には、中国語の集中講座</a:t>
            </a:r>
            <a:endParaRPr lang="en-US" altLang="ja-JP" sz="1050" dirty="0" smtClean="0">
              <a:latin typeface="Meiryo UI" panose="020B0604030504040204" pitchFamily="50" charset="-128"/>
              <a:ea typeface="Meiryo UI" panose="020B0604030504040204" pitchFamily="50" charset="-128"/>
            </a:endParaRPr>
          </a:p>
          <a:p>
            <a:r>
              <a:rPr lang="ja-JP" altLang="en-US" sz="1050" b="1" dirty="0" smtClean="0">
                <a:latin typeface="Meiryo UI" panose="020B0604030504040204" pitchFamily="50" charset="-128"/>
                <a:ea typeface="Meiryo UI" panose="020B0604030504040204" pitchFamily="50" charset="-128"/>
              </a:rPr>
              <a:t>「ニーハオ！漢語」</a:t>
            </a:r>
            <a:r>
              <a:rPr lang="ja-JP" altLang="en-US" sz="1050" dirty="0" smtClean="0">
                <a:latin typeface="Meiryo UI" panose="020B0604030504040204" pitchFamily="50" charset="-128"/>
                <a:ea typeface="Meiryo UI" panose="020B0604030504040204" pitchFamily="50" charset="-128"/>
              </a:rPr>
              <a:t>もあります！</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各場面で使える中国語を中心に、①リスニング、②リーディング及び語彙力、③ライティングの授業を行います</a:t>
            </a:r>
            <a:r>
              <a:rPr lang="ja-JP" altLang="en-US" sz="1050" dirty="0" smtClean="0">
                <a:latin typeface="Meiryo UI" panose="020B0604030504040204" pitchFamily="50" charset="-128"/>
                <a:ea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開催情報は国際課にお問い合わせください！</a:t>
            </a:r>
            <a:endParaRPr lang="en-US" altLang="ja-JP" sz="1050" dirty="0">
              <a:latin typeface="Meiryo UI" panose="020B0604030504040204" pitchFamily="50" charset="-128"/>
              <a:ea typeface="Meiryo UI" panose="020B0604030504040204" pitchFamily="50" charset="-128"/>
            </a:endParaRPr>
          </a:p>
        </p:txBody>
      </p:sp>
      <p:grpSp>
        <p:nvGrpSpPr>
          <p:cNvPr id="31" name="グループ化 30"/>
          <p:cNvGrpSpPr/>
          <p:nvPr/>
        </p:nvGrpSpPr>
        <p:grpSpPr>
          <a:xfrm>
            <a:off x="9376751" y="1322688"/>
            <a:ext cx="505200" cy="4835407"/>
            <a:chOff x="9134530" y="1324422"/>
            <a:chExt cx="505200" cy="4835407"/>
          </a:xfrm>
        </p:grpSpPr>
        <p:sp>
          <p:nvSpPr>
            <p:cNvPr id="32" name="角丸四角形 31"/>
            <p:cNvSpPr/>
            <p:nvPr/>
          </p:nvSpPr>
          <p:spPr>
            <a:xfrm>
              <a:off x="9142405" y="5692286"/>
              <a:ext cx="495000" cy="46754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9142405" y="5147833"/>
              <a:ext cx="495000" cy="467543"/>
            </a:xfrm>
            <a:prstGeom prst="roundRect">
              <a:avLst/>
            </a:prstGeom>
            <a:solidFill>
              <a:srgbClr val="EE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9134530" y="1324422"/>
              <a:ext cx="495000" cy="467543"/>
            </a:xfrm>
            <a:prstGeom prst="roundRect">
              <a:avLst/>
            </a:prstGeom>
            <a:solidFill>
              <a:srgbClr val="FE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9144730" y="4603380"/>
              <a:ext cx="495000" cy="467543"/>
            </a:xfrm>
            <a:prstGeom prst="roundRect">
              <a:avLst/>
            </a:prstGeom>
            <a:solidFill>
              <a:srgbClr val="4C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9134530" y="1868876"/>
              <a:ext cx="495000" cy="467543"/>
            </a:xfrm>
            <a:prstGeom prst="roundRect">
              <a:avLst/>
            </a:prstGeom>
            <a:solidFill>
              <a:srgbClr val="FFE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9142405" y="2413330"/>
              <a:ext cx="495000" cy="467543"/>
            </a:xfrm>
            <a:prstGeom prst="roundRect">
              <a:avLst/>
            </a:prstGeom>
            <a:solidFill>
              <a:srgbClr val="FF7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角丸四角形 44"/>
            <p:cNvSpPr/>
            <p:nvPr/>
          </p:nvSpPr>
          <p:spPr>
            <a:xfrm>
              <a:off x="9142405" y="2965435"/>
              <a:ext cx="495000" cy="467543"/>
            </a:xfrm>
            <a:prstGeom prst="roundRect">
              <a:avLst/>
            </a:prstGeom>
            <a:solidFill>
              <a:srgbClr val="FFE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角丸四角形 45"/>
            <p:cNvSpPr/>
            <p:nvPr/>
          </p:nvSpPr>
          <p:spPr>
            <a:xfrm>
              <a:off x="9142405" y="3509889"/>
              <a:ext cx="495000" cy="467543"/>
            </a:xfrm>
            <a:prstGeom prst="roundRect">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46"/>
            <p:cNvSpPr/>
            <p:nvPr/>
          </p:nvSpPr>
          <p:spPr>
            <a:xfrm>
              <a:off x="9143742" y="4058926"/>
              <a:ext cx="495000" cy="467543"/>
            </a:xfrm>
            <a:prstGeom prst="roundRect">
              <a:avLst/>
            </a:prstGeom>
            <a:solidFill>
              <a:srgbClr val="E1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577228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17681" y="48876"/>
            <a:ext cx="5031680" cy="1524000"/>
          </a:xfrm>
        </p:spPr>
        <p:txBody>
          <a:bodyPr>
            <a:noAutofit/>
          </a:bodyPr>
          <a:lstStyle/>
          <a:p>
            <a:pPr algn="l"/>
            <a:r>
              <a:rPr lang="ja-JP" altLang="en-US" sz="3600" dirty="0" smtClean="0">
                <a:latin typeface="Meiryo UI" panose="020B0604030504040204" pitchFamily="50" charset="-128"/>
                <a:ea typeface="Meiryo UI" panose="020B0604030504040204" pitchFamily="50" charset="-128"/>
              </a:rPr>
              <a:t>多言語・多文化交流空間</a:t>
            </a:r>
            <a:r>
              <a:rPr kumimoji="1" lang="en-US" altLang="ja-JP" sz="3600" dirty="0">
                <a:latin typeface="Meiryo UI" panose="020B0604030504040204" pitchFamily="50" charset="-128"/>
                <a:ea typeface="Meiryo UI" panose="020B0604030504040204" pitchFamily="50" charset="-128"/>
              </a:rPr>
              <a:t/>
            </a:r>
            <a:br>
              <a:rPr kumimoji="1" lang="en-US" altLang="ja-JP" sz="3600" dirty="0">
                <a:latin typeface="Meiryo UI" panose="020B0604030504040204" pitchFamily="50" charset="-128"/>
                <a:ea typeface="Meiryo UI" panose="020B0604030504040204" pitchFamily="50" charset="-128"/>
              </a:rPr>
            </a:br>
            <a:r>
              <a:rPr kumimoji="1" lang="ja-JP" altLang="en-US" sz="3600" dirty="0" smtClean="0">
                <a:latin typeface="Meiryo UI" panose="020B0604030504040204" pitchFamily="50" charset="-128"/>
                <a:ea typeface="Meiryo UI" panose="020B0604030504040204" pitchFamily="50" charset="-128"/>
              </a:rPr>
              <a:t>グローバル・ビレッジ</a:t>
            </a:r>
            <a:endParaRPr kumimoji="1" lang="ja-JP" altLang="en-US" sz="36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6139" y="0"/>
            <a:ext cx="1706947" cy="1613744"/>
          </a:xfrm>
          <a:prstGeom prst="rect">
            <a:avLst/>
          </a:prstGeom>
          <a:solidFill>
            <a:srgbClr val="DF629F"/>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nchorCtr="0">
            <a:noAutofit/>
          </a:bodyPr>
          <a:lstStyle/>
          <a:p>
            <a:pPr algn="ctr"/>
            <a:r>
              <a:rPr kumimoji="1" lang="en-US" altLang="ja-JP" sz="2000" dirty="0">
                <a:latin typeface="Meiryo UI" panose="020B0604030504040204" pitchFamily="50" charset="-128"/>
                <a:ea typeface="Meiryo UI" panose="020B0604030504040204" pitchFamily="50" charset="-128"/>
              </a:rPr>
              <a:t>Information</a:t>
            </a:r>
            <a:r>
              <a:rPr kumimoji="1" lang="en-US" altLang="ja-JP" sz="24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99001" y="1602000"/>
            <a:ext cx="6650360" cy="1384995"/>
          </a:xfrm>
          <a:prstGeom prst="rect">
            <a:avLst/>
          </a:prstGeom>
          <a:noFill/>
        </p:spPr>
        <p:txBody>
          <a:bodyPr wrap="square" rtlCol="0">
            <a:spAutoFit/>
          </a:bodyPr>
          <a:lstStyle/>
          <a:p>
            <a:r>
              <a:rPr kumimoji="1" lang="ja-JP" altLang="en-US" sz="1400" b="1" dirty="0">
                <a:solidFill>
                  <a:schemeClr val="accent1"/>
                </a:solidFill>
                <a:latin typeface="Meiryo UI" panose="020B0604030504040204" pitchFamily="50" charset="-128"/>
                <a:ea typeface="Meiryo UI" panose="020B0604030504040204" pitchFamily="50" charset="-128"/>
              </a:rPr>
              <a:t>　</a:t>
            </a:r>
            <a:r>
              <a:rPr kumimoji="1" lang="ja-JP" altLang="en-US" sz="1400" b="1" dirty="0" smtClean="0">
                <a:solidFill>
                  <a:schemeClr val="accent1"/>
                </a:solidFill>
                <a:latin typeface="Meiryo UI" panose="020B0604030504040204" pitchFamily="50" charset="-128"/>
                <a:ea typeface="Meiryo UI" panose="020B0604030504040204" pitchFamily="50" charset="-128"/>
              </a:rPr>
              <a:t>グローバルビレッジとは</a:t>
            </a:r>
            <a:r>
              <a:rPr kumimoji="1" lang="ja-JP" altLang="en-US" sz="1400" b="1" dirty="0">
                <a:solidFill>
                  <a:schemeClr val="accent1"/>
                </a:solidFill>
                <a:latin typeface="Meiryo UI" panose="020B0604030504040204" pitchFamily="50" charset="-128"/>
                <a:ea typeface="Meiryo UI" panose="020B0604030504040204" pitchFamily="50" charset="-128"/>
              </a:rPr>
              <a:t>、国籍の異なる様々な学生や地域</a:t>
            </a:r>
            <a:r>
              <a:rPr kumimoji="1" lang="ja-JP" altLang="en-US" sz="1400" b="1" dirty="0" smtClean="0">
                <a:solidFill>
                  <a:schemeClr val="accent1"/>
                </a:solidFill>
                <a:latin typeface="Meiryo UI" panose="020B0604030504040204" pitchFamily="50" charset="-128"/>
                <a:ea typeface="Meiryo UI" panose="020B0604030504040204" pitchFamily="50" charset="-128"/>
              </a:rPr>
              <a:t>の人々が</a:t>
            </a:r>
            <a:r>
              <a:rPr kumimoji="1" lang="ja-JP" altLang="en-US" sz="1400" b="1" dirty="0">
                <a:solidFill>
                  <a:schemeClr val="accent1"/>
                </a:solidFill>
                <a:latin typeface="Meiryo UI" panose="020B0604030504040204" pitchFamily="50" charset="-128"/>
                <a:ea typeface="Meiryo UI" panose="020B0604030504040204" pitchFamily="50" charset="-128"/>
              </a:rPr>
              <a:t>集い、国際交流、異文化体験、日本文化紹介</a:t>
            </a:r>
            <a:r>
              <a:rPr kumimoji="1" lang="ja-JP" altLang="en-US" sz="1400" b="1" dirty="0" smtClean="0">
                <a:solidFill>
                  <a:schemeClr val="accent1"/>
                </a:solidFill>
                <a:latin typeface="Meiryo UI" panose="020B0604030504040204" pitchFamily="50" charset="-128"/>
                <a:ea typeface="Meiryo UI" panose="020B0604030504040204" pitchFamily="50" charset="-128"/>
              </a:rPr>
              <a:t>、ワークショップなどを</a:t>
            </a:r>
            <a:r>
              <a:rPr kumimoji="1" lang="ja-JP" altLang="en-US" sz="1400" b="1" dirty="0">
                <a:solidFill>
                  <a:schemeClr val="accent1"/>
                </a:solidFill>
                <a:latin typeface="Meiryo UI" panose="020B0604030504040204" pitchFamily="50" charset="-128"/>
                <a:ea typeface="Meiryo UI" panose="020B0604030504040204" pitchFamily="50" charset="-128"/>
              </a:rPr>
              <a:t>通して</a:t>
            </a:r>
            <a:r>
              <a:rPr kumimoji="1" lang="ja-JP" altLang="en-US" sz="1400" b="1" dirty="0" smtClean="0">
                <a:solidFill>
                  <a:schemeClr val="accent1"/>
                </a:solidFill>
                <a:latin typeface="Meiryo UI" panose="020B0604030504040204" pitchFamily="50" charset="-128"/>
                <a:ea typeface="Meiryo UI" panose="020B0604030504040204" pitchFamily="50" charset="-128"/>
              </a:rPr>
              <a:t>、国際</a:t>
            </a:r>
            <a:r>
              <a:rPr kumimoji="1" lang="ja-JP" altLang="en-US" sz="1400" b="1" dirty="0">
                <a:solidFill>
                  <a:schemeClr val="accent1"/>
                </a:solidFill>
                <a:latin typeface="Meiryo UI" panose="020B0604030504040204" pitchFamily="50" charset="-128"/>
                <a:ea typeface="Meiryo UI" panose="020B0604030504040204" pitchFamily="50" charset="-128"/>
              </a:rPr>
              <a:t>理解・異文化体験</a:t>
            </a:r>
            <a:r>
              <a:rPr kumimoji="1" lang="ja-JP" altLang="en-US" sz="1400" b="1" dirty="0" smtClean="0">
                <a:solidFill>
                  <a:schemeClr val="accent1"/>
                </a:solidFill>
                <a:latin typeface="Meiryo UI" panose="020B0604030504040204" pitchFamily="50" charset="-128"/>
                <a:ea typeface="Meiryo UI" panose="020B0604030504040204" pitchFamily="50" charset="-128"/>
              </a:rPr>
              <a:t>を行う空間</a:t>
            </a:r>
            <a:r>
              <a:rPr kumimoji="1" lang="ja-JP" altLang="en-US" sz="1400" b="1" dirty="0">
                <a:solidFill>
                  <a:schemeClr val="accent1"/>
                </a:solidFill>
                <a:latin typeface="Meiryo UI" panose="020B0604030504040204" pitchFamily="50" charset="-128"/>
                <a:ea typeface="Meiryo UI" panose="020B0604030504040204" pitchFamily="50" charset="-128"/>
              </a:rPr>
              <a:t>です</a:t>
            </a:r>
            <a:r>
              <a:rPr kumimoji="1" lang="ja-JP" altLang="en-US" sz="1400" b="1" dirty="0" smtClean="0">
                <a:solidFill>
                  <a:schemeClr val="accent1"/>
                </a:solidFill>
                <a:latin typeface="Meiryo UI" panose="020B0604030504040204" pitchFamily="50" charset="-128"/>
                <a:ea typeface="Meiryo UI" panose="020B0604030504040204" pitchFamily="50" charset="-128"/>
              </a:rPr>
              <a:t>。</a:t>
            </a:r>
            <a:endParaRPr kumimoji="1" lang="en-US" altLang="ja-JP" sz="1400" b="1" dirty="0" smtClean="0">
              <a:solidFill>
                <a:schemeClr val="accent1"/>
              </a:solidFill>
              <a:latin typeface="Meiryo UI" panose="020B0604030504040204" pitchFamily="50" charset="-128"/>
              <a:ea typeface="Meiryo UI" panose="020B0604030504040204" pitchFamily="50" charset="-128"/>
            </a:endParaRPr>
          </a:p>
          <a:p>
            <a:r>
              <a:rPr lang="ja-JP" altLang="en-US" sz="1400" b="1" dirty="0">
                <a:solidFill>
                  <a:schemeClr val="accent1"/>
                </a:solidFill>
                <a:latin typeface="Meiryo UI" panose="020B0604030504040204" pitchFamily="50" charset="-128"/>
                <a:ea typeface="Meiryo UI" panose="020B0604030504040204" pitchFamily="50" charset="-128"/>
              </a:rPr>
              <a:t>　</a:t>
            </a:r>
            <a:r>
              <a:rPr kumimoji="1" lang="ja-JP" altLang="en-US" sz="1400" b="1" dirty="0" smtClean="0">
                <a:solidFill>
                  <a:schemeClr val="accent1"/>
                </a:solidFill>
                <a:latin typeface="Meiryo UI" panose="020B0604030504040204" pitchFamily="50" charset="-128"/>
                <a:ea typeface="Meiryo UI" panose="020B0604030504040204" pitchFamily="50" charset="-128"/>
              </a:rPr>
              <a:t>週</a:t>
            </a:r>
            <a:r>
              <a:rPr kumimoji="1" lang="ja-JP" altLang="en-US" sz="1400" b="1" dirty="0">
                <a:solidFill>
                  <a:schemeClr val="accent1"/>
                </a:solidFill>
                <a:latin typeface="Meiryo UI" panose="020B0604030504040204" pitchFamily="50" charset="-128"/>
                <a:ea typeface="Meiryo UI" panose="020B0604030504040204" pitchFamily="50" charset="-128"/>
              </a:rPr>
              <a:t>替わりのイベント</a:t>
            </a:r>
            <a:r>
              <a:rPr kumimoji="1" lang="ja-JP" altLang="en-US" sz="1400" b="1" dirty="0" smtClean="0">
                <a:solidFill>
                  <a:schemeClr val="accent1"/>
                </a:solidFill>
                <a:latin typeface="Meiryo UI" panose="020B0604030504040204" pitchFamily="50" charset="-128"/>
                <a:ea typeface="Meiryo UI" panose="020B0604030504040204" pitchFamily="50" charset="-128"/>
              </a:rPr>
              <a:t>のほか、</a:t>
            </a:r>
            <a:r>
              <a:rPr kumimoji="1" lang="ja-JP" altLang="en-US" sz="1400" b="1" dirty="0">
                <a:solidFill>
                  <a:schemeClr val="accent1"/>
                </a:solidFill>
                <a:latin typeface="Meiryo UI" panose="020B0604030504040204" pitchFamily="50" charset="-128"/>
                <a:ea typeface="Meiryo UI" panose="020B0604030504040204" pitchFamily="50" charset="-128"/>
              </a:rPr>
              <a:t>英語ネイティブ教員による英語学修サポートも随時開催中！グローバルビレッジから世界を広げてみませんか？どうぞお気軽にご参加ください</a:t>
            </a:r>
            <a:r>
              <a:rPr kumimoji="1" lang="ja-JP" altLang="en-US" sz="1400" b="1" dirty="0" smtClean="0">
                <a:solidFill>
                  <a:schemeClr val="accent1"/>
                </a:solidFill>
                <a:latin typeface="Meiryo UI" panose="020B0604030504040204" pitchFamily="50" charset="-128"/>
                <a:ea typeface="Meiryo UI" panose="020B0604030504040204" pitchFamily="50" charset="-128"/>
              </a:rPr>
              <a:t>。</a:t>
            </a:r>
            <a:endParaRPr kumimoji="1" lang="en-US" altLang="ja-JP" sz="1400" b="1" dirty="0" smtClean="0">
              <a:solidFill>
                <a:schemeClr val="accent1"/>
              </a:solidFill>
              <a:latin typeface="Meiryo UI" panose="020B0604030504040204" pitchFamily="50" charset="-128"/>
              <a:ea typeface="Meiryo UI" panose="020B0604030504040204" pitchFamily="50" charset="-128"/>
            </a:endParaRPr>
          </a:p>
          <a:p>
            <a:r>
              <a:rPr lang="ja-JP" altLang="en-US" sz="1400" b="1" dirty="0" smtClean="0">
                <a:solidFill>
                  <a:schemeClr val="accent2"/>
                </a:solidFill>
                <a:latin typeface="Meiryo UI" panose="020B0604030504040204" pitchFamily="50" charset="-128"/>
                <a:ea typeface="Meiryo UI" panose="020B0604030504040204" pitchFamily="50" charset="-128"/>
              </a:rPr>
              <a:t>　場所</a:t>
            </a:r>
            <a:r>
              <a:rPr lang="ja-JP" altLang="en-US" sz="1400" b="1" dirty="0">
                <a:solidFill>
                  <a:schemeClr val="accent2"/>
                </a:solidFill>
                <a:latin typeface="Meiryo UI" panose="020B0604030504040204" pitchFamily="50" charset="-128"/>
                <a:ea typeface="Meiryo UI" panose="020B0604030504040204" pitchFamily="50" charset="-128"/>
              </a:rPr>
              <a:t>：学生センターＢ棟　１階（Ｃ棟側</a:t>
            </a:r>
            <a:r>
              <a:rPr lang="ja-JP" altLang="en-US" sz="1400" b="1" dirty="0" smtClean="0">
                <a:solidFill>
                  <a:schemeClr val="accent2"/>
                </a:solidFill>
                <a:latin typeface="Meiryo UI" panose="020B0604030504040204" pitchFamily="50" charset="-128"/>
                <a:ea typeface="Meiryo UI" panose="020B0604030504040204" pitchFamily="50" charset="-128"/>
              </a:rPr>
              <a:t>）</a:t>
            </a:r>
            <a:endParaRPr lang="ja-JP" altLang="en-US" sz="1400" b="1" dirty="0">
              <a:solidFill>
                <a:schemeClr val="accent2"/>
              </a:solidFill>
              <a:latin typeface="Meiryo UI" panose="020B0604030504040204" pitchFamily="50" charset="-128"/>
              <a:ea typeface="Meiryo UI" panose="020B0604030504040204" pitchFamily="50" charset="-128"/>
            </a:endParaRPr>
          </a:p>
        </p:txBody>
      </p:sp>
      <p:sp>
        <p:nvSpPr>
          <p:cNvPr id="35" name="四角形: 角を丸くする 38"/>
          <p:cNvSpPr/>
          <p:nvPr/>
        </p:nvSpPr>
        <p:spPr>
          <a:xfrm>
            <a:off x="154010" y="2952000"/>
            <a:ext cx="3184990" cy="27839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latin typeface="Meiryo UI" panose="020B0604030504040204" pitchFamily="50" charset="-128"/>
                <a:ea typeface="Meiryo UI" panose="020B0604030504040204" pitchFamily="50" charset="-128"/>
              </a:rPr>
              <a:t>English Time</a:t>
            </a:r>
            <a:endParaRPr kumimoji="1" lang="ja-JP" altLang="en-US" b="1"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99211" y="3222000"/>
            <a:ext cx="3284789" cy="5755422"/>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英</a:t>
            </a:r>
            <a:r>
              <a:rPr lang="ja-JP" altLang="en-US" sz="1200" dirty="0" smtClean="0">
                <a:latin typeface="Meiryo UI" panose="020B0604030504040204" pitchFamily="50" charset="-128"/>
                <a:ea typeface="Meiryo UI" panose="020B0604030504040204" pitchFamily="50" charset="-128"/>
              </a:rPr>
              <a:t>会話の練習、英語プレゼンテーション練習の支援、英作文のチェックなどをネイティブの先生が個別指導します。英語学習の仕方が分からない人・伸び悩んでいる人・英語が苦手な人も大歓迎です。</a:t>
            </a:r>
            <a:endParaRPr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１回３０分のレッスンを専用サイトから予約することができます！</a:t>
            </a:r>
            <a:endParaRPr kumimoji="1" lang="en-US" altLang="ja-JP" sz="1200" dirty="0" smtClean="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Kathryn</a:t>
            </a:r>
            <a:r>
              <a:rPr lang="ja-JP" altLang="en-US" sz="1200" dirty="0" smtClean="0">
                <a:latin typeface="Meiryo UI" panose="020B0604030504040204" pitchFamily="50" charset="-128"/>
                <a:ea typeface="Meiryo UI" panose="020B0604030504040204" pitchFamily="50" charset="-128"/>
              </a:rPr>
              <a:t>先生（学生センターＢ棟２０７）</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月</a:t>
            </a:r>
            <a:r>
              <a:rPr lang="ja-JP" altLang="en-US" sz="1200" dirty="0" smtClean="0">
                <a:latin typeface="Meiryo UI" panose="020B0604030504040204" pitchFamily="50" charset="-128"/>
                <a:ea typeface="Meiryo UI" panose="020B0604030504040204" pitchFamily="50" charset="-128"/>
              </a:rPr>
              <a:t>曜日 </a:t>
            </a:r>
            <a:r>
              <a:rPr lang="en-US" altLang="ja-JP" sz="1200" dirty="0" smtClean="0">
                <a:latin typeface="Meiryo UI" panose="020B0604030504040204" pitchFamily="50" charset="-128"/>
                <a:ea typeface="Meiryo UI" panose="020B0604030504040204" pitchFamily="50" charset="-128"/>
              </a:rPr>
              <a:t>17:00</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19:00</a:t>
            </a:r>
            <a:r>
              <a:rPr lang="ja-JP" altLang="en-US" sz="1200" dirty="0" smtClean="0">
                <a:latin typeface="Meiryo UI" panose="020B0604030504040204" pitchFamily="50" charset="-128"/>
                <a:ea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水曜日 </a:t>
            </a:r>
            <a:r>
              <a:rPr lang="en-US" altLang="ja-JP" sz="1200" dirty="0" smtClean="0">
                <a:latin typeface="Meiryo UI" panose="020B0604030504040204" pitchFamily="50" charset="-128"/>
                <a:ea typeface="Meiryo UI" panose="020B0604030504040204" pitchFamily="50" charset="-128"/>
              </a:rPr>
              <a:t>15:00</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17:00</a:t>
            </a:r>
          </a:p>
          <a:p>
            <a:endParaRPr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Ann</a:t>
            </a:r>
            <a:r>
              <a:rPr lang="ja-JP" altLang="en-US" sz="1200" dirty="0">
                <a:latin typeface="Meiryo UI" panose="020B0604030504040204" pitchFamily="50" charset="-128"/>
                <a:ea typeface="Meiryo UI" panose="020B0604030504040204" pitchFamily="50" charset="-128"/>
              </a:rPr>
              <a:t>先生（学生センターＢ棟２０７</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木曜日  </a:t>
            </a:r>
            <a:r>
              <a:rPr lang="en-US" altLang="ja-JP" sz="1200" dirty="0" smtClean="0">
                <a:latin typeface="Meiryo UI" panose="020B0604030504040204" pitchFamily="50" charset="-128"/>
                <a:ea typeface="Meiryo UI" panose="020B0604030504040204" pitchFamily="50" charset="-128"/>
              </a:rPr>
              <a:t>9:30</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11:30</a:t>
            </a:r>
          </a:p>
          <a:p>
            <a:endParaRPr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Jacob</a:t>
            </a:r>
            <a:r>
              <a:rPr lang="ja-JP" altLang="en-US" sz="1200" dirty="0">
                <a:latin typeface="Meiryo UI" panose="020B0604030504040204" pitchFamily="50" charset="-128"/>
                <a:ea typeface="Meiryo UI" panose="020B0604030504040204" pitchFamily="50" charset="-128"/>
              </a:rPr>
              <a:t>先生（学生センターＢ棟</a:t>
            </a:r>
            <a:r>
              <a:rPr lang="ja-JP" altLang="en-US" sz="1200" dirty="0" smtClean="0">
                <a:latin typeface="Meiryo UI" panose="020B0604030504040204" pitchFamily="50" charset="-128"/>
                <a:ea typeface="Meiryo UI" panose="020B0604030504040204" pitchFamily="50" charset="-128"/>
              </a:rPr>
              <a:t>２０６）</a:t>
            </a:r>
            <a:endParaRPr lang="en-US" altLang="ja-JP" sz="1200" dirty="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火曜日 </a:t>
            </a:r>
            <a:r>
              <a:rPr kumimoji="1" lang="en-US" altLang="ja-JP" sz="1200" dirty="0" smtClean="0">
                <a:latin typeface="Meiryo UI" panose="020B0604030504040204" pitchFamily="50" charset="-128"/>
                <a:ea typeface="Meiryo UI" panose="020B0604030504040204" pitchFamily="50" charset="-128"/>
              </a:rPr>
              <a:t>13:00</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15:00</a:t>
            </a:r>
          </a:p>
          <a:p>
            <a:endParaRPr kumimoji="1"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Higuchi</a:t>
            </a:r>
            <a:r>
              <a:rPr lang="ja-JP" altLang="en-US" sz="1200" dirty="0" smtClean="0">
                <a:latin typeface="Meiryo UI" panose="020B0604030504040204" pitchFamily="50" charset="-128"/>
                <a:ea typeface="Meiryo UI" panose="020B0604030504040204" pitchFamily="50" charset="-128"/>
              </a:rPr>
              <a:t>先生</a:t>
            </a:r>
            <a:r>
              <a:rPr lang="ja-JP" altLang="en-US" sz="1200" dirty="0">
                <a:latin typeface="Meiryo UI" panose="020B0604030504040204" pitchFamily="50" charset="-128"/>
                <a:ea typeface="Meiryo UI" panose="020B0604030504040204" pitchFamily="50" charset="-128"/>
              </a:rPr>
              <a:t>（学生センターＢ棟２０７）</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金曜日 </a:t>
            </a:r>
            <a:r>
              <a:rPr lang="en-US" altLang="ja-JP" sz="1200" dirty="0" smtClean="0">
                <a:latin typeface="Meiryo UI" panose="020B0604030504040204" pitchFamily="50" charset="-128"/>
                <a:ea typeface="Meiryo UI" panose="020B0604030504040204" pitchFamily="50" charset="-128"/>
              </a:rPr>
              <a:t>13:00</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16:00</a:t>
            </a:r>
          </a:p>
          <a:p>
            <a:endParaRPr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Lucas</a:t>
            </a:r>
            <a:r>
              <a:rPr lang="ja-JP" altLang="en-US" sz="1200" dirty="0" smtClean="0">
                <a:latin typeface="Meiryo UI" panose="020B0604030504040204" pitchFamily="50" charset="-128"/>
                <a:ea typeface="Meiryo UI" panose="020B0604030504040204" pitchFamily="50" charset="-128"/>
              </a:rPr>
              <a:t>先生（学生センターＢ棟２０７）</a:t>
            </a:r>
            <a:endParaRPr lang="en-US" altLang="ja-JP" sz="1200" dirty="0" smtClean="0">
              <a:latin typeface="Meiryo UI" panose="020B0604030504040204" pitchFamily="50" charset="-128"/>
              <a:ea typeface="Meiryo UI" panose="020B0604030504040204" pitchFamily="50" charset="-128"/>
            </a:endParaRPr>
          </a:p>
          <a:p>
            <a:r>
              <a:rPr lang="ja-JP" altLang="en-US" sz="1200" b="1" dirty="0" smtClean="0">
                <a:solidFill>
                  <a:schemeClr val="accent2"/>
                </a:solidFill>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火曜日　</a:t>
            </a:r>
            <a:r>
              <a:rPr lang="en-US" altLang="ja-JP" sz="1200" dirty="0" smtClean="0">
                <a:latin typeface="Meiryo UI" panose="020B0604030504040204" pitchFamily="50" charset="-128"/>
                <a:ea typeface="Meiryo UI" panose="020B0604030504040204" pitchFamily="50" charset="-128"/>
              </a:rPr>
              <a:t>17:00</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19:00</a:t>
            </a: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水曜日　</a:t>
            </a:r>
            <a:r>
              <a:rPr lang="en-US" altLang="ja-JP" sz="1200" dirty="0" smtClean="0">
                <a:latin typeface="Meiryo UI" panose="020B0604030504040204" pitchFamily="50" charset="-128"/>
                <a:ea typeface="Meiryo UI" panose="020B0604030504040204" pitchFamily="50" charset="-128"/>
              </a:rPr>
              <a:t>14:00</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15:00</a:t>
            </a: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木曜日　</a:t>
            </a:r>
            <a:r>
              <a:rPr lang="en-US" altLang="ja-JP" sz="1200" dirty="0" smtClean="0">
                <a:latin typeface="Meiryo UI" panose="020B0604030504040204" pitchFamily="50" charset="-128"/>
                <a:ea typeface="Meiryo UI" panose="020B0604030504040204" pitchFamily="50" charset="-128"/>
              </a:rPr>
              <a:t>17:00</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19:00</a:t>
            </a:r>
          </a:p>
          <a:p>
            <a:endParaRPr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Andy</a:t>
            </a:r>
            <a:r>
              <a:rPr lang="ja-JP" altLang="en-US" sz="1200" dirty="0" smtClean="0">
                <a:latin typeface="Meiryo UI" panose="020B0604030504040204" pitchFamily="50" charset="-128"/>
                <a:ea typeface="Meiryo UI" panose="020B0604030504040204" pitchFamily="50" charset="-128"/>
              </a:rPr>
              <a:t>先生（学生センターＢ棟２０７）</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月曜日　</a:t>
            </a:r>
            <a:r>
              <a:rPr lang="en-US" altLang="ja-JP" sz="1200" dirty="0" smtClean="0">
                <a:latin typeface="Meiryo UI" panose="020B0604030504040204" pitchFamily="50" charset="-128"/>
                <a:ea typeface="Meiryo UI" panose="020B0604030504040204" pitchFamily="50" charset="-128"/>
              </a:rPr>
              <a:t>13:00</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15:00</a:t>
            </a: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木曜日　</a:t>
            </a:r>
            <a:r>
              <a:rPr lang="en-US" altLang="ja-JP" sz="1200" dirty="0" smtClean="0">
                <a:latin typeface="Meiryo UI" panose="020B0604030504040204" pitchFamily="50" charset="-128"/>
                <a:ea typeface="Meiryo UI" panose="020B0604030504040204" pitchFamily="50" charset="-128"/>
              </a:rPr>
              <a:t>11:00</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13:00</a:t>
            </a:r>
          </a:p>
          <a:p>
            <a:endParaRPr lang="en-US" altLang="ja-JP" sz="400" b="1" dirty="0" smtClean="0">
              <a:solidFill>
                <a:schemeClr val="accent2"/>
              </a:solidFill>
              <a:latin typeface="Meiryo UI" panose="020B0604030504040204" pitchFamily="50" charset="-128"/>
              <a:ea typeface="Meiryo UI" panose="020B0604030504040204" pitchFamily="50" charset="-128"/>
            </a:endParaRPr>
          </a:p>
          <a:p>
            <a:r>
              <a:rPr lang="ja-JP" altLang="en-US" sz="1400" b="1" dirty="0" smtClean="0">
                <a:solidFill>
                  <a:schemeClr val="accent2"/>
                </a:solidFill>
                <a:latin typeface="Meiryo UI" panose="020B0604030504040204" pitchFamily="50" charset="-128"/>
                <a:ea typeface="Meiryo UI" panose="020B0604030504040204" pitchFamily="50" charset="-128"/>
              </a:rPr>
              <a:t>　予約・お問い合わせは</a:t>
            </a:r>
            <a:endParaRPr lang="en-US" altLang="ja-JP" sz="1400" b="1" dirty="0" smtClean="0">
              <a:solidFill>
                <a:schemeClr val="accent2"/>
              </a:solidFill>
              <a:latin typeface="Meiryo UI" panose="020B0604030504040204" pitchFamily="50" charset="-128"/>
              <a:ea typeface="Meiryo UI" panose="020B0604030504040204" pitchFamily="50" charset="-128"/>
            </a:endParaRPr>
          </a:p>
          <a:p>
            <a:r>
              <a:rPr lang="ja-JP" altLang="en-US" sz="1400" b="1" dirty="0" smtClean="0">
                <a:solidFill>
                  <a:schemeClr val="accent2"/>
                </a:solidFill>
                <a:latin typeface="Meiryo UI" panose="020B0604030504040204" pitchFamily="50" charset="-128"/>
                <a:ea typeface="Meiryo UI" panose="020B0604030504040204" pitchFamily="50" charset="-128"/>
              </a:rPr>
              <a:t>　こちらの</a:t>
            </a:r>
            <a:r>
              <a:rPr kumimoji="1" lang="ja-JP" altLang="en-US" sz="1400" b="1" dirty="0" smtClean="0">
                <a:solidFill>
                  <a:schemeClr val="accent2"/>
                </a:solidFill>
                <a:latin typeface="Meiryo UI" panose="020B0604030504040204" pitchFamily="50" charset="-128"/>
                <a:ea typeface="Meiryo UI" panose="020B0604030504040204" pitchFamily="50" charset="-128"/>
              </a:rPr>
              <a:t>ＱＲコードから！</a:t>
            </a:r>
            <a:endParaRPr kumimoji="1" lang="en-US" altLang="ja-JP" sz="1400" b="1" dirty="0">
              <a:solidFill>
                <a:schemeClr val="accent2"/>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l="7693" t="7693" r="7691" b="7691"/>
          <a:stretch/>
        </p:blipFill>
        <p:spPr>
          <a:xfrm>
            <a:off x="2489005" y="8306999"/>
            <a:ext cx="736331" cy="736331"/>
          </a:xfrm>
          <a:prstGeom prst="rect">
            <a:avLst/>
          </a:prstGeom>
        </p:spPr>
      </p:pic>
      <p:pic>
        <p:nvPicPr>
          <p:cNvPr id="39" name="図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4046436" y="5172850"/>
            <a:ext cx="5806459" cy="684412"/>
          </a:xfrm>
          <a:prstGeom prst="rect">
            <a:avLst/>
          </a:prstGeom>
        </p:spPr>
      </p:pic>
      <p:sp>
        <p:nvSpPr>
          <p:cNvPr id="40" name="テキスト ボックス 39"/>
          <p:cNvSpPr txBox="1"/>
          <p:nvPr/>
        </p:nvSpPr>
        <p:spPr>
          <a:xfrm>
            <a:off x="3687757" y="8425669"/>
            <a:ext cx="2869991" cy="646331"/>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グローバルビレッジに関するお問い合わせ先</a:t>
            </a:r>
            <a:r>
              <a:rPr kumimoji="1" lang="en-US" altLang="ja-JP" sz="1200" dirty="0">
                <a:latin typeface="Meiryo UI" panose="020B0604030504040204" pitchFamily="50" charset="-128"/>
                <a:ea typeface="Meiryo UI" panose="020B0604030504040204" pitchFamily="50" charset="-128"/>
              </a:rPr>
              <a:t>】</a:t>
            </a:r>
          </a:p>
          <a:p>
            <a:r>
              <a:rPr kumimoji="1" lang="ja-JP" altLang="en-US" sz="1200" dirty="0" smtClean="0">
                <a:latin typeface="Meiryo UI" panose="020B0604030504040204" pitchFamily="50" charset="-128"/>
                <a:ea typeface="Meiryo UI" panose="020B0604030504040204" pitchFamily="50" charset="-128"/>
              </a:rPr>
              <a:t> 学生</a:t>
            </a:r>
            <a:r>
              <a:rPr kumimoji="1" lang="ja-JP" altLang="en-US" sz="1200" dirty="0">
                <a:latin typeface="Meiryo UI" panose="020B0604030504040204" pitchFamily="50" charset="-128"/>
                <a:ea typeface="Meiryo UI" panose="020B0604030504040204" pitchFamily="50" charset="-128"/>
              </a:rPr>
              <a:t>センターＢ棟 </a:t>
            </a:r>
            <a:r>
              <a:rPr kumimoji="1" lang="en-US" altLang="ja-JP" sz="1200" dirty="0">
                <a:latin typeface="Meiryo UI" panose="020B0604030504040204" pitchFamily="50" charset="-128"/>
                <a:ea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rPr>
              <a:t>Ｆ </a:t>
            </a:r>
            <a:r>
              <a:rPr lang="ja-JP" altLang="en-US" sz="1200" dirty="0" smtClean="0">
                <a:latin typeface="Meiryo UI" panose="020B0604030504040204" pitchFamily="50" charset="-128"/>
                <a:ea typeface="Meiryo UI" panose="020B0604030504040204" pitchFamily="50" charset="-128"/>
              </a:rPr>
              <a:t>国際課</a:t>
            </a:r>
            <a:endParaRPr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メール：</a:t>
            </a:r>
            <a:r>
              <a:rPr lang="en-US" altLang="ja-JP" sz="1200" dirty="0">
                <a:latin typeface="Meiryo UI" panose="020B0604030504040204" pitchFamily="50" charset="-128"/>
                <a:ea typeface="Meiryo UI" panose="020B0604030504040204" pitchFamily="50" charset="-128"/>
              </a:rPr>
              <a:t>gvillage@iwate-u.ac.jp             </a:t>
            </a:r>
            <a:endParaRPr kumimoji="1" lang="en-US" altLang="ja-JP" sz="1200" dirty="0">
              <a:latin typeface="Meiryo UI" panose="020B0604030504040204" pitchFamily="50" charset="-128"/>
              <a:ea typeface="Meiryo UI" panose="020B0604030504040204" pitchFamily="50" charset="-128"/>
            </a:endParaRPr>
          </a:p>
        </p:txBody>
      </p:sp>
      <p:sp>
        <p:nvSpPr>
          <p:cNvPr id="45" name="四角形: 角を丸くする 38"/>
          <p:cNvSpPr/>
          <p:nvPr/>
        </p:nvSpPr>
        <p:spPr>
          <a:xfrm>
            <a:off x="3574010" y="2962292"/>
            <a:ext cx="3184990" cy="278390"/>
          </a:xfrm>
          <a:prstGeom prst="roundRect">
            <a:avLst/>
          </a:prstGeom>
          <a:solidFill>
            <a:schemeClr val="accent6">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latin typeface="Meiryo UI" panose="020B0604030504040204" pitchFamily="50" charset="-128"/>
                <a:ea typeface="Meiryo UI" panose="020B0604030504040204" pitchFamily="50" charset="-128"/>
              </a:rPr>
              <a:t>国際交流イベント</a:t>
            </a:r>
            <a:endParaRPr kumimoji="1" lang="ja-JP" altLang="en-US" b="1"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3543440" y="3274897"/>
            <a:ext cx="3314559" cy="1877437"/>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　プレゼンテーション</a:t>
            </a:r>
            <a:r>
              <a:rPr lang="ja-JP" altLang="en-US" sz="1200" dirty="0">
                <a:latin typeface="Meiryo UI" panose="020B0604030504040204" pitchFamily="50" charset="-128"/>
                <a:ea typeface="Meiryo UI" panose="020B0604030504040204" pitchFamily="50" charset="-128"/>
              </a:rPr>
              <a:t>やワークショップ、歓送迎会などの国際交流</a:t>
            </a:r>
            <a:r>
              <a:rPr lang="ja-JP" altLang="en-US" sz="1200" dirty="0" smtClean="0">
                <a:latin typeface="Meiryo UI" panose="020B0604030504040204" pitchFamily="50" charset="-128"/>
                <a:ea typeface="Meiryo UI" panose="020B0604030504040204" pitchFamily="50" charset="-128"/>
              </a:rPr>
              <a:t>イベントを実施しています。留学生の友達を作りたい、海外のことを知りたい、日本のことを留学生に伝えたいという方はぜひお越しください。</a:t>
            </a:r>
            <a:endParaRPr lang="en-US" altLang="ja-JP" sz="1200" dirty="0" smtClean="0">
              <a:latin typeface="Meiryo UI" panose="020B0604030504040204" pitchFamily="50" charset="-128"/>
              <a:ea typeface="Meiryo UI" panose="020B0604030504040204" pitchFamily="50" charset="-128"/>
            </a:endParaRPr>
          </a:p>
          <a:p>
            <a:endParaRPr lang="en-US" altLang="ja-JP" sz="4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これまでのイベント例：</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生け花教室、折り紙ワークショップ、</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書初め体験など</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400" b="1" dirty="0" smtClean="0">
                <a:solidFill>
                  <a:schemeClr val="accent6">
                    <a:lumMod val="60000"/>
                    <a:lumOff val="40000"/>
                  </a:schemeClr>
                </a:solidFill>
                <a:latin typeface="Meiryo UI" panose="020B0604030504040204" pitchFamily="50" charset="-128"/>
                <a:ea typeface="Meiryo UI" panose="020B0604030504040204" pitchFamily="50" charset="-128"/>
              </a:rPr>
              <a:t>こちらのＱＲコード</a:t>
            </a:r>
            <a:r>
              <a:rPr lang="ja-JP" altLang="en-US" sz="1400" b="1" dirty="0" smtClean="0">
                <a:solidFill>
                  <a:schemeClr val="accent6">
                    <a:lumMod val="60000"/>
                    <a:lumOff val="40000"/>
                  </a:schemeClr>
                </a:solidFill>
                <a:latin typeface="Meiryo UI" panose="020B0604030504040204" pitchFamily="50" charset="-128"/>
                <a:ea typeface="Meiryo UI" panose="020B0604030504040204" pitchFamily="50" charset="-128"/>
              </a:rPr>
              <a:t>から</a:t>
            </a:r>
            <a:endParaRPr lang="en-US" altLang="ja-JP" sz="1400" b="1" dirty="0" smtClean="0">
              <a:solidFill>
                <a:schemeClr val="accent6">
                  <a:lumMod val="60000"/>
                  <a:lumOff val="40000"/>
                </a:schemeClr>
              </a:solidFill>
              <a:latin typeface="Meiryo UI" panose="020B0604030504040204" pitchFamily="50" charset="-128"/>
              <a:ea typeface="Meiryo UI" panose="020B0604030504040204" pitchFamily="50" charset="-128"/>
            </a:endParaRPr>
          </a:p>
          <a:p>
            <a:r>
              <a:rPr lang="ja-JP" altLang="en-US" sz="1400" b="1" dirty="0" smtClean="0">
                <a:solidFill>
                  <a:schemeClr val="accent6">
                    <a:lumMod val="60000"/>
                    <a:lumOff val="40000"/>
                  </a:schemeClr>
                </a:solidFill>
                <a:latin typeface="Meiryo UI" panose="020B0604030504040204" pitchFamily="50" charset="-128"/>
                <a:ea typeface="Meiryo UI" panose="020B0604030504040204" pitchFamily="50" charset="-128"/>
              </a:rPr>
              <a:t>イベントカレンダーをチェック！</a:t>
            </a:r>
            <a:endParaRPr kumimoji="1" lang="en-US" altLang="ja-JP" sz="1400" b="1" dirty="0" smtClean="0">
              <a:solidFill>
                <a:schemeClr val="accent6">
                  <a:lumMod val="60000"/>
                  <a:lumOff val="40000"/>
                </a:schemeClr>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rotWithShape="1">
          <a:blip r:embed="rId5">
            <a:extLst>
              <a:ext uri="{28A0092B-C50C-407E-A947-70E740481C1C}">
                <a14:useLocalDpi xmlns:a14="http://schemas.microsoft.com/office/drawing/2010/main" val="0"/>
              </a:ext>
            </a:extLst>
          </a:blip>
          <a:srcRect l="9006" t="9006" r="9943" b="9945"/>
          <a:stretch/>
        </p:blipFill>
        <p:spPr>
          <a:xfrm>
            <a:off x="5848951" y="4299670"/>
            <a:ext cx="855001" cy="855000"/>
          </a:xfrm>
          <a:prstGeom prst="rect">
            <a:avLst/>
          </a:prstGeom>
        </p:spPr>
      </p:pic>
      <p:sp>
        <p:nvSpPr>
          <p:cNvPr id="47" name="四角形: 角を丸くする 38"/>
          <p:cNvSpPr/>
          <p:nvPr/>
        </p:nvSpPr>
        <p:spPr>
          <a:xfrm>
            <a:off x="3543440" y="6858610"/>
            <a:ext cx="3184990" cy="278390"/>
          </a:xfrm>
          <a:prstGeom prst="roundRect">
            <a:avLst/>
          </a:prstGeom>
          <a:solidFill>
            <a:srgbClr val="42AC5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rPr>
              <a:t>日本語カフェ</a:t>
            </a:r>
            <a:endParaRPr kumimoji="1" lang="ja-JP" altLang="en-US" b="1"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3574010" y="7120736"/>
            <a:ext cx="3175351" cy="1384995"/>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課題</a:t>
            </a:r>
            <a:r>
              <a:rPr lang="ja-JP" altLang="en-US" sz="1200" dirty="0" smtClean="0">
                <a:latin typeface="Meiryo UI" panose="020B0604030504040204" pitchFamily="50" charset="-128"/>
                <a:ea typeface="Meiryo UI" panose="020B0604030504040204" pitchFamily="50" charset="-128"/>
              </a:rPr>
              <a:t>や日本語の勉強をする留学生と日本語でおしゃべりを楽しみたい留学生が来ます。</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日本語で留学生と話してみたい人、日本語教育に興味がある人は是非来てください！</a:t>
            </a:r>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開催</a:t>
            </a:r>
            <a:r>
              <a:rPr lang="ja-JP" altLang="en-US" sz="1200" dirty="0">
                <a:latin typeface="Meiryo UI" panose="020B0604030504040204" pitchFamily="50" charset="-128"/>
                <a:ea typeface="Meiryo UI" panose="020B0604030504040204" pitchFamily="50" charset="-128"/>
              </a:rPr>
              <a:t>日時</a:t>
            </a: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毎週  火</a:t>
            </a:r>
            <a:r>
              <a:rPr lang="ja-JP" altLang="en-US" sz="1200" dirty="0" smtClean="0">
                <a:latin typeface="Meiryo UI" panose="020B0604030504040204" pitchFamily="50" charset="-128"/>
                <a:ea typeface="Meiryo UI" panose="020B0604030504040204" pitchFamily="50" charset="-128"/>
              </a:rPr>
              <a:t>・金  昼休み</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場　　　所：グローバルビレッジ</a:t>
            </a:r>
            <a:endParaRPr lang="en-US" altLang="ja-JP" sz="1200" dirty="0" smtClean="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6444000" y="8900390"/>
            <a:ext cx="403996" cy="261610"/>
          </a:xfrm>
          <a:prstGeom prst="rect">
            <a:avLst/>
          </a:prstGeom>
          <a:noFill/>
        </p:spPr>
        <p:txBody>
          <a:bodyPr wrap="square" rtlCol="0">
            <a:spAutoFit/>
          </a:bodyPr>
          <a:lstStyle/>
          <a:p>
            <a:r>
              <a:rPr kumimoji="1" lang="en-US" altLang="ja-JP" sz="1100" dirty="0"/>
              <a:t>-8-</a:t>
            </a:r>
            <a:endParaRPr kumimoji="1" lang="ja-JP" altLang="en-US" sz="1100" dirty="0"/>
          </a:p>
        </p:txBody>
      </p:sp>
      <p:grpSp>
        <p:nvGrpSpPr>
          <p:cNvPr id="16" name="グループ化 15"/>
          <p:cNvGrpSpPr/>
          <p:nvPr/>
        </p:nvGrpSpPr>
        <p:grpSpPr>
          <a:xfrm>
            <a:off x="9376751" y="1322688"/>
            <a:ext cx="505200" cy="4835407"/>
            <a:chOff x="9134530" y="1324422"/>
            <a:chExt cx="505200" cy="4835407"/>
          </a:xfrm>
        </p:grpSpPr>
        <p:sp>
          <p:nvSpPr>
            <p:cNvPr id="18" name="角丸四角形 17"/>
            <p:cNvSpPr/>
            <p:nvPr/>
          </p:nvSpPr>
          <p:spPr>
            <a:xfrm>
              <a:off x="9142405" y="5692286"/>
              <a:ext cx="495000" cy="46754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9142405" y="5147833"/>
              <a:ext cx="495000" cy="467543"/>
            </a:xfrm>
            <a:prstGeom prst="roundRect">
              <a:avLst/>
            </a:prstGeom>
            <a:solidFill>
              <a:srgbClr val="EE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9134530" y="1324422"/>
              <a:ext cx="495000" cy="467543"/>
            </a:xfrm>
            <a:prstGeom prst="roundRect">
              <a:avLst/>
            </a:prstGeom>
            <a:solidFill>
              <a:srgbClr val="FE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9144730" y="4603380"/>
              <a:ext cx="495000" cy="467543"/>
            </a:xfrm>
            <a:prstGeom prst="roundRect">
              <a:avLst/>
            </a:prstGeom>
            <a:solidFill>
              <a:srgbClr val="4C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9134530" y="1868876"/>
              <a:ext cx="495000" cy="467543"/>
            </a:xfrm>
            <a:prstGeom prst="roundRect">
              <a:avLst/>
            </a:prstGeom>
            <a:solidFill>
              <a:srgbClr val="FFE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9142405" y="2413330"/>
              <a:ext cx="495000" cy="467543"/>
            </a:xfrm>
            <a:prstGeom prst="roundRect">
              <a:avLst/>
            </a:prstGeom>
            <a:solidFill>
              <a:srgbClr val="FF7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9142405" y="2965435"/>
              <a:ext cx="495000" cy="467543"/>
            </a:xfrm>
            <a:prstGeom prst="roundRect">
              <a:avLst/>
            </a:prstGeom>
            <a:solidFill>
              <a:srgbClr val="FFE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9142405" y="3509889"/>
              <a:ext cx="495000" cy="467543"/>
            </a:xfrm>
            <a:prstGeom prst="roundRect">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9143742" y="4058926"/>
              <a:ext cx="495000" cy="467543"/>
            </a:xfrm>
            <a:prstGeom prst="roundRect">
              <a:avLst/>
            </a:prstGeom>
            <a:solidFill>
              <a:srgbClr val="E1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テキスト ボックス 26"/>
          <p:cNvSpPr txBox="1"/>
          <p:nvPr/>
        </p:nvSpPr>
        <p:spPr>
          <a:xfrm>
            <a:off x="3535078" y="5482005"/>
            <a:ext cx="3175351" cy="1384995"/>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決められたお題について、（グループで）英語で話す活動を行ないます</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専任</a:t>
            </a:r>
            <a:r>
              <a:rPr lang="ja-JP" altLang="en-US" sz="1200" dirty="0" smtClean="0">
                <a:latin typeface="Meiryo UI" panose="020B0604030504040204" pitchFamily="50" charset="-128"/>
                <a:ea typeface="Meiryo UI" panose="020B0604030504040204" pitchFamily="50" charset="-128"/>
              </a:rPr>
              <a:t>スタッフ</a:t>
            </a:r>
            <a:r>
              <a:rPr lang="ja-JP" altLang="en-US" sz="1200" dirty="0">
                <a:latin typeface="Meiryo UI" panose="020B0604030504040204" pitchFamily="50" charset="-128"/>
                <a:ea typeface="Meiryo UI" panose="020B0604030504040204" pitchFamily="50" charset="-128"/>
              </a:rPr>
              <a:t>がいますので、英語が苦手な人・初めて参加する人も安心</a:t>
            </a:r>
            <a:r>
              <a:rPr lang="ja-JP" altLang="en-US" sz="1200" dirty="0" smtClean="0">
                <a:latin typeface="Meiryo UI" panose="020B0604030504040204" pitchFamily="50" charset="-128"/>
                <a:ea typeface="Meiryo UI" panose="020B0604030504040204" pitchFamily="50" charset="-128"/>
              </a:rPr>
              <a:t>です！</a:t>
            </a:r>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開催</a:t>
            </a:r>
            <a:r>
              <a:rPr lang="ja-JP" altLang="en-US" sz="1200" dirty="0">
                <a:latin typeface="Meiryo UI" panose="020B0604030504040204" pitchFamily="50" charset="-128"/>
                <a:ea typeface="Meiryo UI" panose="020B0604030504040204" pitchFamily="50" charset="-128"/>
              </a:rPr>
              <a:t>日時</a:t>
            </a: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毎週  </a:t>
            </a:r>
            <a:r>
              <a:rPr lang="ja-JP" altLang="en-US" sz="1200" dirty="0" smtClean="0">
                <a:latin typeface="Meiryo UI" panose="020B0604030504040204" pitchFamily="50" charset="-128"/>
                <a:ea typeface="Meiryo UI" panose="020B0604030504040204" pitchFamily="50" charset="-128"/>
              </a:rPr>
              <a:t>月・</a:t>
            </a:r>
            <a:r>
              <a:rPr lang="ja-JP" altLang="en-US" sz="1200" dirty="0">
                <a:latin typeface="Meiryo UI" panose="020B0604030504040204" pitchFamily="50" charset="-128"/>
                <a:ea typeface="Meiryo UI" panose="020B0604030504040204" pitchFamily="50" charset="-128"/>
              </a:rPr>
              <a:t>木  </a:t>
            </a:r>
            <a:r>
              <a:rPr lang="ja-JP" altLang="en-US" sz="1200" dirty="0" smtClean="0">
                <a:latin typeface="Meiryo UI" panose="020B0604030504040204" pitchFamily="50" charset="-128"/>
                <a:ea typeface="Meiryo UI" panose="020B0604030504040204" pitchFamily="50" charset="-128"/>
              </a:rPr>
              <a:t>昼休み</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場　　　所：グローバルビレッジ</a:t>
            </a:r>
            <a:endParaRPr lang="en-US" altLang="ja-JP" sz="1200" dirty="0" smtClean="0">
              <a:latin typeface="Meiryo UI" panose="020B0604030504040204" pitchFamily="50" charset="-128"/>
              <a:ea typeface="Meiryo UI" panose="020B0604030504040204" pitchFamily="50" charset="-128"/>
            </a:endParaRPr>
          </a:p>
        </p:txBody>
      </p:sp>
      <p:sp>
        <p:nvSpPr>
          <p:cNvPr id="28" name="四角形: 角を丸くする 38"/>
          <p:cNvSpPr/>
          <p:nvPr/>
        </p:nvSpPr>
        <p:spPr>
          <a:xfrm>
            <a:off x="3535078" y="5238610"/>
            <a:ext cx="3184990" cy="278390"/>
          </a:xfrm>
          <a:prstGeom prst="roundRect">
            <a:avLst/>
          </a:prstGeom>
          <a:solidFill>
            <a:srgbClr val="FFC0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latin typeface="Meiryo UI" panose="020B0604030504040204" pitchFamily="50" charset="-128"/>
                <a:ea typeface="Meiryo UI" panose="020B0604030504040204" pitchFamily="50" charset="-128"/>
              </a:rPr>
              <a:t>All in English</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32126958"/>
      </p:ext>
    </p:extLst>
  </p:cSld>
  <p:clrMapOvr>
    <a:masterClrMapping/>
  </p:clrMapOvr>
</p:sld>
</file>

<file path=ppt/theme/theme1.xml><?xml version="1.0" encoding="utf-8"?>
<a:theme xmlns:a="http://schemas.openxmlformats.org/drawingml/2006/main" name="Office ​​テーマ">
  <a:themeElements>
    <a:clrScheme name="ネオン">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オースティン">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TM02900769[[fn=レトロスペクト]]</Template>
  <TotalTime>7081</TotalTime>
  <Words>6405</Words>
  <Application>Microsoft Office PowerPoint</Application>
  <PresentationFormat>画面に合わせる (4:3)</PresentationFormat>
  <Paragraphs>900</Paragraphs>
  <Slides>12</Slides>
  <Notes>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12</vt:i4>
      </vt:variant>
    </vt:vector>
  </HeadingPairs>
  <TitlesOfParts>
    <vt:vector size="21" baseType="lpstr">
      <vt:lpstr>HG丸ｺﾞｼｯｸM-PRO</vt:lpstr>
      <vt:lpstr>HG創英角ｺﾞｼｯｸUB</vt:lpstr>
      <vt:lpstr>Meiryo UI</vt:lpstr>
      <vt:lpstr>ＭＳ Ｐゴシック</vt:lpstr>
      <vt:lpstr>游明朝 Demibold</vt:lpstr>
      <vt:lpstr>Arial</vt:lpstr>
      <vt:lpstr>Calibri</vt:lpstr>
      <vt:lpstr>Cambria</vt:lpstr>
      <vt:lpstr>Office ​​テーマ</vt:lpstr>
      <vt:lpstr>岩手大学 海外研修・留学ガイド</vt:lpstr>
      <vt:lpstr>PowerPoint プレゼンテーション</vt:lpstr>
      <vt:lpstr>PowerPoint プレゼンテーション</vt:lpstr>
      <vt:lpstr>PowerPoint プレゼンテーション</vt:lpstr>
      <vt:lpstr>PowerPoint プレゼンテーション</vt:lpstr>
      <vt:lpstr>海外留学のための 費用・奨学金</vt:lpstr>
      <vt:lpstr>PowerPoint プレゼンテーション</vt:lpstr>
      <vt:lpstr>学内での 留学・外国語学習支援</vt:lpstr>
      <vt:lpstr>多言語・多文化交流空間 グローバル・ビレッジ</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伊藤　美咲</dc:creator>
  <cp:lastModifiedBy>成田　浩子</cp:lastModifiedBy>
  <cp:revision>535</cp:revision>
  <cp:lastPrinted>2022-04-22T01:50:18Z</cp:lastPrinted>
  <dcterms:created xsi:type="dcterms:W3CDTF">2014-01-23T06:58:33Z</dcterms:created>
  <dcterms:modified xsi:type="dcterms:W3CDTF">2022-04-28T04:41:56Z</dcterms:modified>
</cp:coreProperties>
</file>