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8.jpg" ContentType="image/jpeg"/>
  <Override PartName="/ppt/media/image3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0" r:id="rId2"/>
    <p:sldId id="272" r:id="rId3"/>
    <p:sldId id="274" r:id="rId4"/>
    <p:sldId id="273" r:id="rId5"/>
    <p:sldId id="267" r:id="rId6"/>
    <p:sldId id="262" r:id="rId7"/>
    <p:sldId id="269" r:id="rId8"/>
    <p:sldId id="261" r:id="rId9"/>
    <p:sldId id="278" r:id="rId10"/>
    <p:sldId id="266" r:id="rId11"/>
    <p:sldId id="280" r:id="rId12"/>
    <p:sldId id="270" r:id="rId13"/>
  </p:sldIdLst>
  <p:sldSz cx="6858000" cy="9144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6357"/>
    <a:srgbClr val="FD3D86"/>
    <a:srgbClr val="FF7C80"/>
    <a:srgbClr val="FFE1E6"/>
    <a:srgbClr val="EEFFE1"/>
    <a:srgbClr val="E1F7FF"/>
    <a:srgbClr val="FFEEC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94310" autoAdjust="0"/>
  </p:normalViewPr>
  <p:slideViewPr>
    <p:cSldViewPr showGuides="1">
      <p:cViewPr>
        <p:scale>
          <a:sx n="125" d="100"/>
          <a:sy n="125" d="100"/>
        </p:scale>
        <p:origin x="1956" y="-2478"/>
      </p:cViewPr>
      <p:guideLst>
        <p:guide orient="horz" pos="2880"/>
        <p:guide pos="2160"/>
      </p:guideLst>
    </p:cSldViewPr>
  </p:slideViewPr>
  <p:outlineViewPr>
    <p:cViewPr>
      <p:scale>
        <a:sx n="33" d="100"/>
        <a:sy n="33" d="100"/>
      </p:scale>
      <p:origin x="0" y="2298"/>
    </p:cViewPr>
  </p:outlin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030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5" y="1"/>
            <a:ext cx="4306737" cy="340306"/>
          </a:xfrm>
          <a:prstGeom prst="rect">
            <a:avLst/>
          </a:prstGeom>
        </p:spPr>
        <p:txBody>
          <a:bodyPr vert="horz" lIns="91430" tIns="45715" rIns="91430" bIns="45715" rtlCol="0"/>
          <a:lstStyle>
            <a:lvl1pPr algn="r">
              <a:defRPr sz="1200"/>
            </a:lvl1pPr>
          </a:lstStyle>
          <a:p>
            <a:fld id="{214A44D5-7909-4B1D-AC8F-ABEC928C3634}" type="datetimeFigureOut">
              <a:rPr kumimoji="1" lang="ja-JP" altLang="en-US" smtClean="0"/>
              <a:t>2023/4/7</a:t>
            </a:fld>
            <a:endParaRPr kumimoji="1" lang="ja-JP" altLang="en-US"/>
          </a:p>
        </p:txBody>
      </p:sp>
      <p:sp>
        <p:nvSpPr>
          <p:cNvPr id="4" name="フッター プレースホルダー 3"/>
          <p:cNvSpPr>
            <a:spLocks noGrp="1"/>
          </p:cNvSpPr>
          <p:nvPr>
            <p:ph type="ftr" sz="quarter" idx="2"/>
          </p:nvPr>
        </p:nvSpPr>
        <p:spPr>
          <a:xfrm>
            <a:off x="2" y="6465808"/>
            <a:ext cx="4306737" cy="340305"/>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5" y="6465808"/>
            <a:ext cx="4306737" cy="340305"/>
          </a:xfrm>
          <a:prstGeom prst="rect">
            <a:avLst/>
          </a:prstGeom>
        </p:spPr>
        <p:txBody>
          <a:bodyPr vert="horz" lIns="91430" tIns="45715" rIns="91430" bIns="45715" rtlCol="0" anchor="b"/>
          <a:lstStyle>
            <a:lvl1pPr algn="r">
              <a:defRPr sz="1200"/>
            </a:lvl1pPr>
          </a:lstStyle>
          <a:p>
            <a:fld id="{9F735072-1D4E-4C61-AD49-CA62B50C5A36}" type="slidenum">
              <a:rPr kumimoji="1" lang="ja-JP" altLang="en-US" smtClean="0"/>
              <a:t>‹#›</a:t>
            </a:fld>
            <a:endParaRPr kumimoji="1" lang="ja-JP" altLang="en-US"/>
          </a:p>
        </p:txBody>
      </p:sp>
    </p:spTree>
    <p:extLst>
      <p:ext uri="{BB962C8B-B14F-4D97-AF65-F5344CB8AC3E}">
        <p14:creationId xmlns:p14="http://schemas.microsoft.com/office/powerpoint/2010/main" val="25504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7742" cy="340306"/>
          </a:xfrm>
          <a:prstGeom prst="rect">
            <a:avLst/>
          </a:prstGeom>
        </p:spPr>
        <p:txBody>
          <a:bodyPr vert="horz" lIns="91405" tIns="45703" rIns="91405"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80" y="1"/>
            <a:ext cx="4307742" cy="340306"/>
          </a:xfrm>
          <a:prstGeom prst="rect">
            <a:avLst/>
          </a:prstGeom>
        </p:spPr>
        <p:txBody>
          <a:bodyPr vert="horz" lIns="91405" tIns="45703" rIns="91405" bIns="45703" rtlCol="0"/>
          <a:lstStyle>
            <a:lvl1pPr algn="r">
              <a:defRPr sz="1200"/>
            </a:lvl1pPr>
          </a:lstStyle>
          <a:p>
            <a:fld id="{3AA06653-9D06-4944-AAF4-389AE2B9A375}" type="datetimeFigureOut">
              <a:rPr kumimoji="1" lang="ja-JP" altLang="en-US" smtClean="0"/>
              <a:t>2023/4/7</a:t>
            </a:fld>
            <a:endParaRPr kumimoji="1" lang="ja-JP" altLang="en-US"/>
          </a:p>
        </p:txBody>
      </p:sp>
      <p:sp>
        <p:nvSpPr>
          <p:cNvPr id="4" name="スライド イメージ プレースホルダー 3"/>
          <p:cNvSpPr>
            <a:spLocks noGrp="1" noRot="1" noChangeAspect="1"/>
          </p:cNvSpPr>
          <p:nvPr>
            <p:ph type="sldImg" idx="2"/>
          </p:nvPr>
        </p:nvSpPr>
        <p:spPr>
          <a:xfrm>
            <a:off x="4014788" y="511175"/>
            <a:ext cx="1914525" cy="2551113"/>
          </a:xfrm>
          <a:prstGeom prst="rect">
            <a:avLst/>
          </a:prstGeom>
          <a:noFill/>
          <a:ln w="12700">
            <a:solidFill>
              <a:prstClr val="black"/>
            </a:solidFill>
          </a:ln>
        </p:spPr>
        <p:txBody>
          <a:bodyPr vert="horz" lIns="91405" tIns="45703" rIns="91405" bIns="45703" rtlCol="0" anchor="ctr"/>
          <a:lstStyle/>
          <a:p>
            <a:endParaRPr lang="ja-JP" altLang="en-US"/>
          </a:p>
        </p:txBody>
      </p:sp>
      <p:sp>
        <p:nvSpPr>
          <p:cNvPr id="5" name="ノート プレースホルダー 4"/>
          <p:cNvSpPr>
            <a:spLocks noGrp="1"/>
          </p:cNvSpPr>
          <p:nvPr>
            <p:ph type="body" sz="quarter" idx="3"/>
          </p:nvPr>
        </p:nvSpPr>
        <p:spPr>
          <a:xfrm>
            <a:off x="994637" y="3233449"/>
            <a:ext cx="7950077" cy="3062751"/>
          </a:xfrm>
          <a:prstGeom prst="rect">
            <a:avLst/>
          </a:prstGeom>
        </p:spPr>
        <p:txBody>
          <a:bodyPr vert="horz" lIns="91405" tIns="45703" rIns="91405"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65809"/>
            <a:ext cx="4307742" cy="340305"/>
          </a:xfrm>
          <a:prstGeom prst="rect">
            <a:avLst/>
          </a:prstGeom>
        </p:spPr>
        <p:txBody>
          <a:bodyPr vert="horz" lIns="91405" tIns="45703" rIns="91405"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80" y="6465809"/>
            <a:ext cx="4307742" cy="340305"/>
          </a:xfrm>
          <a:prstGeom prst="rect">
            <a:avLst/>
          </a:prstGeom>
        </p:spPr>
        <p:txBody>
          <a:bodyPr vert="horz" lIns="91405" tIns="45703" rIns="91405" bIns="45703" rtlCol="0" anchor="b"/>
          <a:lstStyle>
            <a:lvl1pPr algn="r">
              <a:defRPr sz="1200"/>
            </a:lvl1pPr>
          </a:lstStyle>
          <a:p>
            <a:fld id="{1D10ED2E-BCD7-4612-9A0D-ED3E330656C8}" type="slidenum">
              <a:rPr kumimoji="1" lang="ja-JP" altLang="en-US" smtClean="0"/>
              <a:t>‹#›</a:t>
            </a:fld>
            <a:endParaRPr kumimoji="1" lang="ja-JP" altLang="en-US"/>
          </a:p>
        </p:txBody>
      </p:sp>
    </p:spTree>
    <p:extLst>
      <p:ext uri="{BB962C8B-B14F-4D97-AF65-F5344CB8AC3E}">
        <p14:creationId xmlns:p14="http://schemas.microsoft.com/office/powerpoint/2010/main" val="4232426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4</a:t>
            </a:fld>
            <a:endParaRPr kumimoji="1" lang="ja-JP" altLang="en-US"/>
          </a:p>
        </p:txBody>
      </p:sp>
    </p:spTree>
    <p:extLst>
      <p:ext uri="{BB962C8B-B14F-4D97-AF65-F5344CB8AC3E}">
        <p14:creationId xmlns:p14="http://schemas.microsoft.com/office/powerpoint/2010/main" val="418044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8</a:t>
            </a:fld>
            <a:endParaRPr kumimoji="1" lang="ja-JP" altLang="en-US"/>
          </a:p>
        </p:txBody>
      </p:sp>
    </p:spTree>
    <p:extLst>
      <p:ext uri="{BB962C8B-B14F-4D97-AF65-F5344CB8AC3E}">
        <p14:creationId xmlns:p14="http://schemas.microsoft.com/office/powerpoint/2010/main" val="364292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9</a:t>
            </a:fld>
            <a:endParaRPr kumimoji="1" lang="ja-JP" altLang="en-US"/>
          </a:p>
        </p:txBody>
      </p:sp>
    </p:spTree>
    <p:extLst>
      <p:ext uri="{BB962C8B-B14F-4D97-AF65-F5344CB8AC3E}">
        <p14:creationId xmlns:p14="http://schemas.microsoft.com/office/powerpoint/2010/main" val="100310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14A67C-EAE1-4D39-9E31-4320A4F4B220}"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2408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7AD524-C605-4BCA-8B85-8D08A268B322}"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6089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9A340D-DA28-4BE7-AE47-C1A5CF598DFE}"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52362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85D140-A7C2-4842-BA1B-A07992066803}"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09238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99E91C6-82BC-4744-816F-CE93359DE032}" type="datetime1">
              <a:rPr kumimoji="1" lang="ja-JP" altLang="en-US" smtClean="0"/>
              <a:t>2023/4/7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92660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4A0D907-486E-41C1-9119-2262F5196257}" type="datetime1">
              <a:rPr kumimoji="1" lang="ja-JP" altLang="en-US" smtClean="0"/>
              <a:t>2023/4/7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40336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7FCDBE3-5C16-4A74-B99B-2BE21D105EA8}" type="datetime1">
              <a:rPr kumimoji="1" lang="ja-JP" altLang="en-US" smtClean="0"/>
              <a:t>2023/4/7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-9-</a:t>
            </a:r>
            <a:endParaRPr kumimoji="1" lang="ja-JP" altLang="en-US"/>
          </a:p>
        </p:txBody>
      </p:sp>
      <p:sp>
        <p:nvSpPr>
          <p:cNvPr id="9" name="スライド番号プレースホルダー 8"/>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4812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AD7AA6-89F6-453C-9114-561DB757E884}" type="datetime1">
              <a:rPr kumimoji="1" lang="ja-JP" altLang="en-US" smtClean="0"/>
              <a:t>2023/4/7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-9-</a:t>
            </a:r>
            <a:endParaRPr kumimoji="1" lang="ja-JP" altLang="en-US"/>
          </a:p>
        </p:txBody>
      </p:sp>
      <p:sp>
        <p:nvSpPr>
          <p:cNvPr id="5" name="スライド番号プレースホルダー 4"/>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9440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792E6F-8A41-45FD-BB3B-3D0301B2BBEC}" type="datetime1">
              <a:rPr kumimoji="1" lang="ja-JP" altLang="en-US" smtClean="0"/>
              <a:t>2023/4/7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-9-</a:t>
            </a:r>
            <a:endParaRPr kumimoji="1" lang="ja-JP" altLang="en-US"/>
          </a:p>
        </p:txBody>
      </p:sp>
      <p:sp>
        <p:nvSpPr>
          <p:cNvPr id="4" name="スライド番号プレースホルダー 3"/>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320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8186277-7F7E-45D5-AA0E-206510D66EB7}" type="datetime1">
              <a:rPr kumimoji="1" lang="ja-JP" altLang="en-US" smtClean="0"/>
              <a:t>2023/4/7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96085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8EC1BAD-5CE7-42B9-8FCE-E4E7EBC860C4}" type="datetime1">
              <a:rPr kumimoji="1" lang="ja-JP" altLang="en-US" smtClean="0"/>
              <a:t>2023/4/7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29551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0F23DD5-E763-42B1-91A1-6E898FCDC97F}" type="datetime1">
              <a:rPr kumimoji="1" lang="ja-JP" altLang="en-US" smtClean="0"/>
              <a:t>2023/4/7</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-9-</a:t>
            </a:r>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62467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21.emf"/><Relationship Id="rId7" Type="http://schemas.openxmlformats.org/officeDocument/2006/relationships/image" Target="../media/image25.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20.emf"/><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11.png"/><Relationship Id="rId5" Type="http://schemas.openxmlformats.org/officeDocument/2006/relationships/image" Target="../media/image23.jpeg"/><Relationship Id="rId15" Type="http://schemas.openxmlformats.org/officeDocument/2006/relationships/image" Target="../media/image31.jpg"/><Relationship Id="rId10" Type="http://schemas.openxmlformats.org/officeDocument/2006/relationships/image" Target="../media/image27.png"/><Relationship Id="rId4" Type="http://schemas.openxmlformats.org/officeDocument/2006/relationships/image" Target="../media/image22.emf"/><Relationship Id="rId9" Type="http://schemas.openxmlformats.org/officeDocument/2006/relationships/image" Target="../media/image26.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125715" y="7682804"/>
            <a:ext cx="1819951" cy="1296000"/>
          </a:xfrm>
          <a:prstGeom prst="rect">
            <a:avLst/>
          </a:prstGeom>
          <a:solidFill>
            <a:schemeClr val="bg1"/>
          </a:solidFill>
          <a:ln>
            <a:solidFill>
              <a:srgbClr val="026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9000" y="459368"/>
            <a:ext cx="6172200" cy="1152128"/>
          </a:xfrm>
        </p:spPr>
        <p:txBody>
          <a:bodyPr>
            <a:normAutofit fontScale="90000"/>
          </a:bodyPr>
          <a:lstStyle/>
          <a:p>
            <a:r>
              <a:rPr kumimoji="1" lang="ja-JP" altLang="en-US" b="1" dirty="0">
                <a:latin typeface="Meiryo UI" panose="020B0604030504040204" pitchFamily="50" charset="-128"/>
                <a:ea typeface="Meiryo UI" panose="020B0604030504040204" pitchFamily="50" charset="-128"/>
              </a:rPr>
              <a:t>岩手大学</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海外研修・留学</a:t>
            </a:r>
            <a:r>
              <a:rPr lang="ja-JP" altLang="en-US" b="1" dirty="0">
                <a:latin typeface="Meiryo UI" panose="020B0604030504040204" pitchFamily="50" charset="-128"/>
                <a:ea typeface="Meiryo UI" panose="020B0604030504040204" pitchFamily="50" charset="-128"/>
              </a:rPr>
              <a:t>ガイド</a:t>
            </a:r>
            <a:endParaRPr kumimoji="1" lang="ja-JP" altLang="en-US"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7893631" y="4292698"/>
            <a:ext cx="2154324" cy="914398"/>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正方形/長方形 2"/>
          <p:cNvSpPr/>
          <p:nvPr/>
        </p:nvSpPr>
        <p:spPr>
          <a:xfrm>
            <a:off x="5677303" y="2068611"/>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P.1-2</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8875" y="1718968"/>
            <a:ext cx="14847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8000"/>
                </a:solidFill>
                <a:latin typeface="Meiryo UI" panose="020B0604030504040204" pitchFamily="50" charset="-128"/>
                <a:ea typeface="Meiryo UI" panose="020B0604030504040204" pitchFamily="50" charset="-128"/>
              </a:rPr>
              <a:t>Contents</a:t>
            </a:r>
            <a:endParaRPr kumimoji="1" lang="ja-JP" altLang="en-US" b="1" dirty="0">
              <a:solidFill>
                <a:srgbClr val="008000"/>
              </a:solidFill>
              <a:latin typeface="Meiryo UI" panose="020B0604030504040204" pitchFamily="50" charset="-128"/>
              <a:ea typeface="Meiryo UI" panose="020B0604030504040204" pitchFamily="50" charset="-128"/>
            </a:endParaRPr>
          </a:p>
        </p:txBody>
      </p:sp>
      <p:sp>
        <p:nvSpPr>
          <p:cNvPr id="5" name="角丸四角形 4"/>
          <p:cNvSpPr/>
          <p:nvPr/>
        </p:nvSpPr>
        <p:spPr>
          <a:xfrm>
            <a:off x="115933" y="297000"/>
            <a:ext cx="1558067" cy="467544"/>
          </a:xfrm>
          <a:prstGeom prst="roundRect">
            <a:avLst/>
          </a:prstGeom>
          <a:solidFill>
            <a:srgbClr val="FF7C80"/>
          </a:solidFill>
          <a:ln w="28575">
            <a:solidFill>
              <a:srgbClr val="FF6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2023</a:t>
            </a:r>
            <a:r>
              <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a:t>
            </a:r>
          </a:p>
        </p:txBody>
      </p:sp>
      <p:grpSp>
        <p:nvGrpSpPr>
          <p:cNvPr id="15" name="グループ化 14"/>
          <p:cNvGrpSpPr/>
          <p:nvPr/>
        </p:nvGrpSpPr>
        <p:grpSpPr>
          <a:xfrm rot="21157503">
            <a:off x="855279" y="8260943"/>
            <a:ext cx="654031" cy="595689"/>
            <a:chOff x="0" y="0"/>
            <a:chExt cx="976212" cy="878420"/>
          </a:xfrm>
        </p:grpSpPr>
        <p:sp>
          <p:nvSpPr>
            <p:cNvPr id="16" name="Oval 521"/>
            <p:cNvSpPr>
              <a:spLocks noChangeArrowheads="1"/>
            </p:cNvSpPr>
            <p:nvPr/>
          </p:nvSpPr>
          <p:spPr bwMode="auto">
            <a:xfrm>
              <a:off x="0" y="28801"/>
              <a:ext cx="270117"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17" name="Oval 522"/>
            <p:cNvSpPr>
              <a:spLocks noChangeArrowheads="1"/>
            </p:cNvSpPr>
            <p:nvPr/>
          </p:nvSpPr>
          <p:spPr bwMode="auto">
            <a:xfrm>
              <a:off x="687140" y="0"/>
              <a:ext cx="270116"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5" name="Oval 523"/>
            <p:cNvSpPr>
              <a:spLocks noChangeArrowheads="1"/>
            </p:cNvSpPr>
            <p:nvPr/>
          </p:nvSpPr>
          <p:spPr bwMode="auto">
            <a:xfrm>
              <a:off x="18956" y="86402"/>
              <a:ext cx="957256" cy="792018"/>
            </a:xfrm>
            <a:prstGeom prst="ellipse">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6" name="Oval 526"/>
            <p:cNvSpPr>
              <a:spLocks noChangeArrowheads="1"/>
            </p:cNvSpPr>
            <p:nvPr/>
          </p:nvSpPr>
          <p:spPr bwMode="auto">
            <a:xfrm>
              <a:off x="421762" y="465610"/>
              <a:ext cx="151644" cy="76802"/>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7" name="Line 527"/>
            <p:cNvSpPr>
              <a:spLocks noChangeShapeType="1"/>
            </p:cNvSpPr>
            <p:nvPr/>
          </p:nvSpPr>
          <p:spPr bwMode="auto">
            <a:xfrm>
              <a:off x="497584" y="523212"/>
              <a:ext cx="0" cy="168004"/>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Arc 896"/>
            <p:cNvSpPr>
              <a:spLocks/>
            </p:cNvSpPr>
            <p:nvPr/>
          </p:nvSpPr>
          <p:spPr bwMode="auto">
            <a:xfrm rot="262200" flipH="1">
              <a:off x="417023" y="706942"/>
              <a:ext cx="121974" cy="73067"/>
            </a:xfrm>
            <a:custGeom>
              <a:avLst/>
              <a:gdLst>
                <a:gd name="T0" fmla="*/ 17250 w 29642"/>
                <a:gd name="T1" fmla="*/ 700 h 43200"/>
                <a:gd name="T2" fmla="*/ 0 w 29642"/>
                <a:gd name="T3" fmla="*/ 74978 h 43200"/>
                <a:gd name="T4" fmla="*/ 34996 w 29642"/>
                <a:gd name="T5" fmla="*/ 38887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9" name="Arc 895"/>
            <p:cNvSpPr>
              <a:spLocks/>
            </p:cNvSpPr>
            <p:nvPr/>
          </p:nvSpPr>
          <p:spPr bwMode="auto">
            <a:xfrm rot="262200" flipH="1">
              <a:off x="419565" y="628814"/>
              <a:ext cx="134171" cy="73067"/>
            </a:xfrm>
            <a:custGeom>
              <a:avLst/>
              <a:gdLst>
                <a:gd name="T0" fmla="*/ 0 w 32686"/>
                <a:gd name="T1" fmla="*/ 5512 h 43200"/>
                <a:gd name="T2" fmla="*/ 47115 w 32686"/>
                <a:gd name="T3" fmla="*/ 77772 h 43200"/>
                <a:gd name="T4" fmla="*/ 48005 w 32686"/>
                <a:gd name="T5" fmla="*/ 38887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30" name="Oval 189"/>
            <p:cNvSpPr>
              <a:spLocks noChangeArrowheads="1"/>
            </p:cNvSpPr>
            <p:nvPr/>
          </p:nvSpPr>
          <p:spPr bwMode="auto">
            <a:xfrm>
              <a:off x="152505" y="577994"/>
              <a:ext cx="161554" cy="132423"/>
            </a:xfrm>
            <a:prstGeom prst="ellipse">
              <a:avLst/>
            </a:prstGeom>
            <a:solidFill>
              <a:srgbClr val="FF99CC"/>
            </a:solidFill>
            <a:ln>
              <a:noFill/>
            </a:ln>
          </p:spPr>
          <p:txBody>
            <a:bodyPr/>
            <a:lstStyle/>
            <a:p>
              <a:endParaRPr lang="ja-JP" altLang="en-US"/>
            </a:p>
          </p:txBody>
        </p:sp>
        <p:sp>
          <p:nvSpPr>
            <p:cNvPr id="31" name="Oval 189"/>
            <p:cNvSpPr>
              <a:spLocks noChangeArrowheads="1"/>
            </p:cNvSpPr>
            <p:nvPr/>
          </p:nvSpPr>
          <p:spPr bwMode="auto">
            <a:xfrm>
              <a:off x="684555" y="577322"/>
              <a:ext cx="155092" cy="132423"/>
            </a:xfrm>
            <a:prstGeom prst="ellipse">
              <a:avLst/>
            </a:prstGeom>
            <a:solidFill>
              <a:srgbClr val="FF99CC"/>
            </a:solidFill>
            <a:ln>
              <a:noFill/>
            </a:ln>
          </p:spPr>
          <p:txBody>
            <a:bodyPr/>
            <a:lstStyle/>
            <a:p>
              <a:endParaRPr lang="ja-JP" altLang="en-US"/>
            </a:p>
          </p:txBody>
        </p:sp>
        <p:grpSp>
          <p:nvGrpSpPr>
            <p:cNvPr id="32" name="グループ化 31"/>
            <p:cNvGrpSpPr/>
            <p:nvPr/>
          </p:nvGrpSpPr>
          <p:grpSpPr>
            <a:xfrm rot="10800000">
              <a:off x="218212" y="304020"/>
              <a:ext cx="102087" cy="149518"/>
              <a:chOff x="218212" y="304020"/>
              <a:chExt cx="76200" cy="114300"/>
            </a:xfrm>
          </p:grpSpPr>
          <p:sp>
            <p:nvSpPr>
              <p:cNvPr id="37" name="Arc 895"/>
              <p:cNvSpPr>
                <a:spLocks/>
              </p:cNvSpPr>
              <p:nvPr/>
            </p:nvSpPr>
            <p:spPr bwMode="auto">
              <a:xfrm>
                <a:off x="218212"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8" name="Arc 896"/>
              <p:cNvSpPr>
                <a:spLocks/>
              </p:cNvSpPr>
              <p:nvPr/>
            </p:nvSpPr>
            <p:spPr bwMode="auto">
              <a:xfrm>
                <a:off x="232628"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nvGrpSpPr>
            <p:cNvPr id="33" name="グループ化 32"/>
            <p:cNvGrpSpPr/>
            <p:nvPr/>
          </p:nvGrpSpPr>
          <p:grpSpPr>
            <a:xfrm rot="10800000">
              <a:off x="631666" y="304020"/>
              <a:ext cx="102087" cy="149518"/>
              <a:chOff x="631666" y="304020"/>
              <a:chExt cx="76200" cy="114300"/>
            </a:xfrm>
          </p:grpSpPr>
          <p:sp>
            <p:nvSpPr>
              <p:cNvPr id="35" name="Arc 895"/>
              <p:cNvSpPr>
                <a:spLocks/>
              </p:cNvSpPr>
              <p:nvPr/>
            </p:nvSpPr>
            <p:spPr bwMode="auto">
              <a:xfrm>
                <a:off x="631666"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6" name="Arc 896"/>
              <p:cNvSpPr>
                <a:spLocks/>
              </p:cNvSpPr>
              <p:nvPr/>
            </p:nvSpPr>
            <p:spPr bwMode="auto">
              <a:xfrm>
                <a:off x="646082"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sp>
        <p:nvSpPr>
          <p:cNvPr id="7" name="正方形/長方形 6"/>
          <p:cNvSpPr/>
          <p:nvPr/>
        </p:nvSpPr>
        <p:spPr>
          <a:xfrm>
            <a:off x="249125" y="7858444"/>
            <a:ext cx="94915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8" name="テキスト ボックス 7"/>
          <p:cNvSpPr txBox="1"/>
          <p:nvPr/>
        </p:nvSpPr>
        <p:spPr>
          <a:xfrm>
            <a:off x="117456" y="764543"/>
            <a:ext cx="1215397" cy="246221"/>
          </a:xfrm>
          <a:prstGeom prst="rect">
            <a:avLst/>
          </a:prstGeom>
          <a:noFill/>
        </p:spPr>
        <p:txBody>
          <a:bodyPr wrap="none" rtlCol="0">
            <a:spAutoFit/>
          </a:bodyPr>
          <a:lstStyle/>
          <a:p>
            <a:r>
              <a:rPr kumimoji="1" lang="en-US" altLang="ja-JP" sz="1000" dirty="0"/>
              <a:t>Last update: 2023.3</a:t>
            </a:r>
            <a:endParaRPr kumimoji="1" lang="ja-JP" altLang="en-US" sz="1000" dirty="0"/>
          </a:p>
        </p:txBody>
      </p:sp>
      <p:sp>
        <p:nvSpPr>
          <p:cNvPr id="9" name="テキスト ボックス 8"/>
          <p:cNvSpPr txBox="1"/>
          <p:nvPr/>
        </p:nvSpPr>
        <p:spPr>
          <a:xfrm>
            <a:off x="901188" y="8055560"/>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7" name="テキスト ボックス 76"/>
          <p:cNvSpPr txBox="1"/>
          <p:nvPr/>
        </p:nvSpPr>
        <p:spPr>
          <a:xfrm rot="20105549">
            <a:off x="771697" y="7828783"/>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8" name="テキスト ボックス 77"/>
          <p:cNvSpPr txBox="1"/>
          <p:nvPr/>
        </p:nvSpPr>
        <p:spPr>
          <a:xfrm>
            <a:off x="1172180" y="7816319"/>
            <a:ext cx="494046" cy="461665"/>
          </a:xfrm>
          <a:prstGeom prst="rect">
            <a:avLst/>
          </a:prstGeom>
          <a:noFill/>
        </p:spPr>
        <p:txBody>
          <a:bodyPr wrap="none" rtlCol="0">
            <a:spAutoFit/>
          </a:bodyPr>
          <a:lstStyle/>
          <a:p>
            <a:r>
              <a:rPr kumimoji="1" lang="ja-JP" altLang="en-US" sz="2400" b="1" dirty="0">
                <a:solidFill>
                  <a:srgbClr val="FFC000"/>
                </a:solidFill>
              </a:rPr>
              <a:t>？</a:t>
            </a:r>
          </a:p>
        </p:txBody>
      </p:sp>
      <p:sp>
        <p:nvSpPr>
          <p:cNvPr id="10" name="正方形/長方形 9"/>
          <p:cNvSpPr/>
          <p:nvPr/>
        </p:nvSpPr>
        <p:spPr>
          <a:xfrm>
            <a:off x="126445" y="6264806"/>
            <a:ext cx="3314704" cy="1296000"/>
          </a:xfrm>
          <a:prstGeom prst="rect">
            <a:avLst/>
          </a:prstGeom>
          <a:solidFill>
            <a:srgbClr val="EEA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外国語学習・留学サポート</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グローバルビレッジ</a:t>
            </a:r>
            <a:endParaRPr lang="en-US" altLang="ja-JP" dirty="0">
              <a:latin typeface="Meiryo UI" panose="020B0604030504040204" pitchFamily="50" charset="-128"/>
              <a:ea typeface="Meiryo UI" panose="020B0604030504040204" pitchFamily="50" charset="-128"/>
            </a:endParaRPr>
          </a:p>
        </p:txBody>
      </p:sp>
      <p:sp>
        <p:nvSpPr>
          <p:cNvPr id="79" name="正方形/長方形 78"/>
          <p:cNvSpPr/>
          <p:nvPr/>
        </p:nvSpPr>
        <p:spPr>
          <a:xfrm>
            <a:off x="2011665" y="4877395"/>
            <a:ext cx="3522199" cy="1296000"/>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海外留学のための費用・奨学金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Ｑ　＆　Ａ</a:t>
            </a:r>
          </a:p>
        </p:txBody>
      </p:sp>
      <p:sp>
        <p:nvSpPr>
          <p:cNvPr id="80" name="正方形/長方形 79"/>
          <p:cNvSpPr/>
          <p:nvPr/>
        </p:nvSpPr>
        <p:spPr>
          <a:xfrm>
            <a:off x="2214000" y="2068611"/>
            <a:ext cx="3340696" cy="1296000"/>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1</a:t>
            </a:r>
          </a:p>
          <a:p>
            <a:pPr lvl="0"/>
            <a:r>
              <a:rPr lang="ja-JP" altLang="en-US" dirty="0">
                <a:latin typeface="Meiryo UI" panose="020B0604030504040204" pitchFamily="50" charset="-128"/>
                <a:ea typeface="Meiryo UI" panose="020B0604030504040204" pitchFamily="50" charset="-128"/>
              </a:rPr>
              <a:t>海外派遣・留学</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（短期研修・研究型）</a:t>
            </a:r>
          </a:p>
        </p:txBody>
      </p:sp>
      <p:sp>
        <p:nvSpPr>
          <p:cNvPr id="81" name="正方形/長方形 80"/>
          <p:cNvSpPr/>
          <p:nvPr/>
        </p:nvSpPr>
        <p:spPr>
          <a:xfrm>
            <a:off x="135731" y="3501798"/>
            <a:ext cx="3339700" cy="1296000"/>
          </a:xfrm>
          <a:prstGeom prst="rect">
            <a:avLst/>
          </a:prstGeom>
          <a:solidFill>
            <a:srgbClr val="4C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2</a:t>
            </a:r>
          </a:p>
          <a:p>
            <a:pPr lvl="0"/>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交換留学（派遣）プログラム</a:t>
            </a:r>
            <a:endParaRPr lang="en-US" altLang="ja-JP" dirty="0">
              <a:latin typeface="Meiryo UI" panose="020B0604030504040204" pitchFamily="50" charset="-128"/>
              <a:ea typeface="Meiryo UI" panose="020B0604030504040204" pitchFamily="50" charset="-128"/>
            </a:endParaRPr>
          </a:p>
        </p:txBody>
      </p:sp>
      <p:sp>
        <p:nvSpPr>
          <p:cNvPr id="82" name="正方形/長方形 81"/>
          <p:cNvSpPr/>
          <p:nvPr/>
        </p:nvSpPr>
        <p:spPr>
          <a:xfrm>
            <a:off x="2077191" y="7686000"/>
            <a:ext cx="3468114" cy="1296000"/>
          </a:xfrm>
          <a:prstGeom prst="rect">
            <a:avLst/>
          </a:prstGeom>
          <a:solidFill>
            <a:srgbClr val="42A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参加学生の体験談</a:t>
            </a:r>
          </a:p>
        </p:txBody>
      </p:sp>
      <p:pic>
        <p:nvPicPr>
          <p:cNvPr id="83" name="図プレースホルダー 7"/>
          <p:cNvPicPr>
            <a:picLocks noChangeAspect="1"/>
          </p:cNvPicPr>
          <p:nvPr/>
        </p:nvPicPr>
        <p:blipFill>
          <a:blip r:embed="rId2" cstate="print">
            <a:extLst>
              <a:ext uri="{28A0092B-C50C-407E-A947-70E740481C1C}">
                <a14:useLocalDpi xmlns:a14="http://schemas.microsoft.com/office/drawing/2010/main" val="0"/>
              </a:ext>
            </a:extLst>
          </a:blip>
          <a:srcRect t="6078" b="6078"/>
          <a:stretch>
            <a:fillRect/>
          </a:stretch>
        </p:blipFill>
        <p:spPr>
          <a:xfrm>
            <a:off x="3566721" y="6264806"/>
            <a:ext cx="1967143" cy="1296000"/>
          </a:xfrm>
          <a:prstGeom prst="rect">
            <a:avLst/>
          </a:prstGeom>
        </p:spPr>
      </p:pic>
      <p:pic>
        <p:nvPicPr>
          <p:cNvPr id="84" name="図プレースホルダー 3"/>
          <p:cNvPicPr>
            <a:picLocks noChangeAspect="1"/>
          </p:cNvPicPr>
          <p:nvPr/>
        </p:nvPicPr>
        <p:blipFill>
          <a:blip r:embed="rId3" cstate="print">
            <a:extLst>
              <a:ext uri="{28A0092B-C50C-407E-A947-70E740481C1C}">
                <a14:useLocalDpi xmlns:a14="http://schemas.microsoft.com/office/drawing/2010/main" val="0"/>
              </a:ext>
            </a:extLst>
          </a:blip>
          <a:srcRect t="6078" b="6078"/>
          <a:stretch>
            <a:fillRect/>
          </a:stretch>
        </p:blipFill>
        <p:spPr>
          <a:xfrm>
            <a:off x="140839" y="2068611"/>
            <a:ext cx="1967143" cy="1296000"/>
          </a:xfrm>
          <a:prstGeom prst="rect">
            <a:avLst/>
          </a:prstGeom>
        </p:spPr>
      </p:pic>
      <p:sp>
        <p:nvSpPr>
          <p:cNvPr id="85" name="正方形/長方形 84"/>
          <p:cNvSpPr/>
          <p:nvPr/>
        </p:nvSpPr>
        <p:spPr>
          <a:xfrm>
            <a:off x="5677303" y="3473216"/>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P.3-4</a:t>
            </a:r>
            <a:endParaRPr kumimoji="1" lang="ja-JP" altLang="en-US" dirty="0">
              <a:latin typeface="Meiryo UI" panose="020B0604030504040204" pitchFamily="50" charset="-128"/>
              <a:ea typeface="Meiryo UI" panose="020B0604030504040204" pitchFamily="50" charset="-128"/>
            </a:endParaRPr>
          </a:p>
        </p:txBody>
      </p:sp>
      <p:sp>
        <p:nvSpPr>
          <p:cNvPr id="86" name="正方形/長方形 85"/>
          <p:cNvSpPr/>
          <p:nvPr/>
        </p:nvSpPr>
        <p:spPr>
          <a:xfrm>
            <a:off x="5677303" y="4877395"/>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P.5-6</a:t>
            </a:r>
            <a:endParaRPr kumimoji="1" lang="ja-JP" altLang="en-US" dirty="0">
              <a:latin typeface="Meiryo UI" panose="020B0604030504040204" pitchFamily="50" charset="-128"/>
              <a:ea typeface="Meiryo UI" panose="020B0604030504040204" pitchFamily="50" charset="-128"/>
            </a:endParaRPr>
          </a:p>
        </p:txBody>
      </p:sp>
      <p:sp>
        <p:nvSpPr>
          <p:cNvPr id="87" name="正方形/長方形 86"/>
          <p:cNvSpPr/>
          <p:nvPr/>
        </p:nvSpPr>
        <p:spPr>
          <a:xfrm>
            <a:off x="5677303" y="6282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P.7-8</a:t>
            </a:r>
            <a:endParaRPr kumimoji="1" lang="ja-JP" altLang="en-US" dirty="0">
              <a:latin typeface="Meiryo UI" panose="020B0604030504040204" pitchFamily="50" charset="-128"/>
              <a:ea typeface="Meiryo UI" panose="020B0604030504040204" pitchFamily="50" charset="-128"/>
            </a:endParaRPr>
          </a:p>
        </p:txBody>
      </p:sp>
      <p:sp>
        <p:nvSpPr>
          <p:cNvPr id="88" name="正方形/長方形 87"/>
          <p:cNvSpPr/>
          <p:nvPr/>
        </p:nvSpPr>
        <p:spPr>
          <a:xfrm>
            <a:off x="5677303" y="7686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P.9-10</a:t>
            </a:r>
            <a:endParaRPr kumimoji="1" lang="ja-JP" altLang="en-US" dirty="0">
              <a:latin typeface="Meiryo UI" panose="020B0604030504040204" pitchFamily="50" charset="-128"/>
              <a:ea typeface="Meiryo UI" panose="020B0604030504040204" pitchFamily="50" charset="-128"/>
            </a:endParaRPr>
          </a:p>
        </p:txBody>
      </p:sp>
      <p:sp>
        <p:nvSpPr>
          <p:cNvPr id="93" name="正方形/長方形 92"/>
          <p:cNvSpPr/>
          <p:nvPr/>
        </p:nvSpPr>
        <p:spPr>
          <a:xfrm>
            <a:off x="135730" y="4889209"/>
            <a:ext cx="1819951" cy="1296000"/>
          </a:xfrm>
          <a:prstGeom prst="rect">
            <a:avLst/>
          </a:prstGeom>
          <a:blipFill dpi="0" rotWithShape="1">
            <a:blip r:embed="rId4" cstate="print">
              <a:extLst>
                <a:ext uri="{28A0092B-C50C-407E-A947-70E740481C1C}">
                  <a14:useLocalDpi xmlns:a14="http://schemas.microsoft.com/office/drawing/2010/main" val="0"/>
                </a:ext>
              </a:extLst>
            </a:blip>
            <a:srcRect/>
            <a:stretch>
              <a:fillRect t="-11494" r="-7706" b="-8637"/>
            </a:stretch>
          </a:blipFill>
        </p:spPr>
        <p:style>
          <a:lnRef idx="3">
            <a:schemeClr val="lt1">
              <a:hueOff val="0"/>
              <a:satOff val="0"/>
              <a:lumOff val="0"/>
              <a:alphaOff val="0"/>
            </a:schemeClr>
          </a:lnRef>
          <a:fillRef idx="1">
            <a:scrgbClr r="0" g="0" b="0"/>
          </a:fillRef>
          <a:effectRef idx="1">
            <a:schemeClr val="accent5">
              <a:shade val="50000"/>
              <a:hueOff val="278774"/>
              <a:satOff val="-15379"/>
              <a:lumOff val="16763"/>
              <a:alphaOff val="0"/>
            </a:schemeClr>
          </a:effectRef>
          <a:fontRef idx="minor">
            <a:schemeClr val="lt1"/>
          </a:fontRef>
        </p:style>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48" y="3490174"/>
            <a:ext cx="1952416" cy="129600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354" y="2693338"/>
            <a:ext cx="691339" cy="5689141"/>
          </a:xfrm>
          <a:prstGeom prst="rect">
            <a:avLst/>
          </a:prstGeom>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7817" y="7812510"/>
            <a:ext cx="1021129" cy="1077255"/>
          </a:xfrm>
          <a:prstGeom prst="rect">
            <a:avLst/>
          </a:prstGeom>
        </p:spPr>
      </p:pic>
      <p:grpSp>
        <p:nvGrpSpPr>
          <p:cNvPr id="19" name="グループ化 18"/>
          <p:cNvGrpSpPr/>
          <p:nvPr/>
        </p:nvGrpSpPr>
        <p:grpSpPr>
          <a:xfrm>
            <a:off x="9376751" y="1322688"/>
            <a:ext cx="505200" cy="4835407"/>
            <a:chOff x="9134530" y="1324422"/>
            <a:chExt cx="505200" cy="4835407"/>
          </a:xfrm>
        </p:grpSpPr>
        <p:sp>
          <p:nvSpPr>
            <p:cNvPr id="18" name="角丸四角形 17"/>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8887080" y="906604"/>
            <a:ext cx="1438214" cy="261610"/>
          </a:xfrm>
          <a:prstGeom prst="rect">
            <a:avLst/>
          </a:prstGeom>
          <a:noFill/>
        </p:spPr>
        <p:txBody>
          <a:bodyPr wrap="none" rtlCol="0">
            <a:spAutoFit/>
          </a:bodyPr>
          <a:lstStyle/>
          <a:p>
            <a:r>
              <a:rPr kumimoji="1" lang="en-US" altLang="ja-JP" sz="1100" dirty="0"/>
              <a:t>2022</a:t>
            </a:r>
            <a:r>
              <a:rPr kumimoji="1" lang="ja-JP" altLang="en-US" sz="1100" dirty="0"/>
              <a:t>新カラーパレット</a:t>
            </a:r>
          </a:p>
        </p:txBody>
      </p:sp>
      <p:pic>
        <p:nvPicPr>
          <p:cNvPr id="56" name="qr_img" descr="https://qr.quel.jp/tmp/d9eb0886672124d86aaff4754f92c17349250185.png"/>
          <p:cNvPicPr/>
          <p:nvPr/>
        </p:nvPicPr>
        <p:blipFill>
          <a:blip r:embed="rId9">
            <a:extLst>
              <a:ext uri="{28A0092B-C50C-407E-A947-70E740481C1C}">
                <a14:useLocalDpi xmlns:a14="http://schemas.microsoft.com/office/drawing/2010/main" val="0"/>
              </a:ext>
            </a:extLst>
          </a:blip>
          <a:srcRect/>
          <a:stretch>
            <a:fillRect/>
          </a:stretch>
        </p:blipFill>
        <p:spPr bwMode="auto">
          <a:xfrm>
            <a:off x="5744994" y="34991"/>
            <a:ext cx="1047750" cy="1047750"/>
          </a:xfrm>
          <a:prstGeom prst="rect">
            <a:avLst/>
          </a:prstGeom>
          <a:noFill/>
          <a:ln>
            <a:noFill/>
          </a:ln>
        </p:spPr>
      </p:pic>
      <p:sp>
        <p:nvSpPr>
          <p:cNvPr id="57" name="テキスト ボックス 56"/>
          <p:cNvSpPr txBox="1"/>
          <p:nvPr/>
        </p:nvSpPr>
        <p:spPr>
          <a:xfrm>
            <a:off x="5687165" y="1057504"/>
            <a:ext cx="1249060" cy="246221"/>
          </a:xfrm>
          <a:prstGeom prst="rect">
            <a:avLst/>
          </a:prstGeom>
          <a:noFill/>
        </p:spPr>
        <p:txBody>
          <a:bodyPr wrap="none" rtlCol="0">
            <a:spAutoFit/>
          </a:bodyPr>
          <a:lstStyle/>
          <a:p>
            <a:r>
              <a:rPr kumimoji="1" lang="ja-JP" altLang="en-US" sz="1000" dirty="0"/>
              <a:t>留学相談アンケート</a:t>
            </a:r>
          </a:p>
        </p:txBody>
      </p:sp>
    </p:spTree>
    <p:extLst>
      <p:ext uri="{BB962C8B-B14F-4D97-AF65-F5344CB8AC3E}">
        <p14:creationId xmlns:p14="http://schemas.microsoft.com/office/powerpoint/2010/main" val="116159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27" name="テキスト ボックス 26"/>
          <p:cNvSpPr txBox="1"/>
          <p:nvPr/>
        </p:nvSpPr>
        <p:spPr>
          <a:xfrm>
            <a:off x="-6139" y="0"/>
            <a:ext cx="1687739" cy="947560"/>
          </a:xfrm>
          <a:prstGeom prst="rect">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400" dirty="0">
                <a:latin typeface="Meiryo UI" panose="020B0604030504040204" pitchFamily="50" charset="-128"/>
                <a:ea typeface="Meiryo UI" panose="020B0604030504040204" pitchFamily="50" charset="-128"/>
              </a:rPr>
              <a:t>Reference</a:t>
            </a:r>
            <a:r>
              <a:rPr lang="en-US" altLang="ja-JP" sz="2800" dirty="0">
                <a:latin typeface="Meiryo UI" panose="020B0604030504040204" pitchFamily="50" charset="-128"/>
                <a:ea typeface="Meiryo UI" panose="020B0604030504040204" pitchFamily="50" charset="-128"/>
              </a:rPr>
              <a:t> </a:t>
            </a:r>
            <a:endParaRPr kumimoji="1" lang="ja-JP" altLang="en-US" sz="2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643837" y="-34331"/>
            <a:ext cx="4824536" cy="646331"/>
          </a:xfrm>
          <a:prstGeom prst="rect">
            <a:avLst/>
          </a:prstGeom>
          <a:noFill/>
        </p:spPr>
        <p:txBody>
          <a:bodyPr wrap="square" rtlCol="0">
            <a:spAutoFit/>
          </a:bodyPr>
          <a:lstStyle/>
          <a:p>
            <a:r>
              <a:rPr lang="ja-JP" altLang="en-US" sz="3600" dirty="0">
                <a:latin typeface="Meiryo UI" panose="020B0604030504040204" pitchFamily="50" charset="-128"/>
                <a:ea typeface="Meiryo UI" panose="020B0604030504040204" pitchFamily="50" charset="-128"/>
              </a:rPr>
              <a:t>参加学生の体験談</a:t>
            </a:r>
            <a:endParaRPr kumimoji="1" lang="ja-JP" altLang="en-US" sz="3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0000" y="1137454"/>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デ・ラ・サール大学（フィリピン）春期英語研修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教育学部 学校教育教員養成課程　永島大河さん</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05077" y="1817111"/>
            <a:ext cx="5118923" cy="18685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100" dirty="0">
                <a:latin typeface="Meiryo UI" panose="020B0604030504040204" pitchFamily="50" charset="-128"/>
                <a:ea typeface="Meiryo UI" panose="020B0604030504040204" pitchFamily="50" charset="-128"/>
              </a:rPr>
              <a:t>　私は自分の英語力向上と大学のうちに留学に行くという目標を果たすために本研修の参加を決めました。この研修ではフィリピン・マニラにあるデ・ラ・サール大学へ行き、</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日あたり</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分の授業を</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コマ行いました。最初に行うプレイスメントテストによりレベル分けされ、私は</a:t>
            </a:r>
            <a:r>
              <a:rPr lang="en-US" altLang="ja-JP" sz="1100" dirty="0">
                <a:latin typeface="Meiryo UI" panose="020B0604030504040204" pitchFamily="50" charset="-128"/>
                <a:ea typeface="Meiryo UI" panose="020B0604030504040204" pitchFamily="50" charset="-128"/>
              </a:rPr>
              <a:t>Grammar</a:t>
            </a:r>
            <a:r>
              <a:rPr lang="ja-JP" altLang="en-US" sz="1100" dirty="0" err="1">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Conversation</a:t>
            </a:r>
            <a:r>
              <a:rPr lang="ja-JP" altLang="en-US" sz="1100" dirty="0" err="1">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Pronunciation</a:t>
            </a:r>
            <a:r>
              <a:rPr lang="ja-JP" altLang="en-US" sz="1100" dirty="0">
                <a:latin typeface="Meiryo UI" panose="020B0604030504040204" pitchFamily="50" charset="-128"/>
                <a:ea typeface="Meiryo UI" panose="020B0604030504040204" pitchFamily="50" charset="-128"/>
              </a:rPr>
              <a:t>の３つを受講しました。各先生方は非常に優しく、簡単でわかりやすい英語で話してくれるため理解しやすいです。また、休日は一日中休みということでフィリピンの観光地を周り楽しみながらも文化について学ぶことができました。この研修を通して英語力が身についたのはもちろんですが、フィリピンの文化や日本とは異なった価値観に多くの衝撃を受けました。特にストリートチルドレンの多さやホームレスの多さに驚きました。 他にも、独特なにおいや気候、雰囲気は実際に現地に行かなければ分からないことなのでぜひ自分の五感でフィリピンを味わってみてください。</a:t>
            </a:r>
            <a:endParaRPr lang="en-US" altLang="ja-JP" sz="1050" dirty="0">
              <a:latin typeface="Meiryo UI" panose="020B0604030504040204" pitchFamily="50" charset="-128"/>
              <a:ea typeface="Meiryo UI" panose="020B0604030504040204" pitchFamily="50" charset="-128"/>
            </a:endParaRPr>
          </a:p>
        </p:txBody>
      </p:sp>
      <p:sp>
        <p:nvSpPr>
          <p:cNvPr id="8" name="object 70"/>
          <p:cNvSpPr/>
          <p:nvPr/>
        </p:nvSpPr>
        <p:spPr>
          <a:xfrm>
            <a:off x="343475" y="1885674"/>
            <a:ext cx="1015525" cy="1440000"/>
          </a:xfrm>
          <a:prstGeom prst="rect">
            <a:avLst/>
          </a:prstGeom>
          <a: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rcRect/>
            <a:stretch>
              <a:fillRect t="-26609" b="-25434"/>
            </a:stretch>
          </a:blipFill>
          <a:ln>
            <a:solidFill>
              <a:schemeClr val="tx1"/>
            </a:solidFill>
          </a:ln>
        </p:spPr>
        <p:txBody>
          <a:bodyPr wrap="square" lIns="0" tIns="0" rIns="0" bIns="0" rtlCol="0"/>
          <a:lstStyle/>
          <a:p>
            <a:endParaRPr/>
          </a:p>
        </p:txBody>
      </p:sp>
      <p:sp>
        <p:nvSpPr>
          <p:cNvPr id="48" name="テキスト ボックス 47"/>
          <p:cNvSpPr txBox="1"/>
          <p:nvPr/>
        </p:nvSpPr>
        <p:spPr>
          <a:xfrm>
            <a:off x="179887" y="3439453"/>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50" name="表 49"/>
          <p:cNvGraphicFramePr>
            <a:graphicFrameLocks noGrp="1"/>
          </p:cNvGraphicFramePr>
          <p:nvPr>
            <p:extLst>
              <p:ext uri="{D42A27DB-BD31-4B8C-83A1-F6EECF244321}">
                <p14:modId xmlns:p14="http://schemas.microsoft.com/office/powerpoint/2010/main" val="459559051"/>
              </p:ext>
            </p:extLst>
          </p:nvPr>
        </p:nvGraphicFramePr>
        <p:xfrm>
          <a:off x="179887" y="3788458"/>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51" name="ホームベース 50"/>
          <p:cNvSpPr/>
          <p:nvPr/>
        </p:nvSpPr>
        <p:spPr>
          <a:xfrm>
            <a:off x="288376" y="4358098"/>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52" name="ホームベース 51"/>
          <p:cNvSpPr/>
          <p:nvPr/>
        </p:nvSpPr>
        <p:spPr>
          <a:xfrm>
            <a:off x="1899000" y="4358098"/>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53" name="ホームベース 52"/>
          <p:cNvSpPr/>
          <p:nvPr/>
        </p:nvSpPr>
        <p:spPr>
          <a:xfrm>
            <a:off x="3501411" y="4358098"/>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英語研修</a:t>
            </a:r>
            <a:endParaRPr kumimoji="1" lang="ja-JP" altLang="en-US" sz="900" dirty="0">
              <a:latin typeface="Meiryo UI" panose="020B0604030504040204" pitchFamily="50" charset="-128"/>
              <a:ea typeface="Meiryo UI" panose="020B0604030504040204" pitchFamily="50" charset="-128"/>
            </a:endParaRPr>
          </a:p>
        </p:txBody>
      </p:sp>
      <p:sp>
        <p:nvSpPr>
          <p:cNvPr id="54" name="ホームベース 53"/>
          <p:cNvSpPr/>
          <p:nvPr/>
        </p:nvSpPr>
        <p:spPr>
          <a:xfrm>
            <a:off x="5274000" y="4358098"/>
            <a:ext cx="1024798"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報告会</a:t>
            </a:r>
          </a:p>
        </p:txBody>
      </p:sp>
      <p:sp>
        <p:nvSpPr>
          <p:cNvPr id="55" name="object 39"/>
          <p:cNvSpPr/>
          <p:nvPr/>
        </p:nvSpPr>
        <p:spPr>
          <a:xfrm>
            <a:off x="239730" y="6012001"/>
            <a:ext cx="1209270" cy="1360117"/>
          </a:xfrm>
          <a:prstGeom prst="rect">
            <a:avLst/>
          </a:prstGeom>
          <a:blipFill>
            <a:blip r:embed="rId5" cstate="print"/>
            <a:stretch>
              <a:fillRect/>
            </a:stretch>
          </a:blipFill>
          <a:ln>
            <a:solidFill>
              <a:schemeClr val="tx1"/>
            </a:solidFill>
          </a:ln>
        </p:spPr>
        <p:txBody>
          <a:bodyPr wrap="square" lIns="0" tIns="0" rIns="0" bIns="0" rtlCol="0"/>
          <a:lstStyle/>
          <a:p>
            <a:endParaRPr/>
          </a:p>
        </p:txBody>
      </p:sp>
      <p:sp>
        <p:nvSpPr>
          <p:cNvPr id="58" name="テキスト ボックス 57"/>
          <p:cNvSpPr txBox="1"/>
          <p:nvPr/>
        </p:nvSpPr>
        <p:spPr>
          <a:xfrm>
            <a:off x="90000" y="5218781"/>
            <a:ext cx="6713999"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国際研修～エネルギーと持続可能な社会～（</a:t>
            </a:r>
            <a:r>
              <a:rPr lang="en-US" altLang="ja-JP" sz="1400" dirty="0">
                <a:latin typeface="Meiryo UI" panose="020B0604030504040204" pitchFamily="50" charset="-128"/>
                <a:ea typeface="Meiryo UI" panose="020B0604030504040204" pitchFamily="50" charset="-128"/>
              </a:rPr>
              <a:t>SCIP</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人文社会科学部環境科学課程 高橋 朝美さん</a:t>
            </a:r>
          </a:p>
        </p:txBody>
      </p:sp>
      <p:sp>
        <p:nvSpPr>
          <p:cNvPr id="59" name="テキスト ボックス 58"/>
          <p:cNvSpPr txBox="1"/>
          <p:nvPr/>
        </p:nvSpPr>
        <p:spPr>
          <a:xfrm>
            <a:off x="1550077" y="5967001"/>
            <a:ext cx="5118923" cy="162514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100" dirty="0">
                <a:latin typeface="Meiryo UI" panose="020B0604030504040204" pitchFamily="50" charset="-128"/>
                <a:ea typeface="Meiryo UI" panose="020B0604030504040204" pitchFamily="50" charset="-128"/>
              </a:rPr>
              <a:t>　自分の専門の分野に深く関係があることと、在学中海外に行きたいという思いより</a:t>
            </a:r>
            <a:r>
              <a:rPr lang="en-US" altLang="ja-JP" sz="1100" dirty="0">
                <a:latin typeface="Meiryo UI" panose="020B0604030504040204" pitchFamily="50" charset="-128"/>
                <a:ea typeface="Meiryo UI" panose="020B0604030504040204" pitchFamily="50" charset="-128"/>
              </a:rPr>
              <a:t>SCIP</a:t>
            </a:r>
            <a:r>
              <a:rPr lang="ja-JP" altLang="en-US" sz="1100" dirty="0" err="1">
                <a:latin typeface="Meiryo UI" panose="020B0604030504040204" pitchFamily="50" charset="-128"/>
                <a:ea typeface="Meiryo UI" panose="020B0604030504040204" pitchFamily="50" charset="-128"/>
              </a:rPr>
              <a:t>への</a:t>
            </a:r>
            <a:r>
              <a:rPr lang="ja-JP" altLang="en-US" sz="1100" dirty="0">
                <a:latin typeface="Meiryo UI" panose="020B0604030504040204" pitchFamily="50" charset="-128"/>
                <a:ea typeface="Meiryo UI" panose="020B0604030504040204" pitchFamily="50" charset="-128"/>
              </a:rPr>
              <a:t>参加を決めました。この研修はただ英語を学びに行くのではなく、英語をツールとしてエネルギーについて学ぶものです。先生、職員の方々、現地の方、多くの人のサポートの下、県内のエネルギー関連施設を訪問したり講義を受けたりする事前研修、海外研修、報告会のための事後研修からなる集中講義形式です。アイスランドでは、発電所、市役所、幼稚園、大学など様々な場所を訪れ、エネルギー政策、福祉、社会基盤・制度などを実際に見て話を聞き、学んできました。また、アイスランドの大自然を体験できたり、文化面の意外と日本と似ているところを発見したり、現地の大学の学生との多くの交流もありました。日本人がほとんどいない環境の中で困難も多くありましたが、本当に多くの刺激を受け、素晴らしい経験をすることができました。</a:t>
            </a:r>
          </a:p>
        </p:txBody>
      </p:sp>
      <p:sp>
        <p:nvSpPr>
          <p:cNvPr id="60" name="テキスト ボックス 59"/>
          <p:cNvSpPr txBox="1"/>
          <p:nvPr/>
        </p:nvSpPr>
        <p:spPr>
          <a:xfrm>
            <a:off x="163415" y="7608519"/>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61" name="表 60"/>
          <p:cNvGraphicFramePr>
            <a:graphicFrameLocks noGrp="1"/>
          </p:cNvGraphicFramePr>
          <p:nvPr>
            <p:extLst>
              <p:ext uri="{D42A27DB-BD31-4B8C-83A1-F6EECF244321}">
                <p14:modId xmlns:p14="http://schemas.microsoft.com/office/powerpoint/2010/main" val="2891307014"/>
              </p:ext>
            </p:extLst>
          </p:nvPr>
        </p:nvGraphicFramePr>
        <p:xfrm>
          <a:off x="163415" y="7957524"/>
          <a:ext cx="6510544" cy="1022216"/>
        </p:xfrm>
        <a:graphic>
          <a:graphicData uri="http://schemas.openxmlformats.org/drawingml/2006/table">
            <a:tbl>
              <a:tblPr firstRow="1" bandRow="1">
                <a:tableStyleId>{073A0DAA-6AF3-43AB-8588-CEC1D06C72B9}</a:tableStyleId>
              </a:tblPr>
              <a:tblGrid>
                <a:gridCol w="1375585">
                  <a:extLst>
                    <a:ext uri="{9D8B030D-6E8A-4147-A177-3AD203B41FA5}">
                      <a16:colId xmlns:a16="http://schemas.microsoft.com/office/drawing/2014/main" val="20004"/>
                    </a:ext>
                  </a:extLst>
                </a:gridCol>
                <a:gridCol w="2610000">
                  <a:extLst>
                    <a:ext uri="{9D8B030D-6E8A-4147-A177-3AD203B41FA5}">
                      <a16:colId xmlns:a16="http://schemas.microsoft.com/office/drawing/2014/main" val="20005"/>
                    </a:ext>
                  </a:extLst>
                </a:gridCol>
                <a:gridCol w="1215000">
                  <a:extLst>
                    <a:ext uri="{9D8B030D-6E8A-4147-A177-3AD203B41FA5}">
                      <a16:colId xmlns:a16="http://schemas.microsoft.com/office/drawing/2014/main" val="20006"/>
                    </a:ext>
                  </a:extLst>
                </a:gridCol>
                <a:gridCol w="1309959">
                  <a:extLst>
                    <a:ext uri="{9D8B030D-6E8A-4147-A177-3AD203B41FA5}">
                      <a16:colId xmlns:a16="http://schemas.microsoft.com/office/drawing/2014/main" val="20007"/>
                    </a:ext>
                  </a:extLst>
                </a:gridCol>
              </a:tblGrid>
              <a:tr h="119916">
                <a:tc>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130836">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62" name="ホームベース 61"/>
          <p:cNvSpPr/>
          <p:nvPr/>
        </p:nvSpPr>
        <p:spPr>
          <a:xfrm>
            <a:off x="324000" y="8527164"/>
            <a:ext cx="1087096"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63" name="ホームベース 62"/>
          <p:cNvSpPr/>
          <p:nvPr/>
        </p:nvSpPr>
        <p:spPr>
          <a:xfrm>
            <a:off x="1882528" y="8527164"/>
            <a:ext cx="203127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64" name="ホームベース 63"/>
          <p:cNvSpPr/>
          <p:nvPr/>
        </p:nvSpPr>
        <p:spPr>
          <a:xfrm>
            <a:off x="4194000" y="8527164"/>
            <a:ext cx="112500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海外研修</a:t>
            </a:r>
            <a:endParaRPr kumimoji="1" lang="ja-JP" altLang="en-US" sz="900" dirty="0">
              <a:latin typeface="Meiryo UI" panose="020B0604030504040204" pitchFamily="50" charset="-128"/>
              <a:ea typeface="Meiryo UI" panose="020B0604030504040204" pitchFamily="50" charset="-128"/>
            </a:endParaRPr>
          </a:p>
        </p:txBody>
      </p:sp>
      <p:sp>
        <p:nvSpPr>
          <p:cNvPr id="65" name="ホームベース 64"/>
          <p:cNvSpPr/>
          <p:nvPr/>
        </p:nvSpPr>
        <p:spPr>
          <a:xfrm>
            <a:off x="5599202" y="8527164"/>
            <a:ext cx="1024798"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報告会</a:t>
            </a:r>
          </a:p>
        </p:txBody>
      </p:sp>
      <p:sp>
        <p:nvSpPr>
          <p:cNvPr id="24" name="正方形/長方形 23"/>
          <p:cNvSpPr/>
          <p:nvPr/>
        </p:nvSpPr>
        <p:spPr>
          <a:xfrm>
            <a:off x="0" y="1017000"/>
            <a:ext cx="6858000" cy="398356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0" y="5090567"/>
            <a:ext cx="6858000" cy="402643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674000" y="567000"/>
            <a:ext cx="4138262" cy="400110"/>
          </a:xfrm>
          <a:prstGeom prst="rect">
            <a:avLst/>
          </a:prstGeom>
          <a:noFill/>
        </p:spPr>
        <p:txBody>
          <a:bodyPr wrap="square" rtlCol="0">
            <a:spAutoFit/>
          </a:bodyPr>
          <a:lstStyle/>
          <a:p>
            <a:r>
              <a:rPr lang="ja-JP" altLang="en-US" sz="1000" b="1" dirty="0">
                <a:solidFill>
                  <a:srgbClr val="0070C0"/>
                </a:solidFill>
                <a:latin typeface="Meiryo UI" panose="020B0604030504040204" pitchFamily="50" charset="-128"/>
                <a:ea typeface="Meiryo UI" panose="020B0604030504040204" pitchFamily="50" charset="-128"/>
              </a:rPr>
              <a:t>岩手大学国際交流のホームページでは、他にも多くのプログラムと参加者の</a:t>
            </a:r>
            <a:endParaRPr lang="en-US" altLang="ja-JP" sz="1000" b="1" dirty="0">
              <a:solidFill>
                <a:srgbClr val="0070C0"/>
              </a:solidFill>
              <a:latin typeface="Meiryo UI" panose="020B0604030504040204" pitchFamily="50" charset="-128"/>
              <a:ea typeface="Meiryo UI" panose="020B0604030504040204" pitchFamily="50" charset="-128"/>
            </a:endParaRPr>
          </a:p>
          <a:p>
            <a:r>
              <a:rPr lang="ja-JP" altLang="en-US" sz="1000" b="1" dirty="0">
                <a:solidFill>
                  <a:srgbClr val="0070C0"/>
                </a:solidFill>
                <a:latin typeface="Meiryo UI" panose="020B0604030504040204" pitchFamily="50" charset="-128"/>
                <a:ea typeface="Meiryo UI" panose="020B0604030504040204" pitchFamily="50" charset="-128"/>
              </a:rPr>
              <a:t>体験談を公開しています！右のＱＲコードから、ぜひご覧ください！</a:t>
            </a:r>
            <a:endParaRPr lang="en-US" altLang="ja-JP" sz="1000" b="1" dirty="0">
              <a:solidFill>
                <a:srgbClr val="0070C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6">
            <a:extLst>
              <a:ext uri="{28A0092B-C50C-407E-A947-70E740481C1C}">
                <a14:useLocalDpi xmlns:a14="http://schemas.microsoft.com/office/drawing/2010/main" val="0"/>
              </a:ext>
            </a:extLst>
          </a:blip>
          <a:srcRect l="8593" t="7202" r="8816" b="8286"/>
          <a:stretch/>
        </p:blipFill>
        <p:spPr>
          <a:xfrm>
            <a:off x="5859000" y="27000"/>
            <a:ext cx="914821" cy="936096"/>
          </a:xfrm>
          <a:prstGeom prst="rect">
            <a:avLst/>
          </a:prstGeom>
        </p:spPr>
      </p:pic>
      <p:grpSp>
        <p:nvGrpSpPr>
          <p:cNvPr id="30" name="グループ化 29"/>
          <p:cNvGrpSpPr/>
          <p:nvPr/>
        </p:nvGrpSpPr>
        <p:grpSpPr>
          <a:xfrm>
            <a:off x="9376751" y="1322688"/>
            <a:ext cx="505200" cy="4835407"/>
            <a:chOff x="9134530" y="1324422"/>
            <a:chExt cx="505200" cy="4835407"/>
          </a:xfrm>
        </p:grpSpPr>
        <p:sp>
          <p:nvSpPr>
            <p:cNvPr id="31" name="角丸四角形 30"/>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718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252" y="16200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キングモンクット工科大学トンブリ校（タイ）交換留学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総合科学研究科地域創生専攻　澤田聖吾さん</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259076" y="1449655"/>
            <a:ext cx="112535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43018254"/>
              </p:ext>
            </p:extLst>
          </p:nvPr>
        </p:nvGraphicFramePr>
        <p:xfrm>
          <a:off x="72008" y="3642084"/>
          <a:ext cx="6672284" cy="1154916"/>
        </p:xfrm>
        <a:graphic>
          <a:graphicData uri="http://schemas.openxmlformats.org/drawingml/2006/table">
            <a:tbl>
              <a:tblPr firstRow="1" bandRow="1">
                <a:tableStyleId>{073A0DAA-6AF3-43AB-8588-CEC1D06C72B9}</a:tableStyleId>
              </a:tblPr>
              <a:tblGrid>
                <a:gridCol w="2231992">
                  <a:extLst>
                    <a:ext uri="{9D8B030D-6E8A-4147-A177-3AD203B41FA5}">
                      <a16:colId xmlns:a16="http://schemas.microsoft.com/office/drawing/2014/main" val="20004"/>
                    </a:ext>
                  </a:extLst>
                </a:gridCol>
                <a:gridCol w="2205000">
                  <a:extLst>
                    <a:ext uri="{9D8B030D-6E8A-4147-A177-3AD203B41FA5}">
                      <a16:colId xmlns:a16="http://schemas.microsoft.com/office/drawing/2014/main" val="20006"/>
                    </a:ext>
                  </a:extLst>
                </a:gridCol>
                <a:gridCol w="2235292">
                  <a:extLst>
                    <a:ext uri="{9D8B030D-6E8A-4147-A177-3AD203B41FA5}">
                      <a16:colId xmlns:a16="http://schemas.microsoft.com/office/drawing/2014/main" val="20007"/>
                    </a:ext>
                  </a:extLst>
                </a:gridCol>
              </a:tblGrid>
              <a:tr h="335550">
                <a:tc>
                  <a:txBody>
                    <a:bodyPr/>
                    <a:lstStyle/>
                    <a:p>
                      <a:pPr algn="ctr"/>
                      <a:r>
                        <a:rPr kumimoji="1" lang="ja-JP" altLang="en-US" sz="1100" dirty="0">
                          <a:latin typeface="Meiryo UI" panose="020B0604030504040204" pitchFamily="50" charset="-128"/>
                          <a:ea typeface="Meiryo UI" panose="020B0604030504040204" pitchFamily="50" charset="-128"/>
                        </a:rPr>
                        <a:t>学部</a:t>
                      </a: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gridSpan="2">
                  <a:txBody>
                    <a:bodyPr/>
                    <a:lstStyle/>
                    <a:p>
                      <a:pPr algn="ctr"/>
                      <a:r>
                        <a:rPr kumimoji="1" lang="ja-JP" altLang="en-US" sz="1100" dirty="0">
                          <a:latin typeface="Meiryo UI" panose="020B0604030504040204" pitchFamily="50" charset="-128"/>
                          <a:ea typeface="Meiryo UI" panose="020B0604030504040204" pitchFamily="50" charset="-128"/>
                        </a:rPr>
                        <a:t>修士</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2" name="ホームベース 11"/>
          <p:cNvSpPr/>
          <p:nvPr/>
        </p:nvSpPr>
        <p:spPr>
          <a:xfrm>
            <a:off x="2169000" y="4325446"/>
            <a:ext cx="1569484" cy="414509"/>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ja-JP" altLang="en-US" sz="700" dirty="0">
                <a:latin typeface="Meiryo UI" panose="020B0604030504040204" pitchFamily="50" charset="-128"/>
                <a:ea typeface="Meiryo UI" panose="020B0604030504040204" pitchFamily="50" charset="-128"/>
              </a:rPr>
              <a:t>学内申請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奨学金申請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派遣先申請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語学対策</a:t>
            </a:r>
          </a:p>
        </p:txBody>
      </p:sp>
      <p:sp>
        <p:nvSpPr>
          <p:cNvPr id="13" name="ホームベース 12"/>
          <p:cNvSpPr/>
          <p:nvPr/>
        </p:nvSpPr>
        <p:spPr>
          <a:xfrm>
            <a:off x="3800312" y="4371423"/>
            <a:ext cx="663687" cy="34876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受け入れ許可</a:t>
            </a:r>
            <a:endParaRPr kumimoji="1" lang="ja-JP" altLang="en-US" sz="800" dirty="0">
              <a:latin typeface="Meiryo UI" panose="020B0604030504040204" pitchFamily="50" charset="-128"/>
              <a:ea typeface="Meiryo UI" panose="020B0604030504040204" pitchFamily="50" charset="-128"/>
            </a:endParaRPr>
          </a:p>
        </p:txBody>
      </p:sp>
      <p:sp>
        <p:nvSpPr>
          <p:cNvPr id="14" name="ホームベース 13"/>
          <p:cNvSpPr/>
          <p:nvPr/>
        </p:nvSpPr>
        <p:spPr>
          <a:xfrm>
            <a:off x="4523544" y="4371422"/>
            <a:ext cx="2124829" cy="348763"/>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留学期間</a:t>
            </a:r>
            <a:r>
              <a:rPr kumimoji="1" lang="en-US" altLang="ja-JP" sz="800" dirty="0">
                <a:latin typeface="Meiryo UI" panose="020B0604030504040204" pitchFamily="50" charset="-128"/>
                <a:ea typeface="Meiryo UI" panose="020B0604030504040204" pitchFamily="50" charset="-128"/>
              </a:rPr>
              <a:t>(8</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56825" y="739373"/>
            <a:ext cx="5287467" cy="284681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000" dirty="0">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私は</a:t>
            </a:r>
            <a:r>
              <a:rPr lang="ja-JP" altLang="en-US" sz="1000" dirty="0">
                <a:latin typeface="Meiryo UI" panose="020B0604030504040204" pitchFamily="50" charset="-128"/>
                <a:ea typeface="Meiryo UI" panose="020B0604030504040204" pitchFamily="50" charset="-128"/>
              </a:rPr>
              <a:t>近年急速にインフラ整備が進行している東南アジアに興味を持ち、留学を希望しました。専門分野の興味深い研究をしている教授</a:t>
            </a:r>
            <a:r>
              <a:rPr lang="ja-JP" altLang="en-US" sz="1000" dirty="0">
                <a:solidFill>
                  <a:schemeClr val="tx1"/>
                </a:solidFill>
                <a:latin typeface="Meiryo UI" panose="020B0604030504040204" pitchFamily="50" charset="-128"/>
                <a:ea typeface="Meiryo UI" panose="020B0604030504040204" pitchFamily="50" charset="-128"/>
              </a:rPr>
              <a:t>に</a:t>
            </a:r>
            <a:r>
              <a:rPr lang="ja-JP" altLang="en-US" sz="1000" dirty="0">
                <a:latin typeface="Meiryo UI" panose="020B0604030504040204" pitchFamily="50" charset="-128"/>
                <a:ea typeface="Meiryo UI" panose="020B0604030504040204" pitchFamily="50" charset="-128"/>
              </a:rPr>
              <a:t>留学受け入れのアポイントを行い</a:t>
            </a:r>
            <a:r>
              <a:rPr lang="ja-JP" altLang="en-US" sz="1000" dirty="0">
                <a:solidFill>
                  <a:schemeClr val="tx1"/>
                </a:solidFill>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タイのキングモンクット工科</a:t>
            </a:r>
            <a:r>
              <a:rPr lang="ja-JP" altLang="en-US" sz="1000" dirty="0">
                <a:solidFill>
                  <a:schemeClr val="tx1"/>
                </a:solidFill>
                <a:latin typeface="Meiryo UI" panose="020B0604030504040204" pitchFamily="50" charset="-128"/>
                <a:ea typeface="Meiryo UI" panose="020B0604030504040204" pitchFamily="50" charset="-128"/>
              </a:rPr>
              <a:t>大学</a:t>
            </a:r>
            <a:r>
              <a:rPr lang="ja-JP" altLang="en-US" sz="1000" dirty="0">
                <a:latin typeface="Meiryo UI" panose="020B0604030504040204" pitchFamily="50" charset="-128"/>
                <a:ea typeface="Meiryo UI" panose="020B0604030504040204" pitchFamily="50" charset="-128"/>
              </a:rPr>
              <a:t>トンブリ校への留学が許可され、</a:t>
            </a:r>
            <a:r>
              <a:rPr lang="en-US" altLang="ja-JP" sz="1000" dirty="0">
                <a:latin typeface="Meiryo UI" panose="020B0604030504040204" pitchFamily="50" charset="-128"/>
                <a:ea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rPr>
              <a:t>月から</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月まで留学しました。約</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か月間の留学費用は</a:t>
            </a:r>
            <a:r>
              <a:rPr lang="en-US" altLang="ja-JP" sz="1000" dirty="0">
                <a:latin typeface="Meiryo UI" panose="020B0604030504040204" pitchFamily="50" charset="-128"/>
                <a:ea typeface="Meiryo UI" panose="020B0604030504040204" pitchFamily="50" charset="-128"/>
              </a:rPr>
              <a:t>70</a:t>
            </a:r>
            <a:r>
              <a:rPr lang="ja-JP" altLang="en-US" sz="1000" dirty="0">
                <a:latin typeface="Meiryo UI" panose="020B0604030504040204" pitchFamily="50" charset="-128"/>
                <a:ea typeface="Meiryo UI" panose="020B0604030504040204" pitchFamily="50" charset="-128"/>
              </a:rPr>
              <a:t>万円程でしたが、</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の給付型奨学金や所属する専攻からの支援金によりほぼ自己負担はありませんでした。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現地では講義の他、指導教員の勧めによる地域の再開発プロジェクトに参加しました。講義は対面・オンラインのハイブリッド型で実施され、タイ国外からオンライン参加する留学生もいました。使用言語は英語で行われ、様々な国籍の学生が受講したインターナショナルな環境であったため、多様な文化や価値観の違いを感じました。野外活動におけるヒアリングやプロジェクトの会議ではタイ語を使用されたことも多々ありましたが、教授や周りの学生のサポートのおかげで地域住民やプロジェクトメンバーと</a:t>
            </a:r>
            <a:r>
              <a:rPr lang="ja-JP" altLang="en-US" sz="1000" dirty="0">
                <a:solidFill>
                  <a:schemeClr val="tx1"/>
                </a:solidFill>
                <a:latin typeface="Meiryo UI" panose="020B0604030504040204" pitchFamily="50" charset="-128"/>
                <a:ea typeface="Meiryo UI" panose="020B0604030504040204" pitchFamily="50" charset="-128"/>
              </a:rPr>
              <a:t>支障なく</a:t>
            </a:r>
            <a:r>
              <a:rPr lang="ja-JP" altLang="en-US" sz="1000" dirty="0">
                <a:latin typeface="Meiryo UI" panose="020B0604030504040204" pitchFamily="50" charset="-128"/>
                <a:ea typeface="Meiryo UI" panose="020B0604030504040204" pitchFamily="50" charset="-128"/>
              </a:rPr>
              <a:t>交流することができました。また、留学生に対する現地の国際課の方々のサポートが非常に</a:t>
            </a:r>
            <a:r>
              <a:rPr lang="ja-JP" altLang="en-US" sz="1000" dirty="0">
                <a:solidFill>
                  <a:schemeClr val="tx1"/>
                </a:solidFill>
                <a:latin typeface="Meiryo UI" panose="020B0604030504040204" pitchFamily="50" charset="-128"/>
                <a:ea typeface="Meiryo UI" panose="020B0604030504040204" pitchFamily="50" charset="-128"/>
              </a:rPr>
              <a:t>手厚く</a:t>
            </a:r>
            <a:r>
              <a:rPr lang="ja-JP" altLang="en-US" sz="1000" dirty="0">
                <a:latin typeface="Meiryo UI" panose="020B0604030504040204" pitchFamily="50" charset="-128"/>
                <a:ea typeface="Meiryo UI" panose="020B0604030504040204" pitchFamily="50" charset="-128"/>
              </a:rPr>
              <a:t>、問題が生じたときの対応の素早さに助けられました。街中で日本語が書かれた衣類を身に着けている人や知っている日本語で話しかけてくれる学生たちとの出会いからタイ人の親日さ</a:t>
            </a:r>
            <a:r>
              <a:rPr lang="ja-JP" altLang="en-US" sz="1000" dirty="0">
                <a:solidFill>
                  <a:schemeClr val="tx1"/>
                </a:solidFill>
                <a:latin typeface="Meiryo UI" panose="020B0604030504040204" pitchFamily="50" charset="-128"/>
                <a:ea typeface="Meiryo UI" panose="020B0604030504040204" pitchFamily="50" charset="-128"/>
              </a:rPr>
              <a:t>も</a:t>
            </a:r>
            <a:r>
              <a:rPr lang="ja-JP" altLang="en-US" sz="1000" dirty="0">
                <a:latin typeface="Meiryo UI" panose="020B0604030504040204" pitchFamily="50" charset="-128"/>
                <a:ea typeface="Meiryo UI" panose="020B0604030504040204" pitchFamily="50" charset="-128"/>
              </a:rPr>
              <a:t>感じました。</a:t>
            </a:r>
            <a:r>
              <a:rPr lang="ja-JP" altLang="en-US" sz="1000" dirty="0">
                <a:solidFill>
                  <a:schemeClr val="tx1"/>
                </a:solidFill>
                <a:latin typeface="Meiryo UI" panose="020B0604030504040204" pitchFamily="50" charset="-128"/>
                <a:ea typeface="Meiryo UI" panose="020B0604030504040204" pitchFamily="50" charset="-128"/>
              </a:rPr>
              <a:t>現地</a:t>
            </a:r>
            <a:r>
              <a:rPr lang="ja-JP" altLang="en-US" sz="1000" dirty="0">
                <a:latin typeface="Meiryo UI" panose="020B0604030504040204" pitchFamily="50" charset="-128"/>
                <a:ea typeface="Meiryo UI" panose="020B0604030504040204" pitchFamily="50" charset="-128"/>
              </a:rPr>
              <a:t>には東南アジア以外に欧州から来た</a:t>
            </a:r>
            <a:r>
              <a:rPr lang="ja-JP" altLang="en-US" sz="1000" dirty="0">
                <a:solidFill>
                  <a:schemeClr val="tx1"/>
                </a:solidFill>
                <a:latin typeface="Meiryo UI" panose="020B0604030504040204" pitchFamily="50" charset="-128"/>
                <a:ea typeface="Meiryo UI" panose="020B0604030504040204" pitchFamily="50" charset="-128"/>
              </a:rPr>
              <a:t>留</a:t>
            </a:r>
            <a:r>
              <a:rPr lang="ja-JP" altLang="en-US" sz="1000" dirty="0">
                <a:latin typeface="Meiryo UI" panose="020B0604030504040204" pitchFamily="50" charset="-128"/>
                <a:ea typeface="Meiryo UI" panose="020B0604030504040204" pitchFamily="50" charset="-128"/>
              </a:rPr>
              <a:t>学生も多く、彼らとタイの食や自然の中でのアクティビティを体験することができました。言語や文化の壁を越えてオープンな環境で学び・経験・人脈を得ることができ、タイでの留学の素晴らしさを感じま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これから留学を希望している方はその動機を明確にしながら情報収集を行い、自分自身に合った留学を選択してほしいと思います。</a:t>
            </a:r>
            <a:endParaRPr lang="en-US" altLang="ja-JP" sz="1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4557" y="3395863"/>
            <a:ext cx="1299873"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sp>
        <p:nvSpPr>
          <p:cNvPr id="25" name="テキスト ボックス 24"/>
          <p:cNvSpPr txBox="1"/>
          <p:nvPr/>
        </p:nvSpPr>
        <p:spPr>
          <a:xfrm>
            <a:off x="3136142" y="8891606"/>
            <a:ext cx="360040" cy="261610"/>
          </a:xfrm>
          <a:prstGeom prst="rect">
            <a:avLst/>
          </a:prstGeom>
          <a:noFill/>
        </p:spPr>
        <p:txBody>
          <a:bodyPr wrap="square" rtlCol="0">
            <a:spAutoFit/>
          </a:bodyPr>
          <a:lstStyle/>
          <a:p>
            <a:r>
              <a:rPr kumimoji="1" lang="en-US" altLang="ja-JP" sz="1100" dirty="0"/>
              <a:t>-7-</a:t>
            </a:r>
            <a:endParaRPr kumimoji="1" lang="ja-JP" altLang="en-US" sz="1100" dirty="0"/>
          </a:p>
        </p:txBody>
      </p:sp>
      <p:sp>
        <p:nvSpPr>
          <p:cNvPr id="24" name="ホームベース 11">
            <a:extLst>
              <a:ext uri="{FF2B5EF4-FFF2-40B4-BE49-F238E27FC236}">
                <a16:creationId xmlns:a16="http://schemas.microsoft.com/office/drawing/2014/main" id="{044A9CBD-1ED1-448C-80D2-E192FC45C1D9}"/>
              </a:ext>
            </a:extLst>
          </p:cNvPr>
          <p:cNvSpPr/>
          <p:nvPr/>
        </p:nvSpPr>
        <p:spPr>
          <a:xfrm>
            <a:off x="923565" y="4373724"/>
            <a:ext cx="1183607" cy="348764"/>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留学カウンセリング</a:t>
            </a:r>
          </a:p>
        </p:txBody>
      </p:sp>
      <p:pic>
        <p:nvPicPr>
          <p:cNvPr id="23" name="Picture 22">
            <a:extLst>
              <a:ext uri="{FF2B5EF4-FFF2-40B4-BE49-F238E27FC236}">
                <a16:creationId xmlns:a16="http://schemas.microsoft.com/office/drawing/2014/main" id="{862C4F8F-E448-F6D8-85B4-7F109A6669D2}"/>
              </a:ext>
            </a:extLst>
          </p:cNvPr>
          <p:cNvPicPr>
            <a:picLocks noChangeAspect="1"/>
          </p:cNvPicPr>
          <p:nvPr/>
        </p:nvPicPr>
        <p:blipFill rotWithShape="1">
          <a:blip r:embed="rId2"/>
          <a:srcRect l="35751" t="6356" r="8094" b="8145"/>
          <a:stretch/>
        </p:blipFill>
        <p:spPr>
          <a:xfrm>
            <a:off x="239000" y="1451150"/>
            <a:ext cx="1173787" cy="1387404"/>
          </a:xfrm>
          <a:prstGeom prst="rect">
            <a:avLst/>
          </a:prstGeom>
        </p:spPr>
      </p:pic>
      <p:sp>
        <p:nvSpPr>
          <p:cNvPr id="16" name="テキスト ボックス 15"/>
          <p:cNvSpPr txBox="1"/>
          <p:nvPr/>
        </p:nvSpPr>
        <p:spPr>
          <a:xfrm>
            <a:off x="8474" y="501977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群山大学（韓国）交換留学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人文社会科学部地域政策課程　川村日和さん</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4006319434"/>
              </p:ext>
            </p:extLst>
          </p:nvPr>
        </p:nvGraphicFramePr>
        <p:xfrm>
          <a:off x="68756" y="7693408"/>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8" name="ホームベース 17"/>
          <p:cNvSpPr/>
          <p:nvPr/>
        </p:nvSpPr>
        <p:spPr>
          <a:xfrm>
            <a:off x="3844757" y="8372343"/>
            <a:ext cx="1016190" cy="454713"/>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学内申請</a:t>
            </a:r>
          </a:p>
          <a:p>
            <a:pPr algn="ctr"/>
            <a:r>
              <a:rPr lang="ja-JP" altLang="en-US" sz="900" dirty="0">
                <a:latin typeface="Meiryo UI" panose="020B0604030504040204" pitchFamily="50" charset="-128"/>
                <a:ea typeface="Meiryo UI" panose="020B0604030504040204" pitchFamily="50" charset="-128"/>
              </a:rPr>
              <a:t>書類準備</a:t>
            </a:r>
            <a:endParaRPr kumimoji="1" lang="en-US" altLang="ja-JP" sz="900" dirty="0">
              <a:latin typeface="Meiryo UI" panose="020B0604030504040204" pitchFamily="50" charset="-128"/>
              <a:ea typeface="Meiryo UI" panose="020B0604030504040204" pitchFamily="50" charset="-128"/>
            </a:endParaRPr>
          </a:p>
        </p:txBody>
      </p:sp>
      <p:sp>
        <p:nvSpPr>
          <p:cNvPr id="19" name="ホームベース 18"/>
          <p:cNvSpPr/>
          <p:nvPr/>
        </p:nvSpPr>
        <p:spPr>
          <a:xfrm>
            <a:off x="504000" y="8380819"/>
            <a:ext cx="798430" cy="405186"/>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latin typeface="Meiryo UI" panose="020B0604030504040204" pitchFamily="50" charset="-128"/>
                <a:ea typeface="Meiryo UI" panose="020B0604030504040204" pitchFamily="50" charset="-128"/>
              </a:rPr>
              <a:t>日韓共同研修（夏休み）</a:t>
            </a:r>
            <a:endParaRPr kumimoji="1" lang="en-US" altLang="ja-JP" sz="800" dirty="0">
              <a:latin typeface="Meiryo UI" panose="020B0604030504040204" pitchFamily="50" charset="-128"/>
              <a:ea typeface="Meiryo UI" panose="020B0604030504040204" pitchFamily="50" charset="-128"/>
            </a:endParaRPr>
          </a:p>
        </p:txBody>
      </p:sp>
      <p:sp>
        <p:nvSpPr>
          <p:cNvPr id="20" name="ホームベース 19"/>
          <p:cNvSpPr/>
          <p:nvPr/>
        </p:nvSpPr>
        <p:spPr>
          <a:xfrm>
            <a:off x="5058682" y="8369091"/>
            <a:ext cx="1607426" cy="428645"/>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p>
        </p:txBody>
      </p:sp>
      <p:sp>
        <p:nvSpPr>
          <p:cNvPr id="21" name="テキスト ボックス 20"/>
          <p:cNvSpPr txBox="1"/>
          <p:nvPr/>
        </p:nvSpPr>
        <p:spPr>
          <a:xfrm>
            <a:off x="1460077" y="5697058"/>
            <a:ext cx="5284216" cy="163019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000" dirty="0">
                <a:latin typeface="Meiryo UI" panose="020B0604030504040204" pitchFamily="50" charset="-128"/>
                <a:ea typeface="Meiryo UI" panose="020B0604030504040204" pitchFamily="50" charset="-128"/>
              </a:rPr>
              <a:t>私は</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年生の頃から韓国に交換留学に行きたいと考えていましたがコロナの影響で何度か中止になり</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年ほど延期し、</a:t>
            </a:r>
            <a:r>
              <a:rPr lang="en-US" altLang="ja-JP" sz="1000" dirty="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年生の前期から約</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年間交換留学制度を利用して留学しました。コロナの影響で延期することになりましたが、その間に十分な準備をすることができました。留学前には韓国語能力試験</a:t>
            </a:r>
            <a:r>
              <a:rPr lang="en-US" altLang="ja-JP" sz="1000" dirty="0">
                <a:latin typeface="Meiryo UI" panose="020B0604030504040204" pitchFamily="50" charset="-128"/>
                <a:ea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rPr>
              <a:t>級、ハングル検定</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級に合格して留学に向けてある程度の語学力を身につけました。最初は友達の話や授業を聞き取れず、不安も大きかったですが、少し経つと耳が慣れ、知識でカバーし上達も早かったように思います。また、費用の面では、</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延期になったことでアルバイトなどで十分に貯金していくことができたので、国内旅行や近くのカフェ、友達ともたくさん遊びに行けて、勉強以外にも様々なことを経験できたと思います。留学に行くまで簡単ではなかったですが、たくさんの方の協力のおかげで非常に有意義な時間を過ごせたので、留学に行けて本当に良かったと思います。この経験を活かして様々なことに挑戦していければいいなと思います。</a:t>
            </a:r>
            <a:endParaRPr lang="en-US" altLang="ja-JP" sz="10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64244" y="7385864"/>
            <a:ext cx="1652048"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sp>
        <p:nvSpPr>
          <p:cNvPr id="26" name="ホームベース 29">
            <a:extLst>
              <a:ext uri="{FF2B5EF4-FFF2-40B4-BE49-F238E27FC236}">
                <a16:creationId xmlns:a16="http://schemas.microsoft.com/office/drawing/2014/main" id="{5C7BA573-9157-2E18-C350-054044765229}"/>
              </a:ext>
            </a:extLst>
          </p:cNvPr>
          <p:cNvSpPr/>
          <p:nvPr/>
        </p:nvSpPr>
        <p:spPr>
          <a:xfrm>
            <a:off x="2105966" y="8345919"/>
            <a:ext cx="1024980" cy="474987"/>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コロナのため留学延期</a:t>
            </a:r>
            <a:endParaRPr kumimoji="1" lang="en-US" altLang="ja-JP" sz="900" dirty="0">
              <a:latin typeface="Meiryo UI" panose="020B0604030504040204" pitchFamily="50" charset="-128"/>
              <a:ea typeface="Meiryo UI" panose="020B0604030504040204" pitchFamily="50" charset="-128"/>
            </a:endParaRPr>
          </a:p>
        </p:txBody>
      </p:sp>
      <p:pic>
        <p:nvPicPr>
          <p:cNvPr id="28" name="図 27">
            <a:extLst>
              <a:ext uri="{FF2B5EF4-FFF2-40B4-BE49-F238E27FC236}">
                <a16:creationId xmlns:a16="http://schemas.microsoft.com/office/drawing/2014/main" id="{E320A755-0D2B-6D75-89DB-8E2620E48A7F}"/>
              </a:ext>
            </a:extLst>
          </p:cNvPr>
          <p:cNvPicPr>
            <a:picLocks noChangeAspect="1"/>
          </p:cNvPicPr>
          <p:nvPr/>
        </p:nvPicPr>
        <p:blipFill rotWithShape="1">
          <a:blip r:embed="rId3"/>
          <a:srcRect l="76764" t="26792" r="9128" b="61404"/>
          <a:stretch/>
        </p:blipFill>
        <p:spPr>
          <a:xfrm>
            <a:off x="259076" y="5859750"/>
            <a:ext cx="1125354" cy="1412250"/>
          </a:xfrm>
          <a:prstGeom prst="rect">
            <a:avLst/>
          </a:prstGeom>
        </p:spPr>
      </p:pic>
    </p:spTree>
    <p:extLst>
      <p:ext uri="{BB962C8B-B14F-4D97-AF65-F5344CB8AC3E}">
        <p14:creationId xmlns:p14="http://schemas.microsoft.com/office/powerpoint/2010/main" val="225311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909000" y="-108000"/>
            <a:ext cx="5425550" cy="4096336"/>
            <a:chOff x="1802450" y="1395344"/>
            <a:chExt cx="5425550" cy="4096336"/>
          </a:xfrm>
        </p:grpSpPr>
        <p:grpSp>
          <p:nvGrpSpPr>
            <p:cNvPr id="14" name="グループ化 13"/>
            <p:cNvGrpSpPr/>
            <p:nvPr/>
          </p:nvGrpSpPr>
          <p:grpSpPr>
            <a:xfrm>
              <a:off x="1802450" y="1395344"/>
              <a:ext cx="5425550" cy="4096336"/>
              <a:chOff x="1802450" y="1378690"/>
              <a:chExt cx="5425550" cy="4096336"/>
            </a:xfrm>
          </p:grpSpPr>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400" y="1378690"/>
                <a:ext cx="5400600" cy="40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94045" y="4357907"/>
                <a:ext cx="10858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37782" y="4252414"/>
                <a:ext cx="1123159" cy="5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3953632" y="1814892"/>
                <a:ext cx="1752388" cy="2833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A</a:t>
                </a:r>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棟</a:t>
                </a:r>
              </a:p>
            </p:txBody>
          </p:sp>
          <p:sp>
            <p:nvSpPr>
              <p:cNvPr id="26" name="正方形/長方形 25"/>
              <p:cNvSpPr/>
              <p:nvPr/>
            </p:nvSpPr>
            <p:spPr>
              <a:xfrm>
                <a:off x="1893449" y="2364114"/>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6</a:t>
                </a: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号</a:t>
                </a:r>
                <a:endParaRPr lang="en-US" altLang="ja-JP" sz="1100" dirty="0">
                  <a:solidFill>
                    <a:schemeClr val="tx1">
                      <a:lumMod val="65000"/>
                      <a:lumOff val="35000"/>
                    </a:schemeClr>
                  </a:solidFill>
                  <a:latin typeface="HG創英角ｺﾞｼｯｸUB" pitchFamily="49" charset="-128"/>
                  <a:ea typeface="HG創英角ｺﾞｼｯｸUB" pitchFamily="49" charset="-128"/>
                </a:endParaRP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7" name="正方形/長方形 26"/>
              <p:cNvSpPr/>
              <p:nvPr/>
            </p:nvSpPr>
            <p:spPr>
              <a:xfrm>
                <a:off x="2469513" y="3030787"/>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C</a:t>
                </a: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8" name="正方形/長方形 27"/>
              <p:cNvSpPr/>
              <p:nvPr/>
            </p:nvSpPr>
            <p:spPr>
              <a:xfrm>
                <a:off x="2951617" y="4349457"/>
                <a:ext cx="709969" cy="4822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1</a:t>
                </a:r>
                <a:r>
                  <a:rPr lang="ja-JP" altLang="en-US" sz="1100" dirty="0">
                    <a:solidFill>
                      <a:schemeClr val="tx1">
                        <a:lumMod val="65000"/>
                        <a:lumOff val="35000"/>
                      </a:schemeClr>
                    </a:solidFill>
                    <a:latin typeface="HG創英角ｺﾞｼｯｸUB" pitchFamily="49" charset="-128"/>
                    <a:ea typeface="HG創英角ｺﾞｼｯｸUB" pitchFamily="49" charset="-128"/>
                  </a:rPr>
                  <a:t>号館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9" name="正方形/長方形 28"/>
              <p:cNvSpPr/>
              <p:nvPr/>
            </p:nvSpPr>
            <p:spPr>
              <a:xfrm>
                <a:off x="4619642" y="4340085"/>
                <a:ext cx="709969" cy="5753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２号館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pic>
            <p:nvPicPr>
              <p:cNvPr id="30"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8860" y="182580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419" y="1844824"/>
                <a:ext cx="235397" cy="2689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110" y="2276872"/>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005064"/>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6262" y="4010290"/>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071" y="4029009"/>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3591743"/>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184482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984" y="4022592"/>
                <a:ext cx="236755" cy="27050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19"/>
            <p:cNvSpPr txBox="1"/>
            <p:nvPr/>
          </p:nvSpPr>
          <p:spPr>
            <a:xfrm>
              <a:off x="2716484" y="4218652"/>
              <a:ext cx="1351459"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人文社会科学部</a:t>
              </a:r>
            </a:p>
          </p:txBody>
        </p:sp>
        <p:sp>
          <p:nvSpPr>
            <p:cNvPr id="21" name="正方形/長方形 20"/>
            <p:cNvSpPr/>
            <p:nvPr/>
          </p:nvSpPr>
          <p:spPr>
            <a:xfrm>
              <a:off x="3619170" y="3093396"/>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latin typeface="HG創英角ｺﾞｼｯｸUB" pitchFamily="49" charset="-128"/>
                  <a:ea typeface="HG創英角ｺﾞｼｯｸUB" pitchFamily="49" charset="-128"/>
                </a:rPr>
                <a:t>学生センター</a:t>
              </a:r>
              <a:r>
                <a:rPr lang="en-US" altLang="ja-JP" sz="1200" dirty="0">
                  <a:solidFill>
                    <a:srgbClr val="FF0000"/>
                  </a:solidFill>
                  <a:latin typeface="HG創英角ｺﾞｼｯｸUB" pitchFamily="49" charset="-128"/>
                  <a:ea typeface="HG創英角ｺﾞｼｯｸUB" pitchFamily="49" charset="-128"/>
                </a:rPr>
                <a:t>B</a:t>
              </a:r>
              <a:r>
                <a:rPr lang="ja-JP" altLang="en-US" sz="1200" dirty="0">
                  <a:solidFill>
                    <a:srgbClr val="FF0000"/>
                  </a:solidFill>
                  <a:latin typeface="HG創英角ｺﾞｼｯｸUB" pitchFamily="49" charset="-128"/>
                  <a:ea typeface="HG創英角ｺﾞｼｯｸUB" pitchFamily="49" charset="-128"/>
                </a:rPr>
                <a:t>棟　</a:t>
              </a:r>
              <a:r>
                <a:rPr lang="en-US" altLang="ja-JP" sz="1200" dirty="0">
                  <a:solidFill>
                    <a:srgbClr val="FF0000"/>
                  </a:solidFill>
                  <a:latin typeface="HG創英角ｺﾞｼｯｸUB" pitchFamily="49" charset="-128"/>
                  <a:ea typeface="HG創英角ｺﾞｼｯｸUB" pitchFamily="49" charset="-128"/>
                </a:rPr>
                <a:t>1F</a:t>
              </a:r>
            </a:p>
            <a:p>
              <a:pPr algn="ctr"/>
              <a:r>
                <a:rPr lang="ja-JP" altLang="en-US" sz="1200" dirty="0">
                  <a:solidFill>
                    <a:srgbClr val="FF0000"/>
                  </a:solidFill>
                  <a:latin typeface="HG創英角ｺﾞｼｯｸUB" pitchFamily="49" charset="-128"/>
                  <a:ea typeface="HG創英角ｺﾞｼｯｸUB" pitchFamily="49" charset="-128"/>
                </a:rPr>
                <a:t>国際教育</a:t>
              </a:r>
              <a:r>
                <a:rPr kumimoji="1" lang="ja-JP" altLang="en-US" sz="1200" dirty="0">
                  <a:solidFill>
                    <a:srgbClr val="FF0000"/>
                  </a:solidFill>
                  <a:latin typeface="HG創英角ｺﾞｼｯｸUB" pitchFamily="49" charset="-128"/>
                  <a:ea typeface="HG創英角ｺﾞｼｯｸUB" pitchFamily="49" charset="-128"/>
                </a:rPr>
                <a:t>センター・国際課</a:t>
              </a:r>
            </a:p>
          </p:txBody>
        </p:sp>
      </p:grpSp>
      <p:graphicFrame>
        <p:nvGraphicFramePr>
          <p:cNvPr id="3" name="表 2"/>
          <p:cNvGraphicFramePr>
            <a:graphicFrameLocks noGrp="1"/>
          </p:cNvGraphicFramePr>
          <p:nvPr>
            <p:extLst>
              <p:ext uri="{D42A27DB-BD31-4B8C-83A1-F6EECF244321}">
                <p14:modId xmlns:p14="http://schemas.microsoft.com/office/powerpoint/2010/main" val="3994631254"/>
              </p:ext>
            </p:extLst>
          </p:nvPr>
        </p:nvGraphicFramePr>
        <p:xfrm>
          <a:off x="233999" y="6102000"/>
          <a:ext cx="6396168" cy="1644220"/>
        </p:xfrm>
        <a:graphic>
          <a:graphicData uri="http://schemas.openxmlformats.org/drawingml/2006/table">
            <a:tbl>
              <a:tblPr firstRow="1" bandRow="1">
                <a:tableStyleId>{2D5ABB26-0587-4C30-8999-92F81FD0307C}</a:tableStyleId>
              </a:tblPr>
              <a:tblGrid>
                <a:gridCol w="799521">
                  <a:extLst>
                    <a:ext uri="{9D8B030D-6E8A-4147-A177-3AD203B41FA5}">
                      <a16:colId xmlns:a16="http://schemas.microsoft.com/office/drawing/2014/main" val="808145826"/>
                    </a:ext>
                  </a:extLst>
                </a:gridCol>
                <a:gridCol w="799521">
                  <a:extLst>
                    <a:ext uri="{9D8B030D-6E8A-4147-A177-3AD203B41FA5}">
                      <a16:colId xmlns:a16="http://schemas.microsoft.com/office/drawing/2014/main" val="589407815"/>
                    </a:ext>
                  </a:extLst>
                </a:gridCol>
                <a:gridCol w="799521">
                  <a:extLst>
                    <a:ext uri="{9D8B030D-6E8A-4147-A177-3AD203B41FA5}">
                      <a16:colId xmlns:a16="http://schemas.microsoft.com/office/drawing/2014/main" val="712104930"/>
                    </a:ext>
                  </a:extLst>
                </a:gridCol>
                <a:gridCol w="799521">
                  <a:extLst>
                    <a:ext uri="{9D8B030D-6E8A-4147-A177-3AD203B41FA5}">
                      <a16:colId xmlns:a16="http://schemas.microsoft.com/office/drawing/2014/main" val="4281171084"/>
                    </a:ext>
                  </a:extLst>
                </a:gridCol>
                <a:gridCol w="799521">
                  <a:extLst>
                    <a:ext uri="{9D8B030D-6E8A-4147-A177-3AD203B41FA5}">
                      <a16:colId xmlns:a16="http://schemas.microsoft.com/office/drawing/2014/main" val="2646638431"/>
                    </a:ext>
                  </a:extLst>
                </a:gridCol>
                <a:gridCol w="799521">
                  <a:extLst>
                    <a:ext uri="{9D8B030D-6E8A-4147-A177-3AD203B41FA5}">
                      <a16:colId xmlns:a16="http://schemas.microsoft.com/office/drawing/2014/main" val="2983887057"/>
                    </a:ext>
                  </a:extLst>
                </a:gridCol>
                <a:gridCol w="799521">
                  <a:extLst>
                    <a:ext uri="{9D8B030D-6E8A-4147-A177-3AD203B41FA5}">
                      <a16:colId xmlns:a16="http://schemas.microsoft.com/office/drawing/2014/main" val="1398906113"/>
                    </a:ext>
                  </a:extLst>
                </a:gridCol>
                <a:gridCol w="799521">
                  <a:extLst>
                    <a:ext uri="{9D8B030D-6E8A-4147-A177-3AD203B41FA5}">
                      <a16:colId xmlns:a16="http://schemas.microsoft.com/office/drawing/2014/main" val="2879597638"/>
                    </a:ext>
                  </a:extLst>
                </a:gridCol>
              </a:tblGrid>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5296203"/>
                  </a:ext>
                </a:extLst>
              </a:tr>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6955228"/>
                  </a:ext>
                </a:extLst>
              </a:tr>
            </a:tbl>
          </a:graphicData>
        </a:graphic>
      </p:graphicFrame>
      <p:pic>
        <p:nvPicPr>
          <p:cNvPr id="41" name="図 40">
            <a:extLst>
              <a:ext uri="{FF2B5EF4-FFF2-40B4-BE49-F238E27FC236}">
                <a16:creationId xmlns:a16="http://schemas.microsoft.com/office/drawing/2014/main" id="{97EC2777-DAE4-479A-9148-BB4D142210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999" y="4691176"/>
            <a:ext cx="702538" cy="735106"/>
          </a:xfrm>
          <a:prstGeom prst="rect">
            <a:avLst/>
          </a:prstGeom>
        </p:spPr>
      </p:pic>
      <p:sp>
        <p:nvSpPr>
          <p:cNvPr id="2" name="四角形吹き出し 1"/>
          <p:cNvSpPr/>
          <p:nvPr/>
        </p:nvSpPr>
        <p:spPr>
          <a:xfrm>
            <a:off x="1627739" y="3852000"/>
            <a:ext cx="3461580" cy="1619282"/>
          </a:xfrm>
          <a:prstGeom prst="wedgeRectCallout">
            <a:avLst>
              <a:gd name="adj1" fmla="val 58721"/>
              <a:gd name="adj2" fmla="val 77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プレースホルダー 28"/>
          <p:cNvSpPr txBox="1">
            <a:spLocks/>
          </p:cNvSpPr>
          <p:nvPr/>
        </p:nvSpPr>
        <p:spPr>
          <a:xfrm>
            <a:off x="630538" y="8157568"/>
            <a:ext cx="4751838" cy="959432"/>
          </a:xfrm>
          <a:prstGeom prst="rect">
            <a:avLst/>
          </a:prstGeom>
        </p:spPr>
        <p:txBody>
          <a:bodyPr vert="horz" lIns="0" tIns="0" rIns="0" bIns="0" rtlCol="0">
            <a:noAutofit/>
          </a:bodyPr>
          <a:lstStyle>
            <a:lvl1pPr marL="0" indent="0" algn="l" defTabSz="754380" rtl="0" eaLnBrk="1" latinLnBrk="0" hangingPunct="1">
              <a:lnSpc>
                <a:spcPct val="100000"/>
              </a:lnSpc>
              <a:spcBef>
                <a:spcPts val="0"/>
              </a:spcBef>
              <a:buFont typeface="Arial" panose="020B0604020202020204" pitchFamily="34" charset="0"/>
              <a:buNone/>
              <a:defRPr kumimoji="1" lang="ja-JP" sz="1000" kern="1200" baseline="0">
                <a:solidFill>
                  <a:schemeClr val="tx1"/>
                </a:solidFill>
                <a:latin typeface="+mn-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solidFill>
                <a:effectLst/>
                <a:uLnTx/>
                <a:uFillTx/>
                <a:latin typeface="Cambria" panose="02040503050406030204"/>
                <a:ea typeface="Meiryo UI" panose="020B0604030504040204" pitchFamily="50" charset="-128"/>
              </a:rPr>
              <a:t>住所：</a:t>
            </a: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岩手県盛岡市上田三丁目</a:t>
            </a:r>
            <a:r>
              <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18-34</a:t>
            </a:r>
            <a:endPar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電話</a:t>
            </a:r>
            <a:r>
              <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019-621-6057</a:t>
            </a:r>
            <a:endPar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電子メール</a:t>
            </a:r>
            <a:r>
              <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gryugaku@iwate-u.ac.jp</a:t>
            </a:r>
            <a:endPar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1" lang="en-US" altLang="ja-JP"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Web: </a:t>
            </a:r>
            <a:r>
              <a:rPr lang="en-US" altLang="ja-JP" sz="1400" dirty="0">
                <a:solidFill>
                  <a:sysClr val="windowText" lastClr="000000"/>
                </a:solidFill>
                <a:latin typeface="Meiryo UI" panose="020B0604030504040204" pitchFamily="50" charset="-128"/>
                <a:cs typeface="Meiryo UI" panose="020B0604030504040204" pitchFamily="50" charset="-128"/>
              </a:rPr>
              <a:t>https://www.iwate-u.ac.jp/iuic/index.html</a:t>
            </a:r>
            <a:endPar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プレースホルダー 29"/>
          <p:cNvSpPr txBox="1">
            <a:spLocks/>
          </p:cNvSpPr>
          <p:nvPr/>
        </p:nvSpPr>
        <p:spPr>
          <a:xfrm>
            <a:off x="630537" y="7902000"/>
            <a:ext cx="5412777" cy="197184"/>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1000" b="1" kern="1200" cap="all" baseline="0">
                <a:solidFill>
                  <a:schemeClr val="accent2">
                    <a:lumMod val="75000"/>
                  </a:schemeClr>
                </a:solidFill>
                <a:latin typeface="+mj-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400" dirty="0">
                <a:latin typeface="Meiryo UI" panose="020B0604030504040204" pitchFamily="50" charset="-128"/>
                <a:cs typeface="Meiryo UI" panose="020B0604030504040204" pitchFamily="50" charset="-128"/>
              </a:rPr>
              <a:t>岩手大学国際教育センター（学務部国際課）</a:t>
            </a:r>
          </a:p>
        </p:txBody>
      </p:sp>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015" y="6147000"/>
            <a:ext cx="727985" cy="727985"/>
          </a:xfrm>
          <a:prstGeom prst="rect">
            <a:avLst/>
          </a:prstGeom>
        </p:spPr>
      </p:pic>
      <p:sp>
        <p:nvSpPr>
          <p:cNvPr id="49" name="正方形/長方形 48"/>
          <p:cNvSpPr/>
          <p:nvPr/>
        </p:nvSpPr>
        <p:spPr>
          <a:xfrm>
            <a:off x="0" y="5787000"/>
            <a:ext cx="6857999" cy="307777"/>
          </a:xfrm>
          <a:prstGeom prst="rect">
            <a:avLst/>
          </a:prstGeom>
        </p:spPr>
        <p:txBody>
          <a:bodyPr wrap="square">
            <a:spAutoFit/>
          </a:bodyPr>
          <a:lstStyle/>
          <a:p>
            <a:pPr algn="ctr"/>
            <a:r>
              <a:rPr kumimoji="0" lang="ja-JP" altLang="en-US" sz="1400" dirty="0">
                <a:solidFill>
                  <a:prstClr val="black"/>
                </a:solidFill>
                <a:latin typeface="Meiryo UI" panose="020B0604030504040204" pitchFamily="50" charset="-128"/>
                <a:ea typeface="Meiryo UI" panose="020B0604030504040204" pitchFamily="50" charset="-128"/>
              </a:rPr>
              <a:t>各種ＳＮＳで岩手大学国際交流の情報を発信中！！</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pic>
        <p:nvPicPr>
          <p:cNvPr id="50" name="Picture 2" descr="D:\Users\16623770\Downloads\qr2017050910431601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3802" y="8117254"/>
            <a:ext cx="868971" cy="868971"/>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プレースホルダー 6"/>
          <p:cNvSpPr txBox="1">
            <a:spLocks/>
          </p:cNvSpPr>
          <p:nvPr/>
        </p:nvSpPr>
        <p:spPr>
          <a:xfrm>
            <a:off x="3736444" y="3173734"/>
            <a:ext cx="2428875" cy="238896"/>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2000" b="1" kern="1200" baseline="0">
                <a:solidFill>
                  <a:schemeClr val="accent2">
                    <a:lumMod val="75000"/>
                  </a:schemeClr>
                </a:solidFill>
                <a:latin typeface="+mj-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algn="ctr"/>
            <a:r>
              <a:rPr lang="ja-JP" altLang="en-US" sz="1400" dirty="0">
                <a:solidFill>
                  <a:schemeClr val="bg1"/>
                </a:solidFill>
                <a:latin typeface="Meiryo UI" panose="020B0604030504040204" pitchFamily="50" charset="-128"/>
                <a:cs typeface="Meiryo UI" panose="020B0604030504040204" pitchFamily="50" charset="-128"/>
              </a:rPr>
              <a:t>留学相談</a:t>
            </a:r>
            <a:endParaRPr lang="en-US" altLang="ja-JP" sz="1400" dirty="0">
              <a:solidFill>
                <a:schemeClr val="bg1"/>
              </a:solidFill>
              <a:latin typeface="Meiryo UI" panose="020B0604030504040204" pitchFamily="50" charset="-128"/>
              <a:cs typeface="Meiryo UI" panose="020B0604030504040204" pitchFamily="50" charset="-128"/>
            </a:endParaRPr>
          </a:p>
        </p:txBody>
      </p:sp>
      <p:sp>
        <p:nvSpPr>
          <p:cNvPr id="52" name="テキスト ボックス 51"/>
          <p:cNvSpPr txBox="1"/>
          <p:nvPr/>
        </p:nvSpPr>
        <p:spPr>
          <a:xfrm>
            <a:off x="1702682" y="3873909"/>
            <a:ext cx="3293838" cy="163121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　留学に関心のある方、いつか留学してみたいという方を対象に個別相談を行っています。また「トビタテ！留学</a:t>
            </a:r>
            <a:r>
              <a:rPr kumimoji="1" lang="en-US" altLang="ja-JP" sz="1000" dirty="0">
                <a:latin typeface="Meiryo UI" panose="020B0604030504040204" pitchFamily="50" charset="-128"/>
                <a:ea typeface="Meiryo UI" panose="020B0604030504040204" pitchFamily="50" charset="-128"/>
              </a:rPr>
              <a:t>JAPAN</a:t>
            </a:r>
            <a:r>
              <a:rPr kumimoji="1" lang="ja-JP" altLang="en-US" sz="1000" dirty="0">
                <a:latin typeface="Meiryo UI" panose="020B0604030504040204" pitchFamily="50" charset="-128"/>
                <a:ea typeface="Meiryo UI" panose="020B0604030504040204" pitchFamily="50" charset="-128"/>
              </a:rPr>
              <a:t>」の申請サポートも行っています。希望する方は、メールで相談予約をしてください。</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お問い合わせ先</a:t>
            </a:r>
            <a:r>
              <a:rPr kumimoji="1" lang="en-US" altLang="ja-JP" sz="1000" dirty="0">
                <a:latin typeface="Meiryo UI" panose="020B0604030504040204" pitchFamily="50" charset="-128"/>
                <a:ea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rPr>
              <a:t>国際</a:t>
            </a:r>
            <a:r>
              <a:rPr kumimoji="1" lang="ja-JP" altLang="en-US" sz="1000" dirty="0">
                <a:latin typeface="Meiryo UI" panose="020B0604030504040204" pitchFamily="50" charset="-128"/>
                <a:ea typeface="Meiryo UI" panose="020B0604030504040204" pitchFamily="50" charset="-128"/>
              </a:rPr>
              <a:t>教育センター　</a:t>
            </a:r>
            <a:r>
              <a:rPr lang="en-US" altLang="ja-JP" sz="1000" dirty="0">
                <a:latin typeface="Meiryo UI" panose="020B0604030504040204" pitchFamily="50" charset="-128"/>
                <a:ea typeface="Meiryo UI" panose="020B0604030504040204" pitchFamily="50" charset="-128"/>
              </a:rPr>
              <a:t>Jacob Petersen</a:t>
            </a:r>
            <a:r>
              <a:rPr lang="ja-JP" altLang="en-US" sz="1000" dirty="0">
                <a:latin typeface="Meiryo UI" panose="020B0604030504040204" pitchFamily="50" charset="-128"/>
                <a:ea typeface="Meiryo UI" panose="020B0604030504040204" pitchFamily="50" charset="-128"/>
              </a:rPr>
              <a:t>、山内亜美</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メール：　</a:t>
            </a:r>
            <a:r>
              <a:rPr lang="en-US" altLang="ja-JP" sz="1000" dirty="0">
                <a:latin typeface="Meiryo UI" panose="020B0604030504040204" pitchFamily="50" charset="-128"/>
                <a:ea typeface="Meiryo UI" panose="020B0604030504040204" pitchFamily="50" charset="-128"/>
              </a:rPr>
              <a:t>jacobp@iwate-u.ac.jp</a:t>
            </a: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yamauchi@iwate-u.ac.jp</a:t>
            </a: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相談希望日時をメールで第３希望までお知らせください。</a:t>
            </a:r>
          </a:p>
        </p:txBody>
      </p:sp>
      <p:pic>
        <p:nvPicPr>
          <p:cNvPr id="40" name="図 39">
            <a:extLst>
              <a:ext uri="{FF2B5EF4-FFF2-40B4-BE49-F238E27FC236}">
                <a16:creationId xmlns:a16="http://schemas.microsoft.com/office/drawing/2014/main" id="{2CC03609-6B95-4BF8-B8AE-21B69AB974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63339" y="3896282"/>
            <a:ext cx="1000661" cy="974189"/>
          </a:xfrm>
          <a:prstGeom prst="rect">
            <a:avLst/>
          </a:prstGeom>
        </p:spPr>
      </p:pic>
      <p:sp>
        <p:nvSpPr>
          <p:cNvPr id="39" name="角丸四角形吹き出し 38"/>
          <p:cNvSpPr/>
          <p:nvPr/>
        </p:nvSpPr>
        <p:spPr>
          <a:xfrm>
            <a:off x="630537" y="4370816"/>
            <a:ext cx="899532" cy="249620"/>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pic>
        <p:nvPicPr>
          <p:cNvPr id="42" name="図 41"/>
          <p:cNvPicPr>
            <a:picLocks noChangeAspect="1"/>
          </p:cNvPicPr>
          <p:nvPr/>
        </p:nvPicPr>
        <p:blipFill>
          <a:blip r:embed="rId12"/>
          <a:stretch>
            <a:fillRect/>
          </a:stretch>
        </p:blipFill>
        <p:spPr>
          <a:xfrm>
            <a:off x="1018486" y="6926103"/>
            <a:ext cx="815379" cy="795897"/>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7008" y="6147000"/>
            <a:ext cx="720000" cy="720000"/>
          </a:xfrm>
          <a:prstGeom prst="rect">
            <a:avLst/>
          </a:prstGeom>
        </p:spPr>
      </p:pic>
      <p:pic>
        <p:nvPicPr>
          <p:cNvPr id="44" name="図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6298" y="6934174"/>
            <a:ext cx="780269" cy="780269"/>
          </a:xfrm>
          <a:prstGeom prst="rect">
            <a:avLst/>
          </a:prstGeom>
        </p:spPr>
      </p:pic>
      <p:pic>
        <p:nvPicPr>
          <p:cNvPr id="53" name="図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5384" y="6142036"/>
            <a:ext cx="728925" cy="724964"/>
          </a:xfrm>
          <a:prstGeom prst="rect">
            <a:avLst/>
          </a:prstGeom>
        </p:spPr>
      </p:pic>
      <p:pic>
        <p:nvPicPr>
          <p:cNvPr id="54" name="図 53"/>
          <p:cNvPicPr>
            <a:picLocks noChangeAspect="1"/>
          </p:cNvPicPr>
          <p:nvPr/>
        </p:nvPicPr>
        <p:blipFill>
          <a:blip r:embed="rId16"/>
          <a:stretch>
            <a:fillRect/>
          </a:stretch>
        </p:blipFill>
        <p:spPr>
          <a:xfrm>
            <a:off x="4244553" y="6940336"/>
            <a:ext cx="781664" cy="781664"/>
          </a:xfrm>
          <a:prstGeom prst="rect">
            <a:avLst/>
          </a:prstGeom>
        </p:spPr>
      </p:pic>
      <p:pic>
        <p:nvPicPr>
          <p:cNvPr id="55" name="図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51740" y="6941398"/>
            <a:ext cx="777639" cy="7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1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083908" y="6282000"/>
            <a:ext cx="691444" cy="4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正方形/長方形 56"/>
          <p:cNvSpPr/>
          <p:nvPr/>
        </p:nvSpPr>
        <p:spPr>
          <a:xfrm>
            <a:off x="1087630" y="6237000"/>
            <a:ext cx="699030" cy="461665"/>
          </a:xfrm>
          <a:prstGeom prst="rect">
            <a:avLst/>
          </a:prstGeom>
        </p:spPr>
        <p:txBody>
          <a:bodyPr wrap="square" lIns="0" tIns="0" rIns="0" bIns="0">
            <a:spAutoFit/>
          </a:bodyPr>
          <a:lstStyle/>
          <a:p>
            <a:r>
              <a:rPr kumimoji="0" lang="en-US" altLang="ja-JP" sz="1000" b="1" dirty="0">
                <a:solidFill>
                  <a:srgbClr val="415C9F"/>
                </a:solidFill>
                <a:latin typeface="Meiryo UI" panose="020B0604030504040204" pitchFamily="50" charset="-128"/>
                <a:ea typeface="Meiryo UI" panose="020B0604030504040204" pitchFamily="50" charset="-128"/>
              </a:rPr>
              <a:t>Facebook</a:t>
            </a:r>
          </a:p>
          <a:p>
            <a:r>
              <a:rPr kumimoji="0" lang="ja-JP" altLang="en-US" sz="1000" dirty="0">
                <a:solidFill>
                  <a:prstClr val="black"/>
                </a:solidFill>
                <a:latin typeface="Meiryo UI" panose="020B0604030504040204" pitchFamily="50" charset="-128"/>
                <a:ea typeface="Meiryo UI" panose="020B0604030504040204" pitchFamily="50" charset="-128"/>
              </a:rPr>
              <a:t>岩手大学の国際交流</a:t>
            </a:r>
            <a:endParaRPr kumimoji="0" lang="en-US" altLang="ja-JP" sz="1000" dirty="0">
              <a:solidFill>
                <a:prstClr val="black"/>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2684970" y="6237000"/>
            <a:ext cx="699030" cy="461665"/>
          </a:xfrm>
          <a:prstGeom prst="rect">
            <a:avLst/>
          </a:prstGeom>
        </p:spPr>
        <p:txBody>
          <a:bodyPr wrap="square" lIns="0" tIns="0" rIns="0" bIns="0">
            <a:spAutoFit/>
          </a:bodyPr>
          <a:lstStyle/>
          <a:p>
            <a:r>
              <a:rPr kumimoji="0" lang="en-US" altLang="ja-JP" sz="1000" b="1" dirty="0">
                <a:solidFill>
                  <a:srgbClr val="1DA1F2"/>
                </a:solidFill>
                <a:latin typeface="Meiryo UI" panose="020B0604030504040204" pitchFamily="50" charset="-128"/>
                <a:ea typeface="Meiryo UI" panose="020B0604030504040204" pitchFamily="50" charset="-128"/>
              </a:rPr>
              <a:t>Twitter</a:t>
            </a:r>
          </a:p>
          <a:p>
            <a:r>
              <a:rPr kumimoji="0" lang="ja-JP" altLang="en-US" sz="1000" dirty="0">
                <a:solidFill>
                  <a:prstClr val="black"/>
                </a:solidFill>
                <a:latin typeface="Meiryo UI" panose="020B0604030504040204" pitchFamily="50" charset="-128"/>
                <a:ea typeface="Meiryo UI" panose="020B0604030504040204" pitchFamily="50" charset="-128"/>
              </a:rPr>
              <a:t>岩手大学</a:t>
            </a:r>
            <a:endParaRPr kumimoji="0" lang="en-US" altLang="ja-JP" sz="1000" dirty="0">
              <a:solidFill>
                <a:prstClr val="black"/>
              </a:solidFill>
              <a:latin typeface="Meiryo UI" panose="020B0604030504040204" pitchFamily="50" charset="-128"/>
              <a:ea typeface="Meiryo UI" panose="020B0604030504040204" pitchFamily="50" charset="-128"/>
            </a:endParaRPr>
          </a:p>
          <a:p>
            <a:r>
              <a:rPr kumimoji="0" lang="ja-JP" altLang="en-US" sz="1000" dirty="0">
                <a:solidFill>
                  <a:prstClr val="black"/>
                </a:solidFill>
                <a:latin typeface="Meiryo UI" panose="020B0604030504040204" pitchFamily="50" charset="-128"/>
                <a:ea typeface="Meiryo UI" panose="020B0604030504040204" pitchFamily="50" charset="-128"/>
              </a:rPr>
              <a:t>国際交流</a:t>
            </a:r>
            <a:endParaRPr kumimoji="0" lang="en-US" altLang="ja-JP" sz="1000" dirty="0">
              <a:solidFill>
                <a:prstClr val="black"/>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4254825" y="6237000"/>
            <a:ext cx="749175" cy="615553"/>
          </a:xfrm>
          <a:prstGeom prst="rect">
            <a:avLst/>
          </a:prstGeom>
        </p:spPr>
        <p:txBody>
          <a:bodyPr wrap="square" lIns="0" tIns="0" rIns="0" bIns="0">
            <a:spAutoFit/>
          </a:bodyPr>
          <a:lstStyle/>
          <a:p>
            <a:r>
              <a:rPr kumimoji="0" lang="en-US" altLang="ja-JP" sz="1000" b="1" dirty="0">
                <a:solidFill>
                  <a:srgbClr val="D42790"/>
                </a:solidFill>
                <a:latin typeface="Meiryo UI" panose="020B0604030504040204" pitchFamily="50" charset="-128"/>
                <a:ea typeface="Meiryo UI" panose="020B0604030504040204" pitchFamily="50" charset="-128"/>
              </a:rPr>
              <a:t>Instagram</a:t>
            </a:r>
          </a:p>
          <a:p>
            <a:r>
              <a:rPr kumimoji="0" lang="en-US" altLang="ja-JP" sz="1000" dirty="0" err="1">
                <a:solidFill>
                  <a:prstClr val="black"/>
                </a:solidFill>
                <a:latin typeface="Meiryo UI" panose="020B0604030504040204" pitchFamily="50" charset="-128"/>
                <a:ea typeface="Meiryo UI" panose="020B0604030504040204" pitchFamily="50" charset="-128"/>
              </a:rPr>
              <a:t>iwateuniversity_international</a:t>
            </a:r>
            <a:endParaRPr kumimoji="0" lang="en-US" altLang="ja-JP" sz="1000" dirty="0">
              <a:solidFill>
                <a:prstClr val="black"/>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5848288" y="6237000"/>
            <a:ext cx="775712" cy="615553"/>
          </a:xfrm>
          <a:prstGeom prst="rect">
            <a:avLst/>
          </a:prstGeom>
        </p:spPr>
        <p:txBody>
          <a:bodyPr wrap="square" lIns="0" tIns="0" rIns="0" bIns="0">
            <a:spAutoFit/>
          </a:bodyPr>
          <a:lstStyle/>
          <a:p>
            <a:r>
              <a:rPr kumimoji="0" lang="en-US" altLang="ja-JP" sz="1000" b="1" dirty="0">
                <a:solidFill>
                  <a:srgbClr val="FF0000"/>
                </a:solidFill>
                <a:latin typeface="Meiryo UI" panose="020B0604030504040204" pitchFamily="50" charset="-128"/>
                <a:ea typeface="Meiryo UI" panose="020B0604030504040204" pitchFamily="50" charset="-128"/>
              </a:rPr>
              <a:t>YouTube</a:t>
            </a:r>
          </a:p>
          <a:p>
            <a:r>
              <a:rPr kumimoji="0" lang="ja-JP" altLang="en-US" sz="1000" dirty="0">
                <a:solidFill>
                  <a:prstClr val="black"/>
                </a:solidFill>
                <a:latin typeface="Meiryo UI" panose="020B0604030504040204" pitchFamily="50" charset="-128"/>
                <a:ea typeface="Meiryo UI" panose="020B0604030504040204" pitchFamily="50" charset="-128"/>
              </a:rPr>
              <a:t>岩手大学</a:t>
            </a:r>
            <a:endParaRPr kumimoji="0" lang="en-US" altLang="ja-JP" sz="1000" dirty="0">
              <a:solidFill>
                <a:prstClr val="black"/>
              </a:solidFill>
              <a:latin typeface="Meiryo UI" panose="020B0604030504040204" pitchFamily="50" charset="-128"/>
              <a:ea typeface="Meiryo UI" panose="020B0604030504040204" pitchFamily="50" charset="-128"/>
            </a:endParaRPr>
          </a:p>
          <a:p>
            <a:r>
              <a:rPr kumimoji="0" lang="ja-JP" altLang="en-US" sz="1000" dirty="0">
                <a:solidFill>
                  <a:prstClr val="black"/>
                </a:solidFill>
                <a:latin typeface="Meiryo UI" panose="020B0604030504040204" pitchFamily="50" charset="-128"/>
                <a:ea typeface="Meiryo UI" panose="020B0604030504040204" pitchFamily="50" charset="-128"/>
              </a:rPr>
              <a:t>国際交流公式</a:t>
            </a:r>
            <a:endParaRPr kumimoji="0" lang="en-US" altLang="ja-JP" sz="1000" dirty="0">
              <a:solidFill>
                <a:prstClr val="black"/>
              </a:solidFill>
              <a:latin typeface="Meiryo UI" panose="020B0604030504040204" pitchFamily="50" charset="-128"/>
              <a:ea typeface="Meiryo UI" panose="020B0604030504040204" pitchFamily="50" charset="-128"/>
            </a:endParaRPr>
          </a:p>
          <a:p>
            <a:r>
              <a:rPr kumimoji="0" lang="en-US" altLang="ja-JP" sz="1000" dirty="0">
                <a:solidFill>
                  <a:prstClr val="black"/>
                </a:solidFill>
                <a:latin typeface="Meiryo UI" panose="020B0604030504040204" pitchFamily="50" charset="-128"/>
                <a:ea typeface="Meiryo UI" panose="020B0604030504040204" pitchFamily="50" charset="-128"/>
              </a:rPr>
              <a:t>YouTube</a:t>
            </a:r>
          </a:p>
        </p:txBody>
      </p:sp>
      <p:cxnSp>
        <p:nvCxnSpPr>
          <p:cNvPr id="5" name="直線コネクタ 4"/>
          <p:cNvCxnSpPr/>
          <p:nvPr/>
        </p:nvCxnSpPr>
        <p:spPr>
          <a:xfrm>
            <a:off x="233999"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1833865"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425554"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035742"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6638904" y="6187036"/>
            <a:ext cx="0" cy="1534964"/>
          </a:xfrm>
          <a:prstGeom prst="line">
            <a:avLst/>
          </a:prstGeom>
          <a:ln w="31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7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kumimoji="1" lang="en-US" altLang="ja-JP" sz="3200" dirty="0">
                <a:latin typeface="Meiryo UI" panose="020B0604030504040204" pitchFamily="50" charset="-128"/>
                <a:ea typeface="Meiryo UI" panose="020B0604030504040204" pitchFamily="50" charset="-128"/>
              </a:rPr>
              <a:t>Plan</a:t>
            </a:r>
          </a:p>
          <a:p>
            <a:pPr algn="ctr"/>
            <a:r>
              <a:rPr kumimoji="1" lang="en-US" altLang="ja-JP" sz="3200" dirty="0">
                <a:latin typeface="Meiryo UI" panose="020B0604030504040204" pitchFamily="50" charset="-128"/>
                <a:ea typeface="Meiryo UI" panose="020B0604030504040204" pitchFamily="50" charset="-128"/>
              </a:rPr>
              <a:t> 1</a:t>
            </a:r>
            <a:endParaRPr kumimoji="1" lang="ja-JP" altLang="en-US" sz="3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81600" y="27000"/>
            <a:ext cx="5200730" cy="1323439"/>
          </a:xfrm>
          <a:prstGeom prst="rect">
            <a:avLst/>
          </a:prstGeom>
          <a:noFill/>
        </p:spPr>
        <p:txBody>
          <a:bodyPr wrap="square" rtlCol="0">
            <a:spAutoFit/>
          </a:bodyPr>
          <a:lstStyle/>
          <a:p>
            <a:r>
              <a:rPr lang="ja-JP" altLang="en-US" sz="4000" dirty="0">
                <a:latin typeface="Meiryo UI" panose="020B0604030504040204" pitchFamily="50" charset="-128"/>
                <a:ea typeface="Meiryo UI" panose="020B0604030504040204" pitchFamily="50" charset="-128"/>
              </a:rPr>
              <a:t>海外派遣・留学</a:t>
            </a:r>
            <a:endParaRPr lang="en-US" altLang="ja-JP" sz="4000" dirty="0">
              <a:latin typeface="Meiryo UI" panose="020B0604030504040204" pitchFamily="50" charset="-128"/>
              <a:ea typeface="Meiryo UI" panose="020B0604030504040204" pitchFamily="50" charset="-128"/>
            </a:endParaRPr>
          </a:p>
          <a:p>
            <a:r>
              <a:rPr lang="ja-JP" altLang="en-US" sz="4000" dirty="0">
                <a:latin typeface="Meiryo UI" panose="020B0604030504040204" pitchFamily="50" charset="-128"/>
                <a:ea typeface="Meiryo UI" panose="020B0604030504040204" pitchFamily="50" charset="-128"/>
              </a:rPr>
              <a:t>（短期研修・研究型）</a:t>
            </a:r>
          </a:p>
        </p:txBody>
      </p:sp>
      <p:sp>
        <p:nvSpPr>
          <p:cNvPr id="2" name="テキスト ボックス 1"/>
          <p:cNvSpPr txBox="1"/>
          <p:nvPr/>
        </p:nvSpPr>
        <p:spPr>
          <a:xfrm>
            <a:off x="110494" y="1634169"/>
            <a:ext cx="6624736"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以下のプログラム一覧は過去の実績をもとに作成しています。</a:t>
            </a:r>
            <a:r>
              <a:rPr kumimoji="1" lang="ja-JP" altLang="en-US" sz="900" b="1" dirty="0">
                <a:latin typeface="Meiryo UI" panose="020B0604030504040204" pitchFamily="50" charset="-128"/>
                <a:ea typeface="Meiryo UI" panose="020B0604030504040204" pitchFamily="50" charset="-128"/>
              </a:rPr>
              <a:t>年度によって費用が変動する場合や、実施</a:t>
            </a:r>
            <a:r>
              <a:rPr lang="ja-JP" altLang="en-US" sz="900" b="1" dirty="0">
                <a:latin typeface="Meiryo UI" panose="020B0604030504040204" pitchFamily="50" charset="-128"/>
                <a:ea typeface="Meiryo UI" panose="020B0604030504040204" pitchFamily="50" charset="-128"/>
              </a:rPr>
              <a:t>され</a:t>
            </a:r>
            <a:r>
              <a:rPr kumimoji="1" lang="ja-JP" altLang="en-US" sz="900" b="1" dirty="0">
                <a:latin typeface="Meiryo UI" panose="020B0604030504040204" pitchFamily="50" charset="-128"/>
                <a:ea typeface="Meiryo UI" panose="020B0604030504040204" pitchFamily="50" charset="-128"/>
              </a:rPr>
              <a:t>ない場合があります。</a:t>
            </a:r>
            <a:endParaRPr kumimoji="1" lang="en-US" altLang="ja-JP" sz="900" b="1"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（ただし、支給条件及び人数制限があります。）</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57133068"/>
              </p:ext>
            </p:extLst>
          </p:nvPr>
        </p:nvGraphicFramePr>
        <p:xfrm>
          <a:off x="110493" y="2412000"/>
          <a:ext cx="6624736" cy="5774778"/>
        </p:xfrm>
        <a:graphic>
          <a:graphicData uri="http://schemas.openxmlformats.org/drawingml/2006/table">
            <a:tbl>
              <a:tblPr>
                <a:tableStyleId>{69CF1AB2-1976-4502-BF36-3FF5EA218861}</a:tableStyleId>
              </a:tblPr>
              <a:tblGrid>
                <a:gridCol w="1498826">
                  <a:extLst>
                    <a:ext uri="{9D8B030D-6E8A-4147-A177-3AD203B41FA5}">
                      <a16:colId xmlns:a16="http://schemas.microsoft.com/office/drawing/2014/main" val="20000"/>
                    </a:ext>
                  </a:extLst>
                </a:gridCol>
                <a:gridCol w="361786">
                  <a:extLst>
                    <a:ext uri="{9D8B030D-6E8A-4147-A177-3AD203B41FA5}">
                      <a16:colId xmlns:a16="http://schemas.microsoft.com/office/drawing/2014/main" val="20001"/>
                    </a:ext>
                  </a:extLst>
                </a:gridCol>
                <a:gridCol w="1580042">
                  <a:extLst>
                    <a:ext uri="{9D8B030D-6E8A-4147-A177-3AD203B41FA5}">
                      <a16:colId xmlns:a16="http://schemas.microsoft.com/office/drawing/2014/main" val="20002"/>
                    </a:ext>
                  </a:extLst>
                </a:gridCol>
                <a:gridCol w="464058">
                  <a:extLst>
                    <a:ext uri="{9D8B030D-6E8A-4147-A177-3AD203B41FA5}">
                      <a16:colId xmlns:a16="http://schemas.microsoft.com/office/drawing/2014/main" val="20003"/>
                    </a:ext>
                  </a:extLst>
                </a:gridCol>
                <a:gridCol w="524220">
                  <a:extLst>
                    <a:ext uri="{9D8B030D-6E8A-4147-A177-3AD203B41FA5}">
                      <a16:colId xmlns:a16="http://schemas.microsoft.com/office/drawing/2014/main" val="20004"/>
                    </a:ext>
                  </a:extLst>
                </a:gridCol>
                <a:gridCol w="369169">
                  <a:extLst>
                    <a:ext uri="{9D8B030D-6E8A-4147-A177-3AD203B41FA5}">
                      <a16:colId xmlns:a16="http://schemas.microsoft.com/office/drawing/2014/main" val="20005"/>
                    </a:ext>
                  </a:extLst>
                </a:gridCol>
                <a:gridCol w="487303">
                  <a:extLst>
                    <a:ext uri="{9D8B030D-6E8A-4147-A177-3AD203B41FA5}">
                      <a16:colId xmlns:a16="http://schemas.microsoft.com/office/drawing/2014/main" val="20006"/>
                    </a:ext>
                  </a:extLst>
                </a:gridCol>
                <a:gridCol w="260265">
                  <a:extLst>
                    <a:ext uri="{9D8B030D-6E8A-4147-A177-3AD203B41FA5}">
                      <a16:colId xmlns:a16="http://schemas.microsoft.com/office/drawing/2014/main" val="20007"/>
                    </a:ext>
                  </a:extLst>
                </a:gridCol>
                <a:gridCol w="1079067">
                  <a:extLst>
                    <a:ext uri="{9D8B030D-6E8A-4147-A177-3AD203B41FA5}">
                      <a16:colId xmlns:a16="http://schemas.microsoft.com/office/drawing/2014/main" val="20008"/>
                    </a:ext>
                  </a:extLst>
                </a:gridCol>
              </a:tblGrid>
              <a:tr h="31320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12494">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春期海外英語研修</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［フィリピン］デ・ラ・サール大学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約２５万円</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研修費・航空券・宿泊費</a:t>
                      </a:r>
                      <a:r>
                        <a:rPr lang="en-US" altLang="ja-JP" sz="800" u="none" strike="noStrike" dirty="0">
                          <a:effectLst/>
                          <a:latin typeface="Meiryo UI" panose="020B0604030504040204" pitchFamily="50" charset="-128"/>
                          <a:ea typeface="Meiryo UI" panose="020B0604030504040204" pitchFamily="50" charset="-128"/>
                        </a:rPr>
                        <a:t>)</a:t>
                      </a:r>
                    </a:p>
                  </a:txBody>
                  <a:tcPr marL="3429" marR="3429" marT="3429" marB="0" anchor="ctr">
                    <a:solidFill>
                      <a:schemeClr val="bg1"/>
                    </a:solidFill>
                  </a:tcPr>
                </a:tc>
                <a:extLst>
                  <a:ext uri="{0D108BD9-81ED-4DB2-BD59-A6C34878D82A}">
                    <a16:rowId xmlns:a16="http://schemas.microsoft.com/office/drawing/2014/main" val="2033866767"/>
                  </a:ext>
                </a:extLst>
              </a:tr>
              <a:tr h="1645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u="none" strike="noStrike" dirty="0">
                          <a:effectLst/>
                          <a:latin typeface="Meiryo UI" panose="020B0604030504040204" pitchFamily="50" charset="-128"/>
                          <a:ea typeface="Meiryo UI" panose="020B0604030504040204" pitchFamily="50" charset="-128"/>
                        </a:rPr>
                        <a:t>課題設定型短期海外研修</a:t>
                      </a:r>
                      <a:r>
                        <a:rPr lang="en-US" altLang="ja-JP" sz="700" u="none" strike="noStrike" dirty="0">
                          <a:effectLst/>
                          <a:latin typeface="Meiryo UI" panose="020B0604030504040204" pitchFamily="50" charset="-128"/>
                          <a:ea typeface="Meiryo UI" panose="020B0604030504040204" pitchFamily="50" charset="-128"/>
                        </a:rPr>
                        <a:t>(SCIP)</a:t>
                      </a:r>
                    </a:p>
                    <a:p>
                      <a:pPr algn="l" fontAlgn="ctr"/>
                      <a:r>
                        <a:rPr lang="ja-JP" altLang="en-US" sz="800" u="none" strike="noStrike" dirty="0">
                          <a:effectLst/>
                          <a:latin typeface="Meiryo UI" panose="020B0604030504040204" pitchFamily="50" charset="-128"/>
                          <a:ea typeface="Meiryo UI" panose="020B0604030504040204" pitchFamily="50" charset="-128"/>
                        </a:rPr>
                        <a:t>国際研修－貧困と持続可能な社会</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［フィリピン］サンカルロス大学・</a:t>
                      </a:r>
                      <a:r>
                        <a:rPr lang="en-US" altLang="ja-JP" sz="800" u="none" strike="noStrike" dirty="0">
                          <a:effectLst/>
                          <a:latin typeface="Meiryo UI" panose="020B0604030504040204" pitchFamily="50" charset="-128"/>
                          <a:ea typeface="Meiryo UI" panose="020B0604030504040204" pitchFamily="50" charset="-128"/>
                        </a:rPr>
                        <a:t>NGO</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　　　　　　（＋事前・事後研修複数回）</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約２０万円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3667070455"/>
                  </a:ext>
                </a:extLst>
              </a:tr>
              <a:tr h="1645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u="none" strike="noStrike" dirty="0">
                          <a:effectLst/>
                          <a:latin typeface="Meiryo UI" panose="020B0604030504040204" pitchFamily="50" charset="-128"/>
                          <a:ea typeface="Meiryo UI" panose="020B0604030504040204" pitchFamily="50" charset="-128"/>
                        </a:rPr>
                        <a:t>課題設定型短期海外研修</a:t>
                      </a:r>
                      <a:r>
                        <a:rPr lang="en-US" altLang="ja-JP" sz="700" u="none" strike="noStrike" dirty="0">
                          <a:effectLst/>
                          <a:latin typeface="Meiryo UI" panose="020B0604030504040204" pitchFamily="50" charset="-128"/>
                          <a:ea typeface="Meiryo UI" panose="020B0604030504040204" pitchFamily="50" charset="-128"/>
                        </a:rPr>
                        <a:t>(SCIP)</a:t>
                      </a:r>
                    </a:p>
                    <a:p>
                      <a:pPr algn="l" fontAlgn="ctr"/>
                      <a:r>
                        <a:rPr lang="ja-JP" altLang="en-US" sz="800" u="none" strike="noStrike" dirty="0">
                          <a:effectLst/>
                          <a:latin typeface="Meiryo UI" panose="020B0604030504040204" pitchFamily="50" charset="-128"/>
                          <a:ea typeface="Meiryo UI" panose="020B0604030504040204" pitchFamily="50" charset="-128"/>
                        </a:rPr>
                        <a:t>国際研修－ビジネスと持続可能な社会</a:t>
                      </a: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［台湾］高雄師範大学</a:t>
                      </a: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日間　　　　　　（＋事前・事後研修複数回）</a:t>
                      </a:r>
                    </a:p>
                  </a:txBody>
                  <a:tcPr marL="3429" marR="3429" marT="3429"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p>
                  </a:txBody>
                  <a:tcPr marL="3429" marR="3429" marT="3429"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約１３万円</a:t>
                      </a:r>
                    </a:p>
                  </a:txBody>
                  <a:tcPr marL="3429" marR="3429" marT="3429" marB="0" anchor="ctr">
                    <a:solidFill>
                      <a:schemeClr val="bg1"/>
                    </a:solidFill>
                  </a:tcPr>
                </a:tc>
                <a:extLst>
                  <a:ext uri="{0D108BD9-81ED-4DB2-BD59-A6C34878D82A}">
                    <a16:rowId xmlns:a16="http://schemas.microsoft.com/office/drawing/2014/main" val="3989781813"/>
                  </a:ext>
                </a:extLst>
              </a:tr>
              <a:tr h="1645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00" u="none" strike="noStrike" dirty="0">
                          <a:effectLst/>
                          <a:latin typeface="Meiryo UI" panose="020B0604030504040204" pitchFamily="50" charset="-128"/>
                          <a:ea typeface="Meiryo UI" panose="020B0604030504040204" pitchFamily="50" charset="-128"/>
                        </a:rPr>
                        <a:t>課題設定型短期海外研修</a:t>
                      </a:r>
                      <a:r>
                        <a:rPr lang="en-US" altLang="ja-JP" sz="700" u="none" strike="noStrike" dirty="0">
                          <a:effectLst/>
                          <a:latin typeface="Meiryo UI" panose="020B0604030504040204" pitchFamily="50" charset="-128"/>
                          <a:ea typeface="Meiryo UI" panose="020B0604030504040204" pitchFamily="50" charset="-128"/>
                        </a:rPr>
                        <a:t>(SCIP)</a:t>
                      </a: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国際研修－世界遺産と持続可能な社会</a:t>
                      </a: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p>
                  </a:txBody>
                  <a:tcPr marL="3429" marR="3429" marT="3429"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［インドネシア］アイルランガ大学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3429" marR="3429" marT="3429"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事前・事後研修複数回）</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p>
                  </a:txBody>
                  <a:tcPr marL="3429" marR="3429" marT="3429"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約２０万円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2149617500"/>
                  </a:ext>
                </a:extLst>
              </a:tr>
              <a:tr h="420979">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グローバルプロ基礎コース</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US-JAPAN FORUM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［アメリカ］カリフォルニア地域の大学・企業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なし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約３５万円</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研修費・航空券・宿泊費</a:t>
                      </a:r>
                      <a:r>
                        <a:rPr lang="en-US" altLang="ja-JP"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6"/>
                  </a:ext>
                </a:extLst>
              </a:tr>
              <a:tr h="405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グローバルプロ養成プログラム</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US-JAPAN FORUM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［アメリカ］カリフォルニア地域の大学・企業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約４１万円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7"/>
                  </a:ext>
                </a:extLst>
              </a:tr>
              <a:tr h="405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カリフォルニア・イノベーション研修（</a:t>
                      </a:r>
                      <a:r>
                        <a:rPr lang="en-US" altLang="ja-JP" sz="800" u="none" strike="noStrike" dirty="0">
                          <a:effectLst/>
                          <a:latin typeface="Meiryo UI" panose="020B0604030504040204" pitchFamily="50" charset="-128"/>
                          <a:ea typeface="Meiryo UI" panose="020B0604030504040204" pitchFamily="50" charset="-128"/>
                        </a:rPr>
                        <a:t>US-JAPAN FORUM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［アメリカ］カリフォルニア地域の大学・企業</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日～</a:t>
                      </a: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約１６万円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8"/>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シリコンバレー・アントレプレナー研修（</a:t>
                      </a:r>
                      <a:r>
                        <a:rPr lang="en-US" altLang="ja-JP" sz="800" u="none" strike="noStrike" dirty="0">
                          <a:effectLst/>
                          <a:latin typeface="Meiryo UI" panose="020B0604030504040204" pitchFamily="50" charset="-128"/>
                          <a:ea typeface="Meiryo UI" panose="020B0604030504040204" pitchFamily="50" charset="-128"/>
                        </a:rPr>
                        <a:t>US-JAPAN FORUM</a:t>
                      </a:r>
                      <a:r>
                        <a:rPr lang="ja-JP" altLang="en-US" sz="800" u="none" strike="noStrike" dirty="0">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カリフォルニア・シリコンバレー</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毎月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１ヶ月</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３ヶ月</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６ヶ月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なし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航空券＋キッチン付ホテル（月２千ドル）</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9"/>
                  </a:ext>
                </a:extLst>
              </a:tr>
              <a:tr h="395811">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明知大サマーキャンプ</a:t>
                      </a:r>
                      <a:endParaRPr lang="en-US" altLang="ja-JP" sz="800" u="none" strike="noStrike" dirty="0">
                        <a:effectLst/>
                        <a:latin typeface="Meiryo UI" panose="020B0604030504040204" pitchFamily="50" charset="-128"/>
                        <a:ea typeface="Meiryo UI" panose="020B0604030504040204" pitchFamily="50" charset="-128"/>
                      </a:endParaRPr>
                    </a:p>
                    <a:p>
                      <a:pPr algn="l" fontAlgn="ctr"/>
                      <a:r>
                        <a:rPr lang="ja-JP" altLang="en-US" sz="800" u="none" strike="noStrike" dirty="0">
                          <a:effectLst/>
                          <a:latin typeface="Meiryo UI" panose="020B0604030504040204" pitchFamily="50" charset="-128"/>
                          <a:ea typeface="Meiryo UI" panose="020B0604030504040204" pitchFamily="50" charset="-128"/>
                        </a:rPr>
                        <a:t>（韓国語研修）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a:t>
                      </a:r>
                      <a:r>
                        <a:rPr lang="zh-CN" altLang="en-US" sz="800" u="none" strike="noStrike" dirty="0">
                          <a:effectLst/>
                          <a:latin typeface="Meiryo UI" panose="020B0604030504040204" pitchFamily="50" charset="-128"/>
                          <a:ea typeface="Meiryo UI" panose="020B0604030504040204" pitchFamily="50" charset="-128"/>
                        </a:rPr>
                        <a:t>韓国</a:t>
                      </a:r>
                      <a:r>
                        <a:rPr lang="ja-JP" altLang="en-US" sz="800" u="none" strike="noStrike" dirty="0">
                          <a:effectLst/>
                          <a:latin typeface="Meiryo UI" panose="020B0604030504040204" pitchFamily="50" charset="-128"/>
                          <a:ea typeface="Meiryo UI" panose="020B0604030504040204" pitchFamily="50" charset="-128"/>
                        </a:rPr>
                        <a:t>］</a:t>
                      </a:r>
                      <a:r>
                        <a:rPr lang="zh-CN" altLang="en-US" sz="800" u="none" strike="noStrike" dirty="0">
                          <a:effectLst/>
                          <a:latin typeface="Meiryo UI" panose="020B0604030504040204" pitchFamily="50" charset="-128"/>
                          <a:ea typeface="Meiryo UI" panose="020B0604030504040204" pitchFamily="50" charset="-128"/>
                        </a:rPr>
                        <a:t>明知大学校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月上旬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往復交通費・参加費約１７万円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798705129"/>
                  </a:ext>
                </a:extLst>
              </a:tr>
              <a:tr h="315000">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異文化理解研修</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なし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8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約４万円＋渡航費</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2009374250"/>
                  </a:ext>
                </a:extLst>
              </a:tr>
              <a:tr h="164585">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日韓学生の協働研修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［韓国］群山大学校・明知大学校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9</a:t>
                      </a:r>
                      <a:r>
                        <a:rPr lang="zh-CN" altLang="en-US" sz="800" u="none" strike="noStrike" dirty="0">
                          <a:effectLst/>
                          <a:latin typeface="Meiryo UI" panose="020B0604030504040204" pitchFamily="50" charset="-128"/>
                          <a:ea typeface="Meiryo UI" panose="020B0604030504040204" pitchFamily="50" charset="-128"/>
                        </a:rPr>
                        <a:t>日</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a:t>
                      </a:r>
                      <a:r>
                        <a:rPr lang="zh-CN" altLang="en-US" sz="800" u="none" strike="noStrike" dirty="0">
                          <a:effectLst/>
                          <a:latin typeface="Meiryo UI" panose="020B0604030504040204" pitchFamily="50" charset="-128"/>
                          <a:ea typeface="Meiryo UI" panose="020B0604030504040204" pitchFamily="50" charset="-128"/>
                        </a:rPr>
                        <a:t>国内研修</a:t>
                      </a:r>
                      <a:r>
                        <a:rPr lang="en-US" altLang="zh-CN" sz="800" u="none" strike="noStrike" dirty="0">
                          <a:effectLst/>
                          <a:latin typeface="Meiryo UI" panose="020B0604030504040204" pitchFamily="50" charset="-128"/>
                          <a:ea typeface="Meiryo UI" panose="020B0604030504040204" pitchFamily="50" charset="-128"/>
                        </a:rPr>
                        <a:t>9</a:t>
                      </a:r>
                      <a:r>
                        <a:rPr lang="zh-CN" altLang="en-US" sz="800" u="none" strike="noStrike" dirty="0">
                          <a:effectLst/>
                          <a:latin typeface="Meiryo UI" panose="020B0604030504040204" pitchFamily="50" charset="-128"/>
                          <a:ea typeface="Meiryo UI" panose="020B0604030504040204" pitchFamily="50" charset="-128"/>
                        </a:rPr>
                        <a:t>日）</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約１５万円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708733497"/>
                  </a:ext>
                </a:extLst>
              </a:tr>
              <a:tr h="3132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課題解決型国際研修（ドイツ語）</a:t>
                      </a: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［ドイツ］ドレスデン工科大学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約２２万円～（旅費・講座費・寮費含む）</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383993795"/>
                  </a:ext>
                </a:extLst>
              </a:tr>
              <a:tr h="2484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課題解決型国際研修（中国語）</a:t>
                      </a: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［中国］曲阜師範大学、西北大学、寧波大学のいずれか（年度により異なる）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約１５万円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2680422863"/>
                  </a:ext>
                </a:extLst>
              </a:tr>
              <a:tr h="3132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課題解決型国際研修（フランス語）</a:t>
                      </a: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［フランス</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西部カトリック大学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br>
                        <a:rPr lang="ja-JP" altLang="en-US" sz="800" u="none" strike="noStrike" dirty="0">
                          <a:effectLst/>
                          <a:latin typeface="Meiryo UI" panose="020B0604030504040204" pitchFamily="50" charset="-128"/>
                          <a:ea typeface="Meiryo UI" panose="020B0604030504040204" pitchFamily="50" charset="-128"/>
                        </a:rPr>
                      </a:b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週 </a:t>
                      </a:r>
                      <a:r>
                        <a:rPr lang="en-US" sz="800" u="none" strike="noStrike" dirty="0">
                          <a:effectLst/>
                          <a:latin typeface="Meiryo UI" panose="020B0604030504040204" pitchFamily="50" charset="-128"/>
                          <a:ea typeface="Meiryo UI" panose="020B0604030504040204" pitchFamily="50" charset="-128"/>
                        </a:rPr>
                        <a:t>or 6</a:t>
                      </a:r>
                      <a:r>
                        <a:rPr lang="ja-JP" altLang="en-US" sz="800" u="none" strike="noStrike" dirty="0">
                          <a:effectLst/>
                          <a:latin typeface="Meiryo UI" panose="020B0604030504040204" pitchFamily="50" charset="-128"/>
                          <a:ea typeface="Meiryo UI" panose="020B0604030504040204" pitchFamily="50" charset="-128"/>
                        </a:rPr>
                        <a:t>週</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ECD"/>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約３４万円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775413771"/>
                  </a:ext>
                </a:extLst>
              </a:tr>
            </a:tbl>
          </a:graphicData>
        </a:graphic>
      </p:graphicFrame>
      <p:sp>
        <p:nvSpPr>
          <p:cNvPr id="11" name="テキスト ボックス 10"/>
          <p:cNvSpPr txBox="1"/>
          <p:nvPr/>
        </p:nvSpPr>
        <p:spPr>
          <a:xfrm>
            <a:off x="-6139" y="2116414"/>
            <a:ext cx="6858000" cy="250586"/>
          </a:xfrm>
          <a:prstGeom prst="rect">
            <a:avLst/>
          </a:prstGeom>
          <a:solidFill>
            <a:srgbClr val="DF62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０１　短期研修・研究型（派遣）</a:t>
            </a:r>
          </a:p>
        </p:txBody>
      </p:sp>
      <p:sp>
        <p:nvSpPr>
          <p:cNvPr id="8" name="テキスト ボックス 7"/>
          <p:cNvSpPr txBox="1"/>
          <p:nvPr/>
        </p:nvSpPr>
        <p:spPr>
          <a:xfrm>
            <a:off x="1695586" y="1242000"/>
            <a:ext cx="5039644" cy="400110"/>
          </a:xfrm>
          <a:prstGeom prst="rect">
            <a:avLst/>
          </a:prstGeom>
          <a:noFill/>
        </p:spPr>
        <p:txBody>
          <a:bodyPr wrap="square" rtlCol="0">
            <a:spAutoFit/>
          </a:bodyPr>
          <a:lstStyle/>
          <a:p>
            <a:r>
              <a:rPr kumimoji="1" lang="ja-JP" altLang="en-US" sz="1000" b="1" dirty="0">
                <a:solidFill>
                  <a:schemeClr val="accent2"/>
                </a:solidFill>
                <a:latin typeface="Meiryo UI" panose="020B0604030504040204" pitchFamily="50" charset="-128"/>
                <a:ea typeface="Meiryo UI" panose="020B0604030504040204" pitchFamily="50" charset="-128"/>
              </a:rPr>
              <a:t>主に夏期・春期休暇中に１～３週間程度実施されるプログラムです。</a:t>
            </a:r>
            <a:endParaRPr kumimoji="1" lang="en-US" altLang="ja-JP" sz="1000" b="1" dirty="0">
              <a:solidFill>
                <a:schemeClr val="accent2"/>
              </a:solidFill>
              <a:latin typeface="Meiryo UI" panose="020B0604030504040204" pitchFamily="50" charset="-128"/>
              <a:ea typeface="Meiryo UI" panose="020B0604030504040204" pitchFamily="50" charset="-128"/>
            </a:endParaRPr>
          </a:p>
          <a:p>
            <a:r>
              <a:rPr kumimoji="1" lang="ja-JP" altLang="en-US" sz="1000" b="1" dirty="0">
                <a:solidFill>
                  <a:schemeClr val="accent2"/>
                </a:solidFill>
                <a:latin typeface="Meiryo UI" panose="020B0604030504040204" pitchFamily="50" charset="-128"/>
                <a:ea typeface="Meiryo UI" panose="020B0604030504040204" pitchFamily="50" charset="-128"/>
              </a:rPr>
              <a:t>手頃な参加要件と費用になっているので、初海外の方や長期渡航が難しい方におススメです。</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12" name="テキスト ボックス 11"/>
          <p:cNvSpPr txBox="1"/>
          <p:nvPr/>
        </p:nvSpPr>
        <p:spPr>
          <a:xfrm>
            <a:off x="9000" y="8892000"/>
            <a:ext cx="378630" cy="261610"/>
          </a:xfrm>
          <a:prstGeom prst="rect">
            <a:avLst/>
          </a:prstGeom>
          <a:noFill/>
        </p:spPr>
        <p:txBody>
          <a:bodyPr wrap="square" rtlCol="0">
            <a:spAutoFit/>
          </a:bodyPr>
          <a:lstStyle/>
          <a:p>
            <a:r>
              <a:rPr kumimoji="1" lang="en-US" altLang="ja-JP" sz="1100" dirty="0"/>
              <a:t>-1-</a:t>
            </a:r>
            <a:endParaRPr kumimoji="1" lang="ja-JP" altLang="en-US" sz="1100" dirty="0"/>
          </a:p>
        </p:txBody>
      </p:sp>
      <p:grpSp>
        <p:nvGrpSpPr>
          <p:cNvPr id="13" name="グループ化 12"/>
          <p:cNvGrpSpPr/>
          <p:nvPr/>
        </p:nvGrpSpPr>
        <p:grpSpPr>
          <a:xfrm>
            <a:off x="9376751" y="1322688"/>
            <a:ext cx="505200" cy="4835407"/>
            <a:chOff x="9134530" y="1324422"/>
            <a:chExt cx="505200" cy="4835407"/>
          </a:xfrm>
        </p:grpSpPr>
        <p:sp>
          <p:nvSpPr>
            <p:cNvPr id="14" name="角丸四角形 13"/>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7169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 y="4005566"/>
            <a:ext cx="6848907" cy="265893"/>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０２　海外インターンシップ</a:t>
            </a:r>
          </a:p>
        </p:txBody>
      </p:sp>
      <p:graphicFrame>
        <p:nvGraphicFramePr>
          <p:cNvPr id="9" name="表 8"/>
          <p:cNvGraphicFramePr>
            <a:graphicFrameLocks noGrp="1"/>
          </p:cNvGraphicFramePr>
          <p:nvPr>
            <p:extLst>
              <p:ext uri="{D42A27DB-BD31-4B8C-83A1-F6EECF244321}">
                <p14:modId xmlns:p14="http://schemas.microsoft.com/office/powerpoint/2010/main" val="1015634773"/>
              </p:ext>
            </p:extLst>
          </p:nvPr>
        </p:nvGraphicFramePr>
        <p:xfrm>
          <a:off x="116630" y="4380342"/>
          <a:ext cx="6624736" cy="1482447"/>
        </p:xfrm>
        <a:graphic>
          <a:graphicData uri="http://schemas.openxmlformats.org/drawingml/2006/table">
            <a:tbl>
              <a:tblPr>
                <a:tableStyleId>{69CF1AB2-1976-4502-BF36-3FF5EA218861}</a:tableStyleId>
              </a:tblPr>
              <a:tblGrid>
                <a:gridCol w="1498826">
                  <a:extLst>
                    <a:ext uri="{9D8B030D-6E8A-4147-A177-3AD203B41FA5}">
                      <a16:colId xmlns:a16="http://schemas.microsoft.com/office/drawing/2014/main" val="20000"/>
                    </a:ext>
                  </a:extLst>
                </a:gridCol>
                <a:gridCol w="361786">
                  <a:extLst>
                    <a:ext uri="{9D8B030D-6E8A-4147-A177-3AD203B41FA5}">
                      <a16:colId xmlns:a16="http://schemas.microsoft.com/office/drawing/2014/main" val="20001"/>
                    </a:ext>
                  </a:extLst>
                </a:gridCol>
                <a:gridCol w="1580042">
                  <a:extLst>
                    <a:ext uri="{9D8B030D-6E8A-4147-A177-3AD203B41FA5}">
                      <a16:colId xmlns:a16="http://schemas.microsoft.com/office/drawing/2014/main" val="20002"/>
                    </a:ext>
                  </a:extLst>
                </a:gridCol>
                <a:gridCol w="464058">
                  <a:extLst>
                    <a:ext uri="{9D8B030D-6E8A-4147-A177-3AD203B41FA5}">
                      <a16:colId xmlns:a16="http://schemas.microsoft.com/office/drawing/2014/main" val="20003"/>
                    </a:ext>
                  </a:extLst>
                </a:gridCol>
                <a:gridCol w="524220">
                  <a:extLst>
                    <a:ext uri="{9D8B030D-6E8A-4147-A177-3AD203B41FA5}">
                      <a16:colId xmlns:a16="http://schemas.microsoft.com/office/drawing/2014/main" val="20004"/>
                    </a:ext>
                  </a:extLst>
                </a:gridCol>
                <a:gridCol w="369169">
                  <a:extLst>
                    <a:ext uri="{9D8B030D-6E8A-4147-A177-3AD203B41FA5}">
                      <a16:colId xmlns:a16="http://schemas.microsoft.com/office/drawing/2014/main" val="20005"/>
                    </a:ext>
                  </a:extLst>
                </a:gridCol>
                <a:gridCol w="487303">
                  <a:extLst>
                    <a:ext uri="{9D8B030D-6E8A-4147-A177-3AD203B41FA5}">
                      <a16:colId xmlns:a16="http://schemas.microsoft.com/office/drawing/2014/main" val="20006"/>
                    </a:ext>
                  </a:extLst>
                </a:gridCol>
                <a:gridCol w="260265">
                  <a:extLst>
                    <a:ext uri="{9D8B030D-6E8A-4147-A177-3AD203B41FA5}">
                      <a16:colId xmlns:a16="http://schemas.microsoft.com/office/drawing/2014/main" val="20007"/>
                    </a:ext>
                  </a:extLst>
                </a:gridCol>
                <a:gridCol w="1079067">
                  <a:extLst>
                    <a:ext uri="{9D8B030D-6E8A-4147-A177-3AD203B41FA5}">
                      <a16:colId xmlns:a16="http://schemas.microsoft.com/office/drawing/2014/main" val="20008"/>
                    </a:ext>
                  </a:extLst>
                </a:gridCol>
              </a:tblGrid>
              <a:tr h="10218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04389">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日本語教育実習インターンシップ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なし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渡航費</a:t>
                      </a:r>
                      <a:r>
                        <a:rPr lang="ja-JP" altLang="en-US" sz="800" u="none" strike="noStrike" dirty="0">
                          <a:effectLst/>
                          <a:latin typeface="Meiryo UI" panose="020B0604030504040204" pitchFamily="50" charset="-128"/>
                          <a:ea typeface="Meiryo UI" panose="020B0604030504040204" pitchFamily="50" charset="-128"/>
                        </a:rPr>
                        <a:t>＋</a:t>
                      </a:r>
                      <a:r>
                        <a:rPr lang="zh-TW" altLang="en-US" sz="800" u="none" strike="noStrike" dirty="0">
                          <a:effectLst/>
                          <a:latin typeface="Meiryo UI" panose="020B0604030504040204" pitchFamily="50" charset="-128"/>
                          <a:ea typeface="Meiryo UI" panose="020B0604030504040204" pitchFamily="50" charset="-128"/>
                        </a:rPr>
                        <a:t>食費</a:t>
                      </a:r>
                      <a:r>
                        <a:rPr lang="ja-JP" altLang="en-US" sz="800" u="none" strike="noStrike" dirty="0">
                          <a:effectLst/>
                          <a:latin typeface="Meiryo UI" panose="020B0604030504040204" pitchFamily="50" charset="-128"/>
                          <a:ea typeface="Meiryo UI" panose="020B0604030504040204" pitchFamily="50" charset="-128"/>
                        </a:rPr>
                        <a:t>＋</a:t>
                      </a:r>
                      <a:r>
                        <a:rPr lang="zh-TW" altLang="en-US" sz="800" u="none" strike="noStrike" dirty="0">
                          <a:effectLst/>
                          <a:latin typeface="Meiryo UI" panose="020B0604030504040204" pitchFamily="50" charset="-128"/>
                          <a:ea typeface="Meiryo UI" panose="020B0604030504040204" pitchFamily="50" charset="-128"/>
                        </a:rPr>
                        <a:t>宿泊代</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2023099644"/>
                  </a:ext>
                </a:extLst>
              </a:tr>
              <a:tr h="164585">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海外インターンシップ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［西アジアを除くアジア各地域］日系現地法人</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理工学</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年</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1F7F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数万円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1"/>
                  </a:ext>
                </a:extLst>
              </a:tr>
              <a:tr h="2484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理工学研究科　研究インターンシップ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　ほか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8</a:t>
                      </a:r>
                      <a:r>
                        <a:rPr lang="ja-JP" altLang="en-US" sz="800" u="none" strike="noStrike">
                          <a:effectLst/>
                          <a:latin typeface="Meiryo UI" panose="020B0604030504040204" pitchFamily="50" charset="-128"/>
                          <a:ea typeface="Meiryo UI" panose="020B0604030504040204" pitchFamily="50" charset="-128"/>
                        </a:rPr>
                        <a:t>月頃</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理工学</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1F7FF"/>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数名</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2"/>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連合農学研究科</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研究インターンシップ</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［カナダ］サスカチュワン大学　ほか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a:t>
                      </a: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zh-TW" altLang="en-US" sz="800" u="none" strike="noStrike" dirty="0">
                          <a:effectLst/>
                          <a:latin typeface="Meiryo UI" panose="020B0604030504040204" pitchFamily="50" charset="-128"/>
                          <a:ea typeface="Meiryo UI" panose="020B0604030504040204" pitchFamily="50" charset="-128"/>
                        </a:rPr>
                        <a:t>農学院生</a:t>
                      </a:r>
                      <a:br>
                        <a:rPr lang="zh-TW" altLang="en-US" sz="800" u="none" strike="noStrike" dirty="0">
                          <a:effectLst/>
                          <a:latin typeface="Meiryo UI" panose="020B0604030504040204" pitchFamily="50" charset="-128"/>
                          <a:ea typeface="Meiryo UI" panose="020B0604030504040204" pitchFamily="50" charset="-128"/>
                        </a:rPr>
                      </a:br>
                      <a:r>
                        <a:rPr lang="zh-TW" altLang="en-US" sz="800" u="none" strike="noStrike" dirty="0">
                          <a:effectLst/>
                          <a:latin typeface="Meiryo UI" panose="020B0604030504040204" pitchFamily="50" charset="-128"/>
                          <a:ea typeface="Meiryo UI" panose="020B0604030504040204" pitchFamily="50" charset="-128"/>
                        </a:rPr>
                        <a:t>連大院生</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lumMod val="95000"/>
                      </a:schemeClr>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数名</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9093" y="6095828"/>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０３　海外研究発表支援制度</a:t>
            </a:r>
          </a:p>
        </p:txBody>
      </p:sp>
      <p:graphicFrame>
        <p:nvGraphicFramePr>
          <p:cNvPr id="14" name="表 13"/>
          <p:cNvGraphicFramePr>
            <a:graphicFrameLocks noGrp="1"/>
          </p:cNvGraphicFramePr>
          <p:nvPr>
            <p:extLst>
              <p:ext uri="{D42A27DB-BD31-4B8C-83A1-F6EECF244321}">
                <p14:modId xmlns:p14="http://schemas.microsoft.com/office/powerpoint/2010/main" val="3639890947"/>
              </p:ext>
            </p:extLst>
          </p:nvPr>
        </p:nvGraphicFramePr>
        <p:xfrm>
          <a:off x="116630" y="6488888"/>
          <a:ext cx="6615641" cy="1008112"/>
        </p:xfrm>
        <a:graphic>
          <a:graphicData uri="http://schemas.openxmlformats.org/drawingml/2006/table">
            <a:tbl>
              <a:tblPr>
                <a:tableStyleId>{69CF1AB2-1976-4502-BF36-3FF5EA218861}</a:tableStyleId>
              </a:tblPr>
              <a:tblGrid>
                <a:gridCol w="2727209">
                  <a:extLst>
                    <a:ext uri="{9D8B030D-6E8A-4147-A177-3AD203B41FA5}">
                      <a16:colId xmlns:a16="http://schemas.microsoft.com/office/drawing/2014/main" val="20000"/>
                    </a:ext>
                  </a:extLst>
                </a:gridCol>
                <a:gridCol w="565658">
                  <a:extLst>
                    <a:ext uri="{9D8B030D-6E8A-4147-A177-3AD203B41FA5}">
                      <a16:colId xmlns:a16="http://schemas.microsoft.com/office/drawing/2014/main" val="20001"/>
                    </a:ext>
                  </a:extLst>
                </a:gridCol>
                <a:gridCol w="3322774">
                  <a:extLst>
                    <a:ext uri="{9D8B030D-6E8A-4147-A177-3AD203B41FA5}">
                      <a16:colId xmlns:a16="http://schemas.microsoft.com/office/drawing/2014/main" val="20002"/>
                    </a:ext>
                  </a:extLst>
                </a:gridCol>
              </a:tblGrid>
              <a:tr h="288032">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内容</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72008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r>
                        <a:rPr lang="ja-JP" altLang="en-US" sz="900" u="none" strike="noStrike" dirty="0">
                          <a:effectLst/>
                          <a:latin typeface="Meiryo UI" panose="020B0604030504040204" pitchFamily="50" charset="-128"/>
                          <a:ea typeface="Meiryo UI" panose="020B0604030504040204" pitchFamily="50" charset="-128"/>
                        </a:rPr>
                        <a:t>岩手大学大学院学生等の海外研究発表支援事業</a:t>
                      </a:r>
                    </a:p>
                    <a:p>
                      <a:pPr algn="l" fontAlgn="ctr"/>
                      <a:r>
                        <a:rPr lang="ja-JP" altLang="en-US" sz="900" u="none" strike="noStrike" dirty="0">
                          <a:effectLst/>
                          <a:latin typeface="Meiryo UI" panose="020B0604030504040204" pitchFamily="50" charset="-128"/>
                          <a:ea typeface="Meiryo UI" panose="020B0604030504040204" pitchFamily="50" charset="-128"/>
                        </a:rPr>
                        <a:t>　</a:t>
                      </a:r>
                      <a:r>
                        <a:rPr lang="en-US" altLang="ja-JP" sz="900" u="none" strike="noStrike" dirty="0">
                          <a:effectLst/>
                          <a:latin typeface="Meiryo UI" panose="020B0604030504040204" pitchFamily="50" charset="-128"/>
                          <a:ea typeface="Meiryo UI" panose="020B0604030504040204" pitchFamily="50" charset="-128"/>
                        </a:rPr>
                        <a:t>※</a:t>
                      </a:r>
                      <a:r>
                        <a:rPr lang="ja-JP" altLang="en-US" sz="900" u="none" strike="noStrike" dirty="0">
                          <a:effectLst/>
                          <a:latin typeface="Meiryo UI" panose="020B0604030504040204" pitchFamily="50" charset="-128"/>
                          <a:ea typeface="Meiryo UI" panose="020B0604030504040204" pitchFamily="50" charset="-128"/>
                        </a:rPr>
                        <a:t>大学へ応募する制度です。</a:t>
                      </a:r>
                      <a:endParaRPr lang="ja-JP"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（大学院）</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海外との研究交流推進を図るため、海外で開催される国際学会、シンポジウム、セミナー及び研究集会での研究発表のための渡航費を支援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325492296"/>
              </p:ext>
            </p:extLst>
          </p:nvPr>
        </p:nvGraphicFramePr>
        <p:xfrm>
          <a:off x="121178" y="387000"/>
          <a:ext cx="6624736" cy="3057258"/>
        </p:xfrm>
        <a:graphic>
          <a:graphicData uri="http://schemas.openxmlformats.org/drawingml/2006/table">
            <a:tbl>
              <a:tblPr>
                <a:tableStyleId>{69CF1AB2-1976-4502-BF36-3FF5EA218861}</a:tableStyleId>
              </a:tblPr>
              <a:tblGrid>
                <a:gridCol w="1498826">
                  <a:extLst>
                    <a:ext uri="{9D8B030D-6E8A-4147-A177-3AD203B41FA5}">
                      <a16:colId xmlns:a16="http://schemas.microsoft.com/office/drawing/2014/main" val="20000"/>
                    </a:ext>
                  </a:extLst>
                </a:gridCol>
                <a:gridCol w="361786">
                  <a:extLst>
                    <a:ext uri="{9D8B030D-6E8A-4147-A177-3AD203B41FA5}">
                      <a16:colId xmlns:a16="http://schemas.microsoft.com/office/drawing/2014/main" val="20001"/>
                    </a:ext>
                  </a:extLst>
                </a:gridCol>
                <a:gridCol w="1580042">
                  <a:extLst>
                    <a:ext uri="{9D8B030D-6E8A-4147-A177-3AD203B41FA5}">
                      <a16:colId xmlns:a16="http://schemas.microsoft.com/office/drawing/2014/main" val="20002"/>
                    </a:ext>
                  </a:extLst>
                </a:gridCol>
                <a:gridCol w="464058">
                  <a:extLst>
                    <a:ext uri="{9D8B030D-6E8A-4147-A177-3AD203B41FA5}">
                      <a16:colId xmlns:a16="http://schemas.microsoft.com/office/drawing/2014/main" val="20003"/>
                    </a:ext>
                  </a:extLst>
                </a:gridCol>
                <a:gridCol w="524220">
                  <a:extLst>
                    <a:ext uri="{9D8B030D-6E8A-4147-A177-3AD203B41FA5}">
                      <a16:colId xmlns:a16="http://schemas.microsoft.com/office/drawing/2014/main" val="20004"/>
                    </a:ext>
                  </a:extLst>
                </a:gridCol>
                <a:gridCol w="369169">
                  <a:extLst>
                    <a:ext uri="{9D8B030D-6E8A-4147-A177-3AD203B41FA5}">
                      <a16:colId xmlns:a16="http://schemas.microsoft.com/office/drawing/2014/main" val="20005"/>
                    </a:ext>
                  </a:extLst>
                </a:gridCol>
                <a:gridCol w="487303">
                  <a:extLst>
                    <a:ext uri="{9D8B030D-6E8A-4147-A177-3AD203B41FA5}">
                      <a16:colId xmlns:a16="http://schemas.microsoft.com/office/drawing/2014/main" val="20006"/>
                    </a:ext>
                  </a:extLst>
                </a:gridCol>
                <a:gridCol w="260265">
                  <a:extLst>
                    <a:ext uri="{9D8B030D-6E8A-4147-A177-3AD203B41FA5}">
                      <a16:colId xmlns:a16="http://schemas.microsoft.com/office/drawing/2014/main" val="20007"/>
                    </a:ext>
                  </a:extLst>
                </a:gridCol>
                <a:gridCol w="1079067">
                  <a:extLst>
                    <a:ext uri="{9D8B030D-6E8A-4147-A177-3AD203B41FA5}">
                      <a16:colId xmlns:a16="http://schemas.microsoft.com/office/drawing/2014/main" val="20008"/>
                    </a:ext>
                  </a:extLst>
                </a:gridCol>
              </a:tblGrid>
              <a:tr h="102180">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248400">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日本語教育実習</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a:t>
                      </a:r>
                      <a:r>
                        <a:rPr lang="ja-JP" altLang="en-US" sz="800" u="none" strike="noStrike" dirty="0">
                          <a:effectLst/>
                          <a:latin typeface="Meiryo UI" panose="020B0604030504040204" pitchFamily="50" charset="-128"/>
                          <a:ea typeface="Meiryo UI" panose="020B0604030504040204" pitchFamily="50" charset="-128"/>
                        </a:rPr>
                        <a:t>寧波</a:t>
                      </a:r>
                      <a:r>
                        <a:rPr lang="zh-CN" altLang="en-US" sz="800" u="none" strike="noStrike" dirty="0">
                          <a:effectLst/>
                          <a:latin typeface="Meiryo UI" panose="020B0604030504040204" pitchFamily="50" charset="-128"/>
                          <a:ea typeface="Meiryo UI" panose="020B0604030504040204" pitchFamily="50" charset="-128"/>
                        </a:rPr>
                        <a:t>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1E6"/>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10</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　約１５万円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3"/>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漢文学実地研修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［中国］国語の教科書に出てくる場所など（寧波大学、西北大学ほか）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月頃または</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10</a:t>
                      </a:r>
                      <a:r>
                        <a:rPr lang="ja-JP" altLang="en-US" sz="800" u="none" strike="noStrike" dirty="0">
                          <a:effectLst/>
                          <a:latin typeface="Meiryo UI" panose="020B0604030504040204" pitchFamily="50" charset="-128"/>
                          <a:ea typeface="Meiryo UI" panose="020B0604030504040204" pitchFamily="50" charset="-128"/>
                        </a:rPr>
                        <a:t>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実費負担</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4"/>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プアン・プログラム（英語教育実習）</a:t>
                      </a:r>
                    </a:p>
                  </a:txBody>
                  <a:tcPr marL="3429" marR="3429" marT="3429" marB="0" anchor="ctr">
                    <a:solidFill>
                      <a:schemeClr val="bg1"/>
                    </a:solidFill>
                  </a:tcPr>
                </a:tc>
                <a:tc>
                  <a:txBody>
                    <a:bodyPr/>
                    <a:lstStyle/>
                    <a:p>
                      <a:pPr algn="ctr" fontAlgn="ctr"/>
                      <a:r>
                        <a:rPr lang="ja-JP" altLang="en-US" sz="10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［タイ］タイ国内中学校等（サイアム大学の仲介）</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約１５万円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5"/>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プアン・プログラム（</a:t>
                      </a:r>
                      <a:r>
                        <a:rPr lang="zh-CN" altLang="en-US" sz="800" u="none" strike="noStrike" dirty="0">
                          <a:effectLst/>
                          <a:latin typeface="Meiryo UI" panose="020B0604030504040204" pitchFamily="50" charset="-128"/>
                          <a:ea typeface="Meiryo UI" panose="020B0604030504040204" pitchFamily="50" charset="-128"/>
                        </a:rPr>
                        <a:t>数学教育実習</a:t>
                      </a:r>
                      <a:r>
                        <a:rPr lang="ja-JP" altLang="en-US" sz="800" u="none" strike="noStrike" dirty="0">
                          <a:effectLst/>
                          <a:latin typeface="Meiryo UI" panose="020B0604030504040204" pitchFamily="50" charset="-128"/>
                          <a:ea typeface="Meiryo UI" panose="020B0604030504040204" pitchFamily="50" charset="-128"/>
                        </a:rPr>
                        <a:t>）</a:t>
                      </a:r>
                      <a:endParaRPr lang="zh-CN"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パンヤピワット運営大学附属中等学校</a:t>
                      </a: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a:t>
                      </a:r>
                    </a:p>
                  </a:txBody>
                  <a:tcPr marL="3429" marR="3429" marT="3429"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約１５万円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91208025"/>
                  </a:ext>
                </a:extLst>
              </a:tr>
              <a:tr h="164585">
                <a:tc>
                  <a:txBody>
                    <a:bodyPr/>
                    <a:lstStyle/>
                    <a:p>
                      <a:pPr algn="l" fontAlgn="ctr"/>
                      <a:r>
                        <a:rPr lang="zh-TW" altLang="en-US" sz="800" u="none" strike="noStrike" dirty="0">
                          <a:effectLst/>
                          <a:latin typeface="Meiryo UI" panose="020B0604030504040204" pitchFamily="50" charset="-128"/>
                          <a:ea typeface="Meiryo UI" panose="020B0604030504040204" pitchFamily="50" charset="-128"/>
                        </a:rPr>
                        <a:t>国際研修（理系英語研修）</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［カナダ］ブリティッシュ・コロンビア大学</a:t>
                      </a:r>
                      <a:r>
                        <a:rPr lang="en-US" altLang="ja-JP" sz="800" u="none" strike="noStrike" dirty="0">
                          <a:effectLst/>
                          <a:latin typeface="Meiryo UI" panose="020B0604030504040204" pitchFamily="50" charset="-128"/>
                          <a:ea typeface="Meiryo UI" panose="020B0604030504040204" pitchFamily="50" charset="-128"/>
                        </a:rPr>
                        <a:t>English Language Institute</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理工学</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年</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1F7FF"/>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約５０万円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6"/>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ハンバット国立大学校短期研修</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［韓国］ハンバット大学校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11</a:t>
                      </a:r>
                      <a:r>
                        <a:rPr lang="ja-JP" altLang="en-US" sz="800" u="none" strike="noStrike">
                          <a:effectLst/>
                          <a:latin typeface="Meiryo UI" panose="020B0604030504040204" pitchFamily="50" charset="-128"/>
                          <a:ea typeface="Meiryo UI" panose="020B0604030504040204" pitchFamily="50" charset="-128"/>
                        </a:rPr>
                        <a:t>月頃</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5</a:t>
                      </a:r>
                      <a:r>
                        <a:rPr lang="ja-JP" altLang="en-US" sz="800" u="none" strike="noStrike">
                          <a:effectLst/>
                          <a:latin typeface="Meiryo UI" panose="020B0604030504040204" pitchFamily="50" charset="-128"/>
                          <a:ea typeface="Meiryo UI" panose="020B0604030504040204" pitchFamily="50" charset="-128"/>
                        </a:rPr>
                        <a:t>日間</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なし</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理工学</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1F7FF"/>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4</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仙台往復旅費・旅行保険補助</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7"/>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将来の農学・獣医学を担うグローバルリーダー養成プログラム</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［アメリカ］オーバン大学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EFFE1"/>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3</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約３０万円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8"/>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将来の農学・獣医学を担うグローバルリーダー養成プログラム</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週間</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EFFE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約２０万円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9"/>
                  </a:ext>
                </a:extLst>
              </a:tr>
              <a:tr h="3132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海外の森林・林業とフォレスター研修プログラム</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［ドイツ</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ロッテンブルク大学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10</a:t>
                      </a:r>
                      <a:r>
                        <a:rPr lang="ja-JP" altLang="en-US" sz="800" u="none" strike="noStrike" dirty="0">
                          <a:effectLst/>
                          <a:latin typeface="Meiryo UI" panose="020B0604030504040204" pitchFamily="50" charset="-128"/>
                          <a:ea typeface="Meiryo UI" panose="020B0604030504040204" pitchFamily="50" charset="-128"/>
                        </a:rPr>
                        <a:t>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EEFFE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約２０万円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10"/>
                  </a:ext>
                </a:extLst>
              </a:tr>
            </a:tbl>
          </a:graphicData>
        </a:graphic>
      </p:graphicFrame>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13" name="テキスト ボックス 12"/>
          <p:cNvSpPr txBox="1"/>
          <p:nvPr/>
        </p:nvSpPr>
        <p:spPr>
          <a:xfrm>
            <a:off x="6489000" y="8892000"/>
            <a:ext cx="369533" cy="261610"/>
          </a:xfrm>
          <a:prstGeom prst="rect">
            <a:avLst/>
          </a:prstGeom>
          <a:noFill/>
        </p:spPr>
        <p:txBody>
          <a:bodyPr wrap="square" rtlCol="0">
            <a:spAutoFit/>
          </a:bodyPr>
          <a:lstStyle/>
          <a:p>
            <a:r>
              <a:rPr kumimoji="1" lang="en-US" altLang="ja-JP" sz="1100" dirty="0"/>
              <a:t>-2-</a:t>
            </a:r>
            <a:endParaRPr kumimoji="1" lang="ja-JP" altLang="en-US" sz="1100" dirty="0"/>
          </a:p>
        </p:txBody>
      </p:sp>
      <p:sp>
        <p:nvSpPr>
          <p:cNvPr id="15" name="テキスト ボックス 14"/>
          <p:cNvSpPr txBox="1"/>
          <p:nvPr/>
        </p:nvSpPr>
        <p:spPr>
          <a:xfrm>
            <a:off x="340391" y="7687569"/>
            <a:ext cx="6187912" cy="1015663"/>
          </a:xfrm>
          <a:prstGeom prst="rect">
            <a:avLst/>
          </a:prstGeom>
          <a:noFill/>
        </p:spPr>
        <p:txBody>
          <a:bodyPr wrap="none" rtlCol="0">
            <a:spAutoFit/>
          </a:bodyPr>
          <a:lstStyle/>
          <a:p>
            <a:r>
              <a:rPr kumimoji="1" lang="en-US" altLang="ja-JP" sz="1200" b="1" strike="sngStrike" dirty="0">
                <a:latin typeface="游明朝 Demibold" panose="02020600000000000000" pitchFamily="18" charset="-128"/>
                <a:ea typeface="游明朝 Demibold" panose="02020600000000000000" pitchFamily="18" charset="-128"/>
              </a:rPr>
              <a:t>※</a:t>
            </a:r>
            <a:r>
              <a:rPr kumimoji="1" lang="ja-JP" altLang="en-US" sz="1200" b="1" strike="sngStrike" dirty="0">
                <a:latin typeface="游明朝 Demibold" panose="02020600000000000000" pitchFamily="18" charset="-128"/>
                <a:ea typeface="游明朝 Demibold" panose="02020600000000000000" pitchFamily="18" charset="-128"/>
              </a:rPr>
              <a:t>新型コロナウイルス感染症の影響により、プログラムが中止となる場合があります。</a:t>
            </a:r>
            <a:endParaRPr kumimoji="1" lang="en-US" altLang="ja-JP" sz="1200" b="1" strike="sngStrike" dirty="0">
              <a:latin typeface="游明朝 Demibold" panose="02020600000000000000" pitchFamily="18" charset="-128"/>
              <a:ea typeface="游明朝 Demibold" panose="02020600000000000000" pitchFamily="18" charset="-128"/>
            </a:endParaRPr>
          </a:p>
          <a:p>
            <a:r>
              <a:rPr lang="ja-JP" altLang="en-US" sz="1200" b="1" strike="sngStrike" dirty="0">
                <a:latin typeface="游明朝 Demibold" panose="02020600000000000000" pitchFamily="18" charset="-128"/>
                <a:ea typeface="游明朝 Demibold" panose="02020600000000000000" pitchFamily="18" charset="-128"/>
              </a:rPr>
              <a:t>　また、</a:t>
            </a:r>
            <a:r>
              <a:rPr kumimoji="1" lang="ja-JP" altLang="en-US" sz="1200" b="1" dirty="0">
                <a:latin typeface="游明朝 Demibold" panose="02020600000000000000" pitchFamily="18" charset="-128"/>
                <a:ea typeface="游明朝 Demibold" panose="02020600000000000000" pitchFamily="18" charset="-128"/>
              </a:rPr>
              <a:t>実施時期が変更になる可能性があります。あらかじめご了承ください。</a:t>
            </a:r>
            <a:endParaRPr kumimoji="1" lang="en-US" altLang="ja-JP" sz="1200" b="1" dirty="0">
              <a:latin typeface="游明朝 Demibold" panose="02020600000000000000" pitchFamily="18" charset="-128"/>
              <a:ea typeface="游明朝 Demibold" panose="02020600000000000000" pitchFamily="18" charset="-128"/>
            </a:endParaRPr>
          </a:p>
          <a:p>
            <a:endParaRPr lang="en-US" altLang="ja-JP" sz="1200" b="1" dirty="0">
              <a:latin typeface="游明朝 Demibold" panose="02020600000000000000" pitchFamily="18" charset="-128"/>
              <a:ea typeface="游明朝 Demibold" panose="02020600000000000000" pitchFamily="18" charset="-128"/>
            </a:endParaRPr>
          </a:p>
          <a:p>
            <a:r>
              <a:rPr kumimoji="1" lang="en-US" altLang="ja-JP" sz="1200" b="1" dirty="0">
                <a:latin typeface="游明朝 Demibold" panose="02020600000000000000" pitchFamily="18" charset="-128"/>
                <a:ea typeface="游明朝 Demibold" panose="02020600000000000000" pitchFamily="18" charset="-128"/>
              </a:rPr>
              <a:t>※</a:t>
            </a:r>
            <a:r>
              <a:rPr kumimoji="1" lang="ja-JP" altLang="en-US" sz="1200" b="1" dirty="0">
                <a:latin typeface="游明朝 Demibold" panose="02020600000000000000" pitchFamily="18" charset="-128"/>
                <a:ea typeface="游明朝 Demibold" panose="02020600000000000000" pitchFamily="18" charset="-128"/>
              </a:rPr>
              <a:t>海外協定校主催のオンライン研修が増えています。国際交流</a:t>
            </a:r>
            <a:r>
              <a:rPr kumimoji="1" lang="en-US" altLang="ja-JP" sz="1200" b="1" dirty="0">
                <a:latin typeface="游明朝 Demibold" panose="02020600000000000000" pitchFamily="18" charset="-128"/>
                <a:ea typeface="游明朝 Demibold" panose="02020600000000000000" pitchFamily="18" charset="-128"/>
              </a:rPr>
              <a:t>SNS</a:t>
            </a:r>
            <a:r>
              <a:rPr kumimoji="1" lang="ja-JP" altLang="en-US" sz="1200" b="1" dirty="0">
                <a:latin typeface="游明朝 Demibold" panose="02020600000000000000" pitchFamily="18" charset="-128"/>
                <a:ea typeface="游明朝 Demibold" panose="02020600000000000000" pitchFamily="18" charset="-128"/>
              </a:rPr>
              <a:t>でお知らせ・募集を</a:t>
            </a:r>
            <a:endParaRPr kumimoji="1" lang="en-US" altLang="ja-JP" sz="1200" b="1" dirty="0">
              <a:latin typeface="游明朝 Demibold" panose="02020600000000000000" pitchFamily="18" charset="-128"/>
              <a:ea typeface="游明朝 Demibold" panose="02020600000000000000" pitchFamily="18" charset="-128"/>
            </a:endParaRPr>
          </a:p>
          <a:p>
            <a:r>
              <a:rPr lang="ja-JP" altLang="en-US" sz="1200" b="1" dirty="0">
                <a:latin typeface="游明朝 Demibold" panose="02020600000000000000" pitchFamily="18" charset="-128"/>
                <a:ea typeface="游明朝 Demibold" panose="02020600000000000000" pitchFamily="18" charset="-128"/>
              </a:rPr>
              <a:t>　行っていま</a:t>
            </a:r>
            <a:r>
              <a:rPr kumimoji="1" lang="ja-JP" altLang="en-US" sz="1200" b="1" dirty="0">
                <a:latin typeface="游明朝 Demibold" panose="02020600000000000000" pitchFamily="18" charset="-128"/>
                <a:ea typeface="游明朝 Demibold" panose="02020600000000000000" pitchFamily="18" charset="-128"/>
              </a:rPr>
              <a:t>すので、こまめにチェックしてください。</a:t>
            </a:r>
          </a:p>
        </p:txBody>
      </p:sp>
      <p:grpSp>
        <p:nvGrpSpPr>
          <p:cNvPr id="16" name="グループ化 15"/>
          <p:cNvGrpSpPr/>
          <p:nvPr/>
        </p:nvGrpSpPr>
        <p:grpSpPr>
          <a:xfrm>
            <a:off x="9376751" y="1322688"/>
            <a:ext cx="505200" cy="4835407"/>
            <a:chOff x="9134530" y="1324422"/>
            <a:chExt cx="505200" cy="4835407"/>
          </a:xfrm>
        </p:grpSpPr>
        <p:sp>
          <p:nvSpPr>
            <p:cNvPr id="17" name="角丸四角形 16"/>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5268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771344888"/>
              </p:ext>
            </p:extLst>
          </p:nvPr>
        </p:nvGraphicFramePr>
        <p:xfrm>
          <a:off x="109613" y="7992000"/>
          <a:ext cx="6621741" cy="889107"/>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20000"/>
                    </a:ext>
                  </a:extLst>
                </a:gridCol>
                <a:gridCol w="464896">
                  <a:extLst>
                    <a:ext uri="{9D8B030D-6E8A-4147-A177-3AD203B41FA5}">
                      <a16:colId xmlns:a16="http://schemas.microsoft.com/office/drawing/2014/main" val="20001"/>
                    </a:ext>
                  </a:extLst>
                </a:gridCol>
                <a:gridCol w="668096">
                  <a:extLst>
                    <a:ext uri="{9D8B030D-6E8A-4147-A177-3AD203B41FA5}">
                      <a16:colId xmlns:a16="http://schemas.microsoft.com/office/drawing/2014/main" val="20002"/>
                    </a:ext>
                  </a:extLst>
                </a:gridCol>
                <a:gridCol w="718896">
                  <a:extLst>
                    <a:ext uri="{9D8B030D-6E8A-4147-A177-3AD203B41FA5}">
                      <a16:colId xmlns:a16="http://schemas.microsoft.com/office/drawing/2014/main" val="20003"/>
                    </a:ext>
                  </a:extLst>
                </a:gridCol>
                <a:gridCol w="261696">
                  <a:extLst>
                    <a:ext uri="{9D8B030D-6E8A-4147-A177-3AD203B41FA5}">
                      <a16:colId xmlns:a16="http://schemas.microsoft.com/office/drawing/2014/main" val="20004"/>
                    </a:ext>
                  </a:extLst>
                </a:gridCol>
                <a:gridCol w="871296">
                  <a:extLst>
                    <a:ext uri="{9D8B030D-6E8A-4147-A177-3AD203B41FA5}">
                      <a16:colId xmlns:a16="http://schemas.microsoft.com/office/drawing/2014/main" val="20005"/>
                    </a:ext>
                  </a:extLst>
                </a:gridCol>
                <a:gridCol w="261696">
                  <a:extLst>
                    <a:ext uri="{9D8B030D-6E8A-4147-A177-3AD203B41FA5}">
                      <a16:colId xmlns:a16="http://schemas.microsoft.com/office/drawing/2014/main" val="20006"/>
                    </a:ext>
                  </a:extLst>
                </a:gridCol>
                <a:gridCol w="1480896">
                  <a:extLst>
                    <a:ext uri="{9D8B030D-6E8A-4147-A177-3AD203B41FA5}">
                      <a16:colId xmlns:a16="http://schemas.microsoft.com/office/drawing/2014/main" val="20007"/>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775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［韓国</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ハンバット大学校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1.5</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4080602219"/>
                  </a:ext>
                </a:extLst>
              </a:tr>
              <a:tr h="27755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1.5</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連合農学研究科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３</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6139" y="0"/>
            <a:ext cx="1229787" cy="1163379"/>
          </a:xfrm>
          <a:prstGeom prst="rect">
            <a:avLst/>
          </a:prstGeom>
          <a:solidFill>
            <a:srgbClr val="4C83C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noAutofit/>
          </a:bodyPr>
          <a:lstStyle/>
          <a:p>
            <a:pPr algn="ctr"/>
            <a:r>
              <a:rPr lang="en-US" altLang="ja-JP" sz="2800" dirty="0">
                <a:latin typeface="Meiryo UI" panose="020B0604030504040204" pitchFamily="50" charset="-128"/>
                <a:ea typeface="Meiryo UI" panose="020B0604030504040204" pitchFamily="50" charset="-128"/>
              </a:rPr>
              <a:t>Plan 2</a:t>
            </a:r>
            <a:endParaRPr kumimoji="1" lang="ja-JP" altLang="en-US" sz="28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0" y="1647000"/>
            <a:ext cx="6858000" cy="286569"/>
          </a:xfrm>
          <a:prstGeom prst="rect">
            <a:avLst/>
          </a:prstGeom>
          <a:solidFill>
            <a:srgbClr val="4C83C5"/>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０１　交流協定留学型</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139" y="7542000"/>
            <a:ext cx="6864139" cy="248539"/>
          </a:xfrm>
          <a:prstGeom prst="rect">
            <a:avLst/>
          </a:prstGeom>
          <a:solidFill>
            <a:srgbClr val="4C83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０２　長期留学型（デュアル・ディグリープログラム）</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245231" y="162225"/>
            <a:ext cx="5184576" cy="584775"/>
          </a:xfrm>
          <a:prstGeom prst="rect">
            <a:avLst/>
          </a:prstGeom>
          <a:noFill/>
        </p:spPr>
        <p:txBody>
          <a:bodyPr wrap="square" rtlCol="0">
            <a:spAutoFit/>
          </a:bodyPr>
          <a:lstStyle/>
          <a:p>
            <a:r>
              <a:rPr lang="en-US" altLang="ja-JP"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交換留学（派遣）プログラム</a:t>
            </a:r>
          </a:p>
        </p:txBody>
      </p:sp>
      <p:graphicFrame>
        <p:nvGraphicFramePr>
          <p:cNvPr id="3" name="表 2"/>
          <p:cNvGraphicFramePr>
            <a:graphicFrameLocks noGrp="1"/>
          </p:cNvGraphicFramePr>
          <p:nvPr>
            <p:extLst>
              <p:ext uri="{D42A27DB-BD31-4B8C-83A1-F6EECF244321}">
                <p14:modId xmlns:p14="http://schemas.microsoft.com/office/powerpoint/2010/main" val="1226512252"/>
              </p:ext>
            </p:extLst>
          </p:nvPr>
        </p:nvGraphicFramePr>
        <p:xfrm>
          <a:off x="119627" y="2175061"/>
          <a:ext cx="6621741" cy="5231939"/>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20000"/>
                    </a:ext>
                  </a:extLst>
                </a:gridCol>
                <a:gridCol w="464896">
                  <a:extLst>
                    <a:ext uri="{9D8B030D-6E8A-4147-A177-3AD203B41FA5}">
                      <a16:colId xmlns:a16="http://schemas.microsoft.com/office/drawing/2014/main" val="20001"/>
                    </a:ext>
                  </a:extLst>
                </a:gridCol>
                <a:gridCol w="668096">
                  <a:extLst>
                    <a:ext uri="{9D8B030D-6E8A-4147-A177-3AD203B41FA5}">
                      <a16:colId xmlns:a16="http://schemas.microsoft.com/office/drawing/2014/main" val="20002"/>
                    </a:ext>
                  </a:extLst>
                </a:gridCol>
                <a:gridCol w="718896">
                  <a:extLst>
                    <a:ext uri="{9D8B030D-6E8A-4147-A177-3AD203B41FA5}">
                      <a16:colId xmlns:a16="http://schemas.microsoft.com/office/drawing/2014/main" val="20003"/>
                    </a:ext>
                  </a:extLst>
                </a:gridCol>
                <a:gridCol w="261696">
                  <a:extLst>
                    <a:ext uri="{9D8B030D-6E8A-4147-A177-3AD203B41FA5}">
                      <a16:colId xmlns:a16="http://schemas.microsoft.com/office/drawing/2014/main" val="20004"/>
                    </a:ext>
                  </a:extLst>
                </a:gridCol>
                <a:gridCol w="871296">
                  <a:extLst>
                    <a:ext uri="{9D8B030D-6E8A-4147-A177-3AD203B41FA5}">
                      <a16:colId xmlns:a16="http://schemas.microsoft.com/office/drawing/2014/main" val="20005"/>
                    </a:ext>
                  </a:extLst>
                </a:gridCol>
                <a:gridCol w="261696">
                  <a:extLst>
                    <a:ext uri="{9D8B030D-6E8A-4147-A177-3AD203B41FA5}">
                      <a16:colId xmlns:a16="http://schemas.microsoft.com/office/drawing/2014/main" val="20006"/>
                    </a:ext>
                  </a:extLst>
                </a:gridCol>
                <a:gridCol w="1480896">
                  <a:extLst>
                    <a:ext uri="{9D8B030D-6E8A-4147-A177-3AD203B41FA5}">
                      <a16:colId xmlns:a16="http://schemas.microsoft.com/office/drawing/2014/main" val="20007"/>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94244">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［ロシア］サンクト・ペテルブルグ国立文化大学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zh-TW" sz="800" u="none" strike="noStrike" dirty="0">
                          <a:effectLst/>
                          <a:latin typeface="Meiryo UI" panose="020B0604030504040204" pitchFamily="50" charset="-128"/>
                          <a:ea typeface="Meiryo UI" panose="020B0604030504040204" pitchFamily="50" charset="-128"/>
                        </a:rPr>
                        <a:t>9</a:t>
                      </a:r>
                      <a:r>
                        <a:rPr lang="zh-TW" altLang="en-US" sz="800" u="none" strike="noStrike" dirty="0">
                          <a:effectLst/>
                          <a:latin typeface="Meiryo UI" panose="020B0604030504040204" pitchFamily="50" charset="-128"/>
                          <a:ea typeface="Meiryo UI" panose="020B0604030504040204" pitchFamily="50" charset="-128"/>
                        </a:rPr>
                        <a:t>月初旬</a:t>
                      </a:r>
                      <a:endParaRPr lang="en-US" altLang="zh-TW" sz="800" u="none" strike="noStrike" dirty="0">
                        <a:effectLst/>
                        <a:latin typeface="Meiryo UI" panose="020B0604030504040204" pitchFamily="50" charset="-128"/>
                        <a:ea typeface="Meiryo UI" panose="020B0604030504040204" pitchFamily="50" charset="-128"/>
                      </a:endParaRPr>
                    </a:p>
                    <a:p>
                      <a:pPr algn="ctr" fontAlgn="ctr"/>
                      <a:r>
                        <a:rPr lang="zh-TW" altLang="en-US" sz="800" u="none" strike="noStrike" dirty="0">
                          <a:effectLst/>
                          <a:latin typeface="Meiryo UI" panose="020B0604030504040204" pitchFamily="50" charset="-128"/>
                          <a:ea typeface="Meiryo UI" panose="020B0604030504040204" pitchFamily="50" charset="-128"/>
                        </a:rPr>
                        <a:t>（原則）</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半年または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zh-CN" altLang="en-US" sz="800" u="none" strike="noStrike" dirty="0">
                          <a:effectLst/>
                          <a:latin typeface="Meiryo UI" panose="020B0604030504040204" pitchFamily="50" charset="-128"/>
                          <a:ea typeface="Meiryo UI" panose="020B0604030504040204" pitchFamily="50" charset="-128"/>
                        </a:rPr>
                        <a:t>全学</a:t>
                      </a:r>
                      <a:r>
                        <a:rPr lang="en-US" altLang="zh-CN" sz="800" u="none" strike="noStrike" dirty="0">
                          <a:effectLst/>
                          <a:latin typeface="Meiryo UI" panose="020B0604030504040204" pitchFamily="50" charset="-128"/>
                          <a:ea typeface="Meiryo UI" panose="020B0604030504040204" pitchFamily="50" charset="-128"/>
                        </a:rPr>
                        <a:t>2</a:t>
                      </a:r>
                      <a:r>
                        <a:rPr lang="zh-CN" altLang="en-US" sz="800" u="none" strike="noStrike" dirty="0">
                          <a:effectLst/>
                          <a:latin typeface="Meiryo UI" panose="020B0604030504040204" pitchFamily="50" charset="-128"/>
                          <a:ea typeface="Meiryo UI" panose="020B0604030504040204" pitchFamily="50" charset="-128"/>
                        </a:rPr>
                        <a:t>年～</a:t>
                      </a:r>
                      <a:r>
                        <a:rPr lang="en-US" altLang="zh-CN" sz="800" u="none" strike="noStrike" dirty="0">
                          <a:effectLst/>
                          <a:latin typeface="Meiryo UI" panose="020B0604030504040204" pitchFamily="50" charset="-128"/>
                          <a:ea typeface="Meiryo UI" panose="020B0604030504040204" pitchFamily="50" charset="-128"/>
                        </a:rPr>
                        <a:t>4</a:t>
                      </a:r>
                      <a:r>
                        <a:rPr lang="zh-CN" altLang="en-US" sz="800" u="none" strike="noStrike" dirty="0">
                          <a:effectLst/>
                          <a:latin typeface="Meiryo UI" panose="020B0604030504040204" pitchFamily="50" charset="-128"/>
                          <a:ea typeface="Meiryo UI" panose="020B0604030504040204" pitchFamily="50" charset="-128"/>
                        </a:rPr>
                        <a:t>年</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院生</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70</a:t>
                      </a:r>
                      <a:r>
                        <a:rPr lang="ja-JP" altLang="en-US" sz="800" u="none" strike="noStrike" dirty="0">
                          <a:effectLst/>
                          <a:latin typeface="Meiryo UI" panose="020B0604030504040204" pitchFamily="50" charset="-128"/>
                          <a:ea typeface="Meiryo UI" panose="020B0604030504040204" pitchFamily="50" charset="-128"/>
                        </a:rPr>
                        <a:t>万円から</a:t>
                      </a:r>
                      <a:r>
                        <a:rPr lang="en-US" altLang="ja-JP" sz="800" u="none" strike="noStrike" dirty="0">
                          <a:effectLst/>
                          <a:latin typeface="Meiryo UI" panose="020B0604030504040204" pitchFamily="50" charset="-128"/>
                          <a:ea typeface="Meiryo UI" panose="020B0604030504040204" pitchFamily="50" charset="-128"/>
                        </a:rPr>
                        <a:t>80</a:t>
                      </a:r>
                      <a:r>
                        <a:rPr lang="ja-JP" altLang="en-US" sz="800" u="none" strike="noStrike" dirty="0">
                          <a:effectLst/>
                          <a:latin typeface="Meiryo UI" panose="020B0604030504040204" pitchFamily="50" charset="-128"/>
                          <a:ea typeface="Meiryo UI" panose="020B0604030504040204" pitchFamily="50" charset="-128"/>
                        </a:rPr>
                        <a:t>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1"/>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明知大学校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半年または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56113418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［アメリカ］テキサス大学オースティン校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3"/>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［アメリカ］アーラム大学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［カナダ］セント・メアリーズ大学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148790432"/>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［台湾］高雄師範大学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28318180"/>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［中国］山東工芸美術学院</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950152026"/>
                  </a:ext>
                </a:extLst>
              </a:tr>
              <a:tr h="180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［フランス］ボルドー・モンテーニュ大学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月より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5</a:t>
                      </a:r>
                      <a:r>
                        <a:rPr lang="ja-JP" altLang="en-US" sz="800" u="none" strike="noStrike" dirty="0">
                          <a:effectLst/>
                          <a:latin typeface="Meiryo UI" panose="020B0604030504040204" pitchFamily="50" charset="-128"/>
                          <a:ea typeface="Meiryo UI" panose="020B0604030504040204" pitchFamily="50" charset="-128"/>
                        </a:rPr>
                        <a:t>ヶ月～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年</a:t>
                      </a:r>
                      <a:br>
                        <a:rPr lang="ja-JP" altLang="en-US" sz="800" u="none" strike="noStrike" dirty="0">
                          <a:effectLst/>
                          <a:latin typeface="Meiryo UI" panose="020B0604030504040204" pitchFamily="50" charset="-128"/>
                          <a:ea typeface="Meiryo UI" panose="020B0604030504040204" pitchFamily="50" charset="-128"/>
                        </a:rPr>
                      </a:br>
                      <a:r>
                        <a:rPr lang="ja-JP" altLang="en-US" sz="800" u="none" strike="noStrike" dirty="0">
                          <a:effectLst/>
                          <a:latin typeface="Meiryo UI" panose="020B0604030504040204" pitchFamily="50" charset="-128"/>
                          <a:ea typeface="Meiryo UI" panose="020B0604030504040204" pitchFamily="50" charset="-128"/>
                        </a:rPr>
                        <a:t>院生</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年</a:t>
                      </a:r>
                      <a:r>
                        <a:rPr lang="en-US" altLang="ja-JP" sz="800" u="none" strike="noStrike" dirty="0">
                          <a:effectLst/>
                          <a:latin typeface="Meiryo UI" panose="020B0604030504040204" pitchFamily="50" charset="-128"/>
                          <a:ea typeface="Meiryo UI" panose="020B0604030504040204" pitchFamily="50" charset="-128"/>
                        </a:rPr>
                        <a:t>80</a:t>
                      </a:r>
                      <a:r>
                        <a:rPr lang="ja-JP" altLang="en-US" sz="800" u="none" strike="noStrike" dirty="0">
                          <a:effectLst/>
                          <a:latin typeface="Meiryo UI" panose="020B0604030504040204" pitchFamily="50" charset="-128"/>
                          <a:ea typeface="Meiryo UI" panose="020B0604030504040204" pitchFamily="50" charset="-128"/>
                        </a:rPr>
                        <a:t>万円から</a:t>
                      </a:r>
                      <a:r>
                        <a:rPr lang="en-US" altLang="ja-JP" sz="800" u="none" strike="noStrike" dirty="0">
                          <a:effectLst/>
                          <a:latin typeface="Meiryo UI" panose="020B0604030504040204" pitchFamily="50" charset="-128"/>
                          <a:ea typeface="Meiryo UI" panose="020B0604030504040204" pitchFamily="50" charset="-128"/>
                        </a:rPr>
                        <a:t>90</a:t>
                      </a:r>
                      <a:r>
                        <a:rPr lang="ja-JP" altLang="en-US" sz="800" u="none" strike="noStrike" dirty="0">
                          <a:effectLst/>
                          <a:latin typeface="Meiryo UI" panose="020B0604030504040204" pitchFamily="50" charset="-128"/>
                          <a:ea typeface="Meiryo UI" panose="020B0604030504040204" pitchFamily="50" charset="-128"/>
                        </a:rPr>
                        <a:t>万円</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432398353"/>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群山大学校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838857356"/>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［アイスランド］アイスランド大学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95191754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［アメリカ］アラスカ大学アンカレッジ校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012218142"/>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［中国］寧波大学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222710808"/>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［中国］清華大学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66638763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西北大学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19740784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［アメリカ］ノースセントラルカレッジ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5"/>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［中国］曲阜師範大学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0"/>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［イタリア］カラーラアカデミア</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ヶ月～１年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467629853"/>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86840050"/>
                  </a:ext>
                </a:extLst>
              </a:tr>
              <a:tr h="198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［スウェーデン］リンネ大学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８月頃</a:t>
                      </a: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半年～１年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a:t>
                      </a:r>
                    </a:p>
                  </a:txBody>
                  <a:tcPr marL="3848" marR="3848" marT="3848" marB="0" anchor="ctr">
                    <a:solidFill>
                      <a:srgbClr val="E1F7FF"/>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169267318"/>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大連理工大学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３月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半年～１年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全学（主に理工）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1F7FF"/>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030113935"/>
                  </a:ext>
                </a:extLst>
              </a:tr>
              <a:tr h="1980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キングモンクット工科大学トンブリ校</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理工・農学</a:t>
                      </a:r>
                    </a:p>
                  </a:txBody>
                  <a:tcPr marL="3848" marR="3848" marT="3848" marB="0" anchor="ctr">
                    <a:solidFill>
                      <a:srgbClr val="9CFCD5"/>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85487418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［中国］吉林農業大学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生活費（寮費免除あり）・旅費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3"/>
                  </a:ext>
                </a:extLst>
              </a:tr>
              <a:tr h="1980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［中国］上海海洋大学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８月頃</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１年</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36549322"/>
                  </a:ext>
                </a:extLst>
              </a:tr>
              <a:tr h="1980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［ドイツ］ロッテンブルク大学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１年</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生活費・旅費</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7"/>
                  </a:ext>
                </a:extLst>
              </a:tr>
            </a:tbl>
          </a:graphicData>
        </a:graphic>
      </p:graphicFrame>
      <p:sp>
        <p:nvSpPr>
          <p:cNvPr id="5" name="正方形/長方形 4"/>
          <p:cNvSpPr/>
          <p:nvPr/>
        </p:nvSpPr>
        <p:spPr>
          <a:xfrm>
            <a:off x="0" y="1925190"/>
            <a:ext cx="6858000"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学生交流に関する覚書に基づく岩手大学の交流協定大学に派遣し、語学の習得及び科目履修、研究を行うプログラムです。</a:t>
            </a:r>
          </a:p>
        </p:txBody>
      </p:sp>
      <p:sp>
        <p:nvSpPr>
          <p:cNvPr id="18" name="テキスト ボックス 17"/>
          <p:cNvSpPr txBox="1"/>
          <p:nvPr/>
        </p:nvSpPr>
        <p:spPr>
          <a:xfrm>
            <a:off x="137259" y="1152000"/>
            <a:ext cx="6621741"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以下のプログラム一覧は前年度実績をもとに作成しています。条件により、費用が変動する場合や、一部実施しない場合もあります。</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（ただし、支給条件及び人数制限があります。）</a:t>
            </a:r>
            <a:endParaRPr lang="en-US" altLang="ja-JP"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09613" y="7767000"/>
            <a:ext cx="4875299" cy="261610"/>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本学と連携大学との双方で研究活動を行う二重学位取得プログラムです。</a:t>
            </a:r>
          </a:p>
        </p:txBody>
      </p:sp>
      <p:sp>
        <p:nvSpPr>
          <p:cNvPr id="12" name="テキスト ボックス 11"/>
          <p:cNvSpPr txBox="1"/>
          <p:nvPr/>
        </p:nvSpPr>
        <p:spPr>
          <a:xfrm>
            <a:off x="1494000" y="747000"/>
            <a:ext cx="5292480" cy="400110"/>
          </a:xfrm>
          <a:prstGeom prst="rect">
            <a:avLst/>
          </a:prstGeom>
          <a:noFill/>
        </p:spPr>
        <p:txBody>
          <a:bodyPr wrap="square" rtlCol="0">
            <a:spAutoFit/>
          </a:bodyPr>
          <a:lstStyle/>
          <a:p>
            <a:r>
              <a:rPr kumimoji="1" lang="ja-JP" altLang="en-US" sz="1000" b="1" dirty="0">
                <a:solidFill>
                  <a:schemeClr val="accent5"/>
                </a:solidFill>
                <a:latin typeface="Meiryo UI" panose="020B0604030504040204" pitchFamily="50" charset="-128"/>
                <a:ea typeface="Meiryo UI" panose="020B0604030504040204" pitchFamily="50" charset="-128"/>
              </a:rPr>
              <a:t>半年～１年間程度の留学プログラムです。派遣先によって語学</a:t>
            </a:r>
            <a:r>
              <a:rPr lang="ja-JP" altLang="en-US" sz="1000" b="1" dirty="0">
                <a:solidFill>
                  <a:schemeClr val="accent5"/>
                </a:solidFill>
                <a:latin typeface="Meiryo UI" panose="020B0604030504040204" pitchFamily="50" charset="-128"/>
                <a:ea typeface="Meiryo UI" panose="020B0604030504040204" pitchFamily="50" charset="-128"/>
              </a:rPr>
              <a:t>力などの</a:t>
            </a:r>
            <a:r>
              <a:rPr kumimoji="1" lang="ja-JP" altLang="en-US" sz="1000" b="1" dirty="0">
                <a:solidFill>
                  <a:schemeClr val="accent5"/>
                </a:solidFill>
                <a:latin typeface="Meiryo UI" panose="020B0604030504040204" pitchFamily="50" charset="-128"/>
                <a:ea typeface="Meiryo UI" panose="020B0604030504040204" pitchFamily="50" charset="-128"/>
              </a:rPr>
              <a:t>要件があります。</a:t>
            </a:r>
            <a:endParaRPr kumimoji="1" lang="en-US" altLang="ja-JP" sz="1000" b="1" dirty="0">
              <a:solidFill>
                <a:schemeClr val="accent5"/>
              </a:solidFill>
              <a:latin typeface="Meiryo UI" panose="020B0604030504040204" pitchFamily="50" charset="-128"/>
              <a:ea typeface="Meiryo UI" panose="020B0604030504040204" pitchFamily="50" charset="-128"/>
            </a:endParaRPr>
          </a:p>
          <a:p>
            <a:r>
              <a:rPr kumimoji="1" lang="ja-JP" altLang="en-US" sz="1000" b="1" dirty="0">
                <a:solidFill>
                  <a:schemeClr val="accent5"/>
                </a:solidFill>
                <a:latin typeface="Meiryo UI" panose="020B0604030504040204" pitchFamily="50" charset="-128"/>
                <a:ea typeface="Meiryo UI" panose="020B0604030504040204" pitchFamily="50" charset="-128"/>
              </a:rPr>
              <a:t>長期留学の夢を叶えたい方はぜひ挑戦してください。</a:t>
            </a:r>
          </a:p>
        </p:txBody>
      </p:sp>
      <p:graphicFrame>
        <p:nvGraphicFramePr>
          <p:cNvPr id="7" name="表 6"/>
          <p:cNvGraphicFramePr>
            <a:graphicFrameLocks noGrp="1"/>
          </p:cNvGraphicFramePr>
          <p:nvPr>
            <p:extLst>
              <p:ext uri="{D42A27DB-BD31-4B8C-83A1-F6EECF244321}">
                <p14:modId xmlns:p14="http://schemas.microsoft.com/office/powerpoint/2010/main" val="1243423232"/>
              </p:ext>
            </p:extLst>
          </p:nvPr>
        </p:nvGraphicFramePr>
        <p:xfrm>
          <a:off x="7434000" y="6642000"/>
          <a:ext cx="6621741" cy="508794"/>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1722203973"/>
                    </a:ext>
                  </a:extLst>
                </a:gridCol>
                <a:gridCol w="464896">
                  <a:extLst>
                    <a:ext uri="{9D8B030D-6E8A-4147-A177-3AD203B41FA5}">
                      <a16:colId xmlns:a16="http://schemas.microsoft.com/office/drawing/2014/main" val="53964297"/>
                    </a:ext>
                  </a:extLst>
                </a:gridCol>
                <a:gridCol w="668096">
                  <a:extLst>
                    <a:ext uri="{9D8B030D-6E8A-4147-A177-3AD203B41FA5}">
                      <a16:colId xmlns:a16="http://schemas.microsoft.com/office/drawing/2014/main" val="1769841078"/>
                    </a:ext>
                  </a:extLst>
                </a:gridCol>
                <a:gridCol w="718896">
                  <a:extLst>
                    <a:ext uri="{9D8B030D-6E8A-4147-A177-3AD203B41FA5}">
                      <a16:colId xmlns:a16="http://schemas.microsoft.com/office/drawing/2014/main" val="2099138965"/>
                    </a:ext>
                  </a:extLst>
                </a:gridCol>
                <a:gridCol w="261696">
                  <a:extLst>
                    <a:ext uri="{9D8B030D-6E8A-4147-A177-3AD203B41FA5}">
                      <a16:colId xmlns:a16="http://schemas.microsoft.com/office/drawing/2014/main" val="792090635"/>
                    </a:ext>
                  </a:extLst>
                </a:gridCol>
                <a:gridCol w="871296">
                  <a:extLst>
                    <a:ext uri="{9D8B030D-6E8A-4147-A177-3AD203B41FA5}">
                      <a16:colId xmlns:a16="http://schemas.microsoft.com/office/drawing/2014/main" val="1355626282"/>
                    </a:ext>
                  </a:extLst>
                </a:gridCol>
                <a:gridCol w="261696">
                  <a:extLst>
                    <a:ext uri="{9D8B030D-6E8A-4147-A177-3AD203B41FA5}">
                      <a16:colId xmlns:a16="http://schemas.microsoft.com/office/drawing/2014/main" val="1669204421"/>
                    </a:ext>
                  </a:extLst>
                </a:gridCol>
                <a:gridCol w="1480896">
                  <a:extLst>
                    <a:ext uri="{9D8B030D-6E8A-4147-A177-3AD203B41FA5}">
                      <a16:colId xmlns:a16="http://schemas.microsoft.com/office/drawing/2014/main" val="1852984605"/>
                    </a:ext>
                  </a:extLst>
                </a:gridCol>
              </a:tblGrid>
              <a:tr h="16959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［キルギス］</a:t>
                      </a:r>
                      <a:r>
                        <a:rPr lang="ja-JP" altLang="en-US" sz="700" u="none" strike="noStrike" dirty="0">
                          <a:effectLst/>
                          <a:latin typeface="Meiryo UI" panose="020B0604030504040204" pitchFamily="50" charset="-128"/>
                          <a:ea typeface="Meiryo UI" panose="020B0604030504040204" pitchFamily="50" charset="-128"/>
                        </a:rPr>
                        <a:t>キルギス・トルコ　マナス大学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l" fontAlgn="ctr"/>
                      <a:r>
                        <a:rPr lang="ja-JP" altLang="en-US" sz="800" u="none" strike="noStrike">
                          <a:effectLst/>
                          <a:latin typeface="Meiryo UI" panose="020B0604030504040204" pitchFamily="50" charset="-128"/>
                          <a:ea typeface="Meiryo UI" panose="020B0604030504040204" pitchFamily="50" charset="-128"/>
                        </a:rPr>
                        <a:t>担当教員と相談のこと</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extLst>
                  <a:ext uri="{0D108BD9-81ED-4DB2-BD59-A6C34878D82A}">
                    <a16:rowId xmlns:a16="http://schemas.microsoft.com/office/drawing/2014/main" val="4126449685"/>
                  </a:ext>
                </a:extLst>
              </a:tr>
              <a:tr h="16959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［キルギス］</a:t>
                      </a:r>
                      <a:r>
                        <a:rPr lang="ja-JP" altLang="en-US" sz="700" u="none" strike="noStrike" dirty="0">
                          <a:effectLst/>
                          <a:latin typeface="Meiryo UI" panose="020B0604030504040204" pitchFamily="50" charset="-128"/>
                          <a:ea typeface="Meiryo UI" panose="020B0604030504040204" pitchFamily="50" charset="-128"/>
                        </a:rPr>
                        <a:t>キルギス・ロシア　スラブ大学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en-US" altLang="ja-JP" sz="800" u="none" strike="noStrike">
                          <a:effectLst/>
                          <a:latin typeface="Meiryo UI" panose="020B0604030504040204" pitchFamily="50" charset="-128"/>
                          <a:ea typeface="Meiryo UI" panose="020B0604030504040204" pitchFamily="50" charset="-128"/>
                        </a:rPr>
                        <a:t>2</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extLst>
                  <a:ext uri="{0D108BD9-81ED-4DB2-BD59-A6C34878D82A}">
                    <a16:rowId xmlns:a16="http://schemas.microsoft.com/office/drawing/2014/main" val="2621068675"/>
                  </a:ext>
                </a:extLst>
              </a:tr>
              <a:tr h="169598">
                <a:tc>
                  <a:txBody>
                    <a:bodyPr/>
                    <a:lstStyle/>
                    <a:p>
                      <a:pPr algn="l" fontAlgn="ctr"/>
                      <a:r>
                        <a:rPr lang="ja-JP" altLang="en-US" sz="700" u="none" strike="noStrike" dirty="0">
                          <a:effectLst/>
                          <a:latin typeface="Meiryo UI" panose="020B0604030504040204" pitchFamily="50" charset="-128"/>
                          <a:ea typeface="Meiryo UI" panose="020B0604030504040204" pitchFamily="50" charset="-128"/>
                        </a:rPr>
                        <a:t>［バングラデシュ］</a:t>
                      </a:r>
                      <a:r>
                        <a:rPr lang="ja-JP" altLang="en-US" sz="800" u="none" strike="noStrike" dirty="0">
                          <a:effectLst/>
                          <a:latin typeface="Meiryo UI" panose="020B0604030504040204" pitchFamily="50" charset="-128"/>
                          <a:ea typeface="Meiryo UI" panose="020B0604030504040204" pitchFamily="50" charset="-128"/>
                        </a:rPr>
                        <a:t>バングラデシュ工科大学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担当教員と相談のこと</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tc>
                <a:extLst>
                  <a:ext uri="{0D108BD9-81ED-4DB2-BD59-A6C34878D82A}">
                    <a16:rowId xmlns:a16="http://schemas.microsoft.com/office/drawing/2014/main" val="1642133047"/>
                  </a:ext>
                </a:extLst>
              </a:tr>
            </a:tbl>
          </a:graphicData>
        </a:graphic>
      </p:graphicFrame>
      <p:sp>
        <p:nvSpPr>
          <p:cNvPr id="14" name="正方形/長方形 13"/>
          <p:cNvSpPr/>
          <p:nvPr/>
        </p:nvSpPr>
        <p:spPr>
          <a:xfrm>
            <a:off x="7434000" y="6343084"/>
            <a:ext cx="5220000"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↓外務省の海外安全情報でレベル２の国に派遣はできないのでリストから削除</a:t>
            </a:r>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15" name="テキスト ボックス 14"/>
          <p:cNvSpPr txBox="1"/>
          <p:nvPr/>
        </p:nvSpPr>
        <p:spPr>
          <a:xfrm>
            <a:off x="9000" y="8900390"/>
            <a:ext cx="360040" cy="261610"/>
          </a:xfrm>
          <a:prstGeom prst="rect">
            <a:avLst/>
          </a:prstGeom>
          <a:noFill/>
        </p:spPr>
        <p:txBody>
          <a:bodyPr wrap="square" rtlCol="0">
            <a:spAutoFit/>
          </a:bodyPr>
          <a:lstStyle/>
          <a:p>
            <a:r>
              <a:rPr kumimoji="1" lang="en-US" altLang="ja-JP" sz="1100" dirty="0"/>
              <a:t>-3-</a:t>
            </a:r>
            <a:endParaRPr kumimoji="1" lang="ja-JP" altLang="en-US" sz="1100" dirty="0"/>
          </a:p>
        </p:txBody>
      </p:sp>
      <p:grpSp>
        <p:nvGrpSpPr>
          <p:cNvPr id="16" name="グループ化 15"/>
          <p:cNvGrpSpPr/>
          <p:nvPr/>
        </p:nvGrpSpPr>
        <p:grpSpPr>
          <a:xfrm>
            <a:off x="9376751" y="1322688"/>
            <a:ext cx="505200" cy="4835407"/>
            <a:chOff x="9134530" y="1324422"/>
            <a:chExt cx="505200" cy="4835407"/>
          </a:xfrm>
        </p:grpSpPr>
        <p:sp>
          <p:nvSpPr>
            <p:cNvPr id="19" name="角丸四角形 18"/>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4559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604" y="668258"/>
            <a:ext cx="6552728" cy="2126882"/>
          </a:xfrm>
        </p:spPr>
        <p:txBody>
          <a:bodyPr>
            <a:noAutofit/>
          </a:bodyPr>
          <a:lstStyle/>
          <a:p>
            <a:pPr algn="l"/>
            <a:r>
              <a:rPr lang="ja-JP" altLang="en-US" sz="1400" dirty="0">
                <a:solidFill>
                  <a:schemeClr val="tx1"/>
                </a:solidFill>
                <a:latin typeface="Meiryo UI" panose="020B0604030504040204" pitchFamily="50" charset="-128"/>
                <a:ea typeface="Meiryo UI" panose="020B0604030504040204" pitchFamily="50" charset="-128"/>
              </a:rPr>
              <a:t>協定大学への交換留学には、様々な利点があります。</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岩手大学に授業料を支払えば、留学先大学に授業料を支払う必要はありません。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大学を休学することなく半年または１年間の留学ができるため、しっかりと計画を立てれば４年間で卒業も可能です。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留学先で取得した単位は、岩手大学の単位</a:t>
            </a:r>
            <a:r>
              <a:rPr lang="ja-JP" altLang="en-US" sz="1400" dirty="0">
                <a:solidFill>
                  <a:schemeClr val="tx1"/>
                </a:solidFill>
                <a:latin typeface="Meiryo UI" panose="020B0604030504040204" pitchFamily="50" charset="-128"/>
                <a:ea typeface="Meiryo UI" panose="020B0604030504040204" pitchFamily="50" charset="-128"/>
              </a:rPr>
              <a:t>への</a:t>
            </a:r>
            <a:r>
              <a:rPr kumimoji="1" lang="ja-JP" altLang="en-US" sz="1400" dirty="0">
                <a:solidFill>
                  <a:schemeClr val="tx1"/>
                </a:solidFill>
                <a:latin typeface="Meiryo UI" panose="020B0604030504040204" pitchFamily="50" charset="-128"/>
                <a:ea typeface="Meiryo UI" panose="020B0604030504040204" pitchFamily="50" charset="-128"/>
              </a:rPr>
              <a:t>互換が可能です。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日本にいる間も留学先の情報をしっかり得ることができ、岩手大学から様々な支援を受けることができます。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②と③については所属学部や派遣先によって条件が異なるのでご確認ください。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323528"/>
            <a:ext cx="6858000" cy="288032"/>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kumimoji="1" lang="ja-JP" altLang="en-US" dirty="0">
                <a:solidFill>
                  <a:schemeClr val="bg1"/>
                </a:solidFill>
                <a:latin typeface="Meiryo UI" panose="020B0604030504040204" pitchFamily="50" charset="-128"/>
                <a:ea typeface="Meiryo UI" panose="020B0604030504040204" pitchFamily="50" charset="-128"/>
              </a:rPr>
              <a:t>学生交流協定に基づく交換留学について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934" y="5476746"/>
            <a:ext cx="6856065" cy="275281"/>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lang="ja-JP" altLang="en-US" dirty="0">
                <a:solidFill>
                  <a:schemeClr val="bg1"/>
                </a:solidFill>
                <a:latin typeface="Meiryo UI" panose="020B0604030504040204" pitchFamily="50" charset="-128"/>
                <a:ea typeface="Meiryo UI" panose="020B0604030504040204" pitchFamily="50" charset="-128"/>
              </a:rPr>
              <a:t>デュアルディグリープログラムについて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6" name="サブタイトル 2"/>
          <p:cNvSpPr txBox="1">
            <a:spLocks/>
          </p:cNvSpPr>
          <p:nvPr/>
        </p:nvSpPr>
        <p:spPr>
          <a:xfrm>
            <a:off x="149187" y="5752027"/>
            <a:ext cx="6552728" cy="3166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Meiryo UI" panose="020B0604030504040204" pitchFamily="50" charset="-128"/>
                <a:ea typeface="Meiryo UI" panose="020B0604030504040204" pitchFamily="50" charset="-128"/>
              </a:rPr>
              <a:t>　デュアルディグリーとは、岩手大学大学院（博士課程）と協定を結んでいる海外大学の２つの大学を最短３年間で修了し、学位を取得できる制度です。在学期間のうち、約１年半は海外大学にて指導を受けることとなり、英語力の向上はもちろんのこと、幅広い分野の研究者・技術者との交流を通じて異分野・異世代・異国の人々と信頼関係を築きながら相互理解を深め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取得可能な学位は以下のとおりです。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岩手大学大学院理工学研究科　　 ：博士（理工学）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ハンバット大学（韓国）工学研究科：博士（工学）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岩手大学大学院連合農学研究科：博士（農学）または博士（学術）</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サスカチュワン大学（カナダ）：博士（植物科学）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在学中の授業料は全て、岩手大学に納入します。また岩手大学・岩手連大による授業料免除申請などの経済支援制度を利用することができます。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52636" y="3003812"/>
            <a:ext cx="4228881" cy="224698"/>
          </a:xfrm>
          <a:prstGeom prst="rect">
            <a:avLst/>
          </a:prstGeom>
          <a:solidFill>
            <a:srgbClr val="990033"/>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交換留学のタイムライン（英語圏大学への交換留学の場合）</a:t>
            </a:r>
          </a:p>
        </p:txBody>
      </p:sp>
      <p:sp>
        <p:nvSpPr>
          <p:cNvPr id="16" name="正方形/長方形 15"/>
          <p:cNvSpPr/>
          <p:nvPr/>
        </p:nvSpPr>
        <p:spPr>
          <a:xfrm>
            <a:off x="354351" y="4617606"/>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ステップアップイングリッシュ受講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TOEFLiBT60</a:t>
            </a:r>
            <a:endParaRPr kumimoji="1" lang="ja-JP" altLang="en-US" sz="700" dirty="0">
              <a:latin typeface="Meiryo UI" panose="020B0604030504040204" pitchFamily="50" charset="-128"/>
              <a:ea typeface="Meiryo UI" panose="020B0604030504040204" pitchFamily="50" charset="-128"/>
            </a:endParaRPr>
          </a:p>
        </p:txBody>
      </p:sp>
      <p:sp>
        <p:nvSpPr>
          <p:cNvPr id="17" name="正方形/長方形 16"/>
          <p:cNvSpPr/>
          <p:nvPr/>
        </p:nvSpPr>
        <p:spPr>
          <a:xfrm>
            <a:off x="2021449" y="4619972"/>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00" dirty="0">
                <a:latin typeface="Meiryo UI" panose="020B0604030504040204" pitchFamily="50" charset="-128"/>
                <a:ea typeface="Meiryo UI" panose="020B0604030504040204" pitchFamily="50" charset="-128"/>
              </a:rPr>
              <a:t>スーパー</a:t>
            </a:r>
            <a:r>
              <a:rPr kumimoji="1" lang="ja-JP" altLang="en-US" sz="700" dirty="0">
                <a:latin typeface="Meiryo UI" panose="020B0604030504040204" pitchFamily="50" charset="-128"/>
                <a:ea typeface="Meiryo UI" panose="020B0604030504040204" pitchFamily="50" charset="-128"/>
              </a:rPr>
              <a:t>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TOEFLiBT80</a:t>
            </a:r>
            <a:endParaRPr kumimoji="1" lang="ja-JP" altLang="en-US" sz="7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149915" y="4380638"/>
            <a:ext cx="255147" cy="216024"/>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069795" y="4344634"/>
            <a:ext cx="328690" cy="252028"/>
          </a:xfrm>
          <a:prstGeom prst="line">
            <a:avLst/>
          </a:prstGeom>
          <a:ln w="12700"/>
        </p:spPr>
        <p:style>
          <a:lnRef idx="2">
            <a:schemeClr val="dk1"/>
          </a:lnRef>
          <a:fillRef idx="0">
            <a:schemeClr val="dk1"/>
          </a:fillRef>
          <a:effectRef idx="1">
            <a:schemeClr val="dk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1013693662"/>
              </p:ext>
            </p:extLst>
          </p:nvPr>
        </p:nvGraphicFramePr>
        <p:xfrm>
          <a:off x="133691" y="3256384"/>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extLst>
                  <a:ext uri="{0D108BD9-81ED-4DB2-BD59-A6C34878D82A}">
                    <a16:rowId xmlns:a16="http://schemas.microsoft.com/office/drawing/2014/main" val="10002"/>
                  </a:ext>
                </a:extLst>
              </a:tr>
            </a:tbl>
          </a:graphicData>
        </a:graphic>
      </p:graphicFrame>
      <p:sp>
        <p:nvSpPr>
          <p:cNvPr id="28" name="ホームベース 27"/>
          <p:cNvSpPr/>
          <p:nvPr/>
        </p:nvSpPr>
        <p:spPr>
          <a:xfrm>
            <a:off x="971092" y="3984594"/>
            <a:ext cx="807869"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学内申請</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語学対策</a:t>
            </a:r>
            <a:endParaRPr lang="en-US" altLang="ja-JP" sz="900" dirty="0">
              <a:latin typeface="Meiryo UI" panose="020B0604030504040204" pitchFamily="50" charset="-128"/>
              <a:ea typeface="Meiryo UI" panose="020B0604030504040204" pitchFamily="50" charset="-128"/>
            </a:endParaRPr>
          </a:p>
        </p:txBody>
      </p:sp>
      <p:sp>
        <p:nvSpPr>
          <p:cNvPr id="29" name="ホームベース 28"/>
          <p:cNvSpPr/>
          <p:nvPr/>
        </p:nvSpPr>
        <p:spPr>
          <a:xfrm>
            <a:off x="133691" y="3984594"/>
            <a:ext cx="837401"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留学カウンセリング</a:t>
            </a:r>
            <a:r>
              <a:rPr lang="ja-JP" altLang="en-US" sz="700" dirty="0">
                <a:latin typeface="Meiryo UI" panose="020B0604030504040204" pitchFamily="50" charset="-128"/>
                <a:ea typeface="Meiryo UI" panose="020B0604030504040204" pitchFamily="50" charset="-128"/>
              </a:rPr>
              <a:t>開始</a:t>
            </a:r>
            <a:endParaRPr kumimoji="1" lang="ja-JP" altLang="en-US" sz="700" dirty="0">
              <a:latin typeface="Meiryo UI" panose="020B0604030504040204" pitchFamily="50" charset="-128"/>
              <a:ea typeface="Meiryo UI" panose="020B0604030504040204" pitchFamily="50" charset="-128"/>
            </a:endParaRPr>
          </a:p>
        </p:txBody>
      </p:sp>
      <p:sp>
        <p:nvSpPr>
          <p:cNvPr id="30" name="ホームベース 29"/>
          <p:cNvSpPr/>
          <p:nvPr/>
        </p:nvSpPr>
        <p:spPr>
          <a:xfrm>
            <a:off x="2635113" y="3984594"/>
            <a:ext cx="1621892"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p>
        </p:txBody>
      </p:sp>
      <p:sp>
        <p:nvSpPr>
          <p:cNvPr id="31" name="ホームベース 30"/>
          <p:cNvSpPr/>
          <p:nvPr/>
        </p:nvSpPr>
        <p:spPr>
          <a:xfrm>
            <a:off x="4381518" y="3984594"/>
            <a:ext cx="642755"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報告会</a:t>
            </a:r>
          </a:p>
        </p:txBody>
      </p:sp>
      <p:sp>
        <p:nvSpPr>
          <p:cNvPr id="32" name="ホームベース 31"/>
          <p:cNvSpPr/>
          <p:nvPr/>
        </p:nvSpPr>
        <p:spPr>
          <a:xfrm>
            <a:off x="1784460" y="3964995"/>
            <a:ext cx="854786"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語学対策</a:t>
            </a:r>
            <a:endParaRPr kumimoji="1"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渡航準備</a:t>
            </a:r>
            <a:endParaRPr kumimoji="1" lang="en-US" altLang="ja-JP" sz="900" dirty="0">
              <a:latin typeface="Meiryo UI" panose="020B0604030504040204" pitchFamily="50" charset="-128"/>
              <a:ea typeface="Meiryo UI" panose="020B0604030504040204" pitchFamily="50" charset="-128"/>
            </a:endParaRPr>
          </a:p>
        </p:txBody>
      </p:sp>
      <p:sp>
        <p:nvSpPr>
          <p:cNvPr id="7" name="大かっこ 6"/>
          <p:cNvSpPr/>
          <p:nvPr/>
        </p:nvSpPr>
        <p:spPr>
          <a:xfrm>
            <a:off x="354350" y="7208664"/>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大かっこ 19"/>
          <p:cNvSpPr/>
          <p:nvPr/>
        </p:nvSpPr>
        <p:spPr>
          <a:xfrm>
            <a:off x="354350" y="7694775"/>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24" name="テキスト ボックス 23"/>
          <p:cNvSpPr txBox="1"/>
          <p:nvPr/>
        </p:nvSpPr>
        <p:spPr>
          <a:xfrm>
            <a:off x="6489000" y="8900390"/>
            <a:ext cx="360040" cy="261610"/>
          </a:xfrm>
          <a:prstGeom prst="rect">
            <a:avLst/>
          </a:prstGeom>
          <a:noFill/>
        </p:spPr>
        <p:txBody>
          <a:bodyPr wrap="square" rtlCol="0">
            <a:spAutoFit/>
          </a:bodyPr>
          <a:lstStyle/>
          <a:p>
            <a:r>
              <a:rPr kumimoji="1" lang="en-US" altLang="ja-JP" sz="1100" dirty="0"/>
              <a:t>-4-</a:t>
            </a:r>
            <a:endParaRPr kumimoji="1" lang="ja-JP" altLang="en-US" sz="1100" dirty="0"/>
          </a:p>
        </p:txBody>
      </p:sp>
      <p:grpSp>
        <p:nvGrpSpPr>
          <p:cNvPr id="25" name="グループ化 24"/>
          <p:cNvGrpSpPr/>
          <p:nvPr/>
        </p:nvGrpSpPr>
        <p:grpSpPr>
          <a:xfrm>
            <a:off x="9376751" y="1322688"/>
            <a:ext cx="505200" cy="4835407"/>
            <a:chOff x="9134530" y="1324422"/>
            <a:chExt cx="505200" cy="4835407"/>
          </a:xfrm>
        </p:grpSpPr>
        <p:sp>
          <p:nvSpPr>
            <p:cNvPr id="26" name="角丸四角形 25"/>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3163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204" y="2182"/>
            <a:ext cx="5105376" cy="1623005"/>
          </a:xfrm>
        </p:spPr>
        <p:txBody>
          <a:bodyPr>
            <a:noAutofit/>
          </a:bodyPr>
          <a:lstStyle/>
          <a:p>
            <a:pPr algn="l"/>
            <a:r>
              <a:rPr kumimoji="1" lang="ja-JP" altLang="en-US" dirty="0">
                <a:latin typeface="Meiryo UI" panose="020B0604030504040204" pitchFamily="50" charset="-128"/>
                <a:ea typeface="Meiryo UI" panose="020B0604030504040204" pitchFamily="50" charset="-128"/>
              </a:rPr>
              <a:t>海外留学のための</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費用・奨学金</a:t>
            </a:r>
          </a:p>
        </p:txBody>
      </p:sp>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000" dirty="0">
                <a:latin typeface="Meiryo UI" panose="020B0604030504040204" pitchFamily="50" charset="-128"/>
                <a:ea typeface="Meiryo UI" panose="020B0604030504040204" pitchFamily="50" charset="-128"/>
              </a:rPr>
              <a:t>Information</a:t>
            </a:r>
          </a:p>
        </p:txBody>
      </p:sp>
      <p:sp>
        <p:nvSpPr>
          <p:cNvPr id="5" name="正方形/長方形 4"/>
          <p:cNvSpPr/>
          <p:nvPr/>
        </p:nvSpPr>
        <p:spPr>
          <a:xfrm>
            <a:off x="0" y="1763688"/>
            <a:ext cx="6858000" cy="276213"/>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anose="020B0604030504040204" pitchFamily="50" charset="-128"/>
                <a:ea typeface="Meiryo UI" panose="020B0604030504040204" pitchFamily="50" charset="-128"/>
              </a:rPr>
              <a:t>留学にかかる主な費用</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036" y="2037007"/>
            <a:ext cx="686980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渡航費　</a:t>
            </a:r>
            <a:r>
              <a:rPr lang="ja-JP" altLang="en-US" sz="1400" dirty="0">
                <a:latin typeface="Meiryo UI" panose="020B0604030504040204" pitchFamily="50" charset="-128"/>
                <a:ea typeface="Meiryo UI" panose="020B0604030504040204" pitchFamily="50" charset="-128"/>
              </a:rPr>
              <a:t>宿舎・生活費　プログラム費　ビザ</a:t>
            </a:r>
            <a:r>
              <a:rPr kumimoji="1" lang="ja-JP" altLang="en-US" sz="1400" dirty="0">
                <a:latin typeface="Meiryo UI" panose="020B0604030504040204" pitchFamily="50" charset="-128"/>
                <a:ea typeface="Meiryo UI" panose="020B0604030504040204" pitchFamily="50" charset="-128"/>
              </a:rPr>
              <a:t>の申請料　海外旅行傷害保険</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etc…</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3068" y="2274121"/>
            <a:ext cx="244827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＜留学費用のモデルケース＞</a:t>
            </a:r>
          </a:p>
        </p:txBody>
      </p:sp>
      <p:sp>
        <p:nvSpPr>
          <p:cNvPr id="11" name="正方形/長方形 10"/>
          <p:cNvSpPr/>
          <p:nvPr/>
        </p:nvSpPr>
        <p:spPr>
          <a:xfrm>
            <a:off x="4549" y="5147907"/>
            <a:ext cx="6858000" cy="256228"/>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latin typeface="Meiryo UI" panose="020B0604030504040204" pitchFamily="50" charset="-128"/>
                <a:ea typeface="Meiryo UI" panose="020B0604030504040204" pitchFamily="50" charset="-128"/>
              </a:rPr>
              <a:t>海外留学のための奨学金</a:t>
            </a:r>
          </a:p>
        </p:txBody>
      </p:sp>
      <p:sp>
        <p:nvSpPr>
          <p:cNvPr id="19" name="テキスト ボックス 18"/>
          <p:cNvSpPr txBox="1"/>
          <p:nvPr/>
        </p:nvSpPr>
        <p:spPr>
          <a:xfrm>
            <a:off x="-2729" y="3689962"/>
            <a:ext cx="2207594" cy="1277273"/>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④アーラム大学（アメリカ）</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交換留学（１０か月）</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往復渡航費：２７万円、寮費：５３万円、食費：５２万円、留学保険、予防接種等：１８万円、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合計：１５０万円</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８０万円支給</a:t>
            </a:r>
            <a:r>
              <a:rPr kumimoji="1" lang="ja-JP" altLang="en-US" sz="900" dirty="0">
                <a:latin typeface="Meiryo UI" panose="020B0604030504040204" pitchFamily="50" charset="-128"/>
                <a:ea typeface="Meiryo UI" panose="020B0604030504040204" pitchFamily="50" charset="-128"/>
              </a:rPr>
              <a:t>有）</a:t>
            </a:r>
            <a:endParaRPr kumimoji="1" lang="en-US" altLang="ja-JP"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14510" y="2504811"/>
            <a:ext cx="2288450" cy="1138773"/>
          </a:xfrm>
          <a:prstGeom prst="rect">
            <a:avLst/>
          </a:prstGeom>
          <a:noFill/>
        </p:spPr>
        <p:txBody>
          <a:bodyPr wrap="square" rtlCol="0">
            <a:spAutoFit/>
          </a:bodyPr>
          <a:lstStyle/>
          <a:p>
            <a:r>
              <a:rPr kumimoji="1" lang="ja-JP" altLang="en-US" sz="1100" b="1" dirty="0">
                <a:solidFill>
                  <a:srgbClr val="026621"/>
                </a:solidFill>
                <a:latin typeface="Meiryo UI" panose="020B0604030504040204" pitchFamily="50" charset="-128"/>
                <a:ea typeface="Meiryo UI" panose="020B0604030504040204" pitchFamily="50" charset="-128"/>
              </a:rPr>
              <a:t>②デ・ラ・サール大学</a:t>
            </a:r>
            <a:r>
              <a:rPr lang="ja-JP" altLang="en-US" sz="1100" b="1" dirty="0">
                <a:solidFill>
                  <a:srgbClr val="026621"/>
                </a:solidFill>
                <a:latin typeface="Meiryo UI" panose="020B0604030504040204" pitchFamily="50" charset="-128"/>
                <a:ea typeface="Meiryo UI" panose="020B0604030504040204" pitchFamily="50" charset="-128"/>
              </a:rPr>
              <a:t>（フィリピン）</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海外英語研修（３週間）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往復渡航費・研修費・留学保険：２２万円、寮費：２万円、食費：３万円、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雑費：５万円、合計：３２万円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0873" y="2506417"/>
            <a:ext cx="2288450" cy="1277273"/>
          </a:xfrm>
          <a:prstGeom prst="rect">
            <a:avLst/>
          </a:prstGeom>
          <a:noFill/>
        </p:spPr>
        <p:txBody>
          <a:bodyPr wrap="square" rtlCol="0">
            <a:spAutoFit/>
          </a:bodyPr>
          <a:lstStyle/>
          <a:p>
            <a:r>
              <a:rPr kumimoji="1" lang="ja-JP" altLang="en-US" sz="1100" b="1" dirty="0">
                <a:solidFill>
                  <a:srgbClr val="026621"/>
                </a:solidFill>
                <a:latin typeface="Meiryo UI" panose="020B0604030504040204" pitchFamily="50" charset="-128"/>
                <a:ea typeface="Meiryo UI" panose="020B0604030504040204" pitchFamily="50" charset="-128"/>
              </a:rPr>
              <a:t>③国際ボランティア（フランス）</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「修復事業」（３週間）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往復渡航費：１５万円、プロジェクト参加費：４万円、保険：２万円、交通費：２万円、その他：１万円、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合計：２４万円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139" y="2512611"/>
            <a:ext cx="2596120" cy="1138773"/>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①国際研修（台湾）</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課題解決型国際研修（</a:t>
            </a:r>
            <a:r>
              <a:rPr kumimoji="1" lang="en-US" altLang="ja-JP" sz="1100" b="1" dirty="0">
                <a:solidFill>
                  <a:srgbClr val="026621"/>
                </a:solidFill>
                <a:latin typeface="Meiryo UI" panose="020B0604030504040204" pitchFamily="50" charset="-128"/>
                <a:ea typeface="Meiryo UI" panose="020B0604030504040204" pitchFamily="50" charset="-128"/>
              </a:rPr>
              <a:t>13</a:t>
            </a:r>
            <a:r>
              <a:rPr kumimoji="1" lang="ja-JP" altLang="en-US" sz="1100" b="1" dirty="0">
                <a:solidFill>
                  <a:srgbClr val="026621"/>
                </a:solidFill>
                <a:latin typeface="Meiryo UI" panose="020B0604030504040204" pitchFamily="50" charset="-128"/>
                <a:ea typeface="Meiryo UI" panose="020B0604030504040204" pitchFamily="50" charset="-128"/>
              </a:rPr>
              <a:t>日間）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往復渡航費・宿泊費：</a:t>
            </a:r>
            <a:r>
              <a:rPr lang="en-US" altLang="ja-JP" sz="900" dirty="0">
                <a:latin typeface="Meiryo UI" panose="020B0604030504040204" pitchFamily="50" charset="-128"/>
                <a:ea typeface="Meiryo UI" panose="020B0604030504040204" pitchFamily="50" charset="-128"/>
              </a:rPr>
              <a:t>13</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食費等：</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万円、留学保険等：</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千円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雑費：</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万円、合計：</a:t>
            </a:r>
            <a:r>
              <a:rPr lang="en-US" altLang="ja-JP" sz="900" dirty="0">
                <a:latin typeface="Meiryo UI" panose="020B0604030504040204" pitchFamily="50" charset="-128"/>
                <a:ea typeface="Meiryo UI" panose="020B0604030504040204" pitchFamily="50" charset="-128"/>
              </a:rPr>
              <a:t>17.5</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a:t>
            </a:r>
            <a:r>
              <a:rPr lang="en-US" altLang="ja-JP" sz="900" dirty="0">
                <a:latin typeface="Meiryo UI" panose="020B0604030504040204" pitchFamily="50" charset="-128"/>
                <a:ea typeface="Meiryo UI" panose="020B0604030504040204" pitchFamily="50" charset="-128"/>
              </a:rPr>
              <a:t>6</a:t>
            </a:r>
            <a:r>
              <a:rPr lang="ja-JP" altLang="en-US" sz="900" dirty="0">
                <a:latin typeface="Meiryo UI" panose="020B0604030504040204" pitchFamily="50" charset="-128"/>
                <a:ea typeface="Meiryo UI" panose="020B0604030504040204" pitchFamily="50" charset="-128"/>
              </a:rPr>
              <a:t>万円支給有）</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25204" y="3664794"/>
            <a:ext cx="2596120" cy="1415772"/>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⑤トビタテ！留学</a:t>
            </a:r>
            <a:r>
              <a:rPr lang="en-US" altLang="ja-JP" sz="1100" b="1" dirty="0">
                <a:solidFill>
                  <a:srgbClr val="026621"/>
                </a:solidFill>
                <a:latin typeface="Meiryo UI" panose="020B0604030504040204" pitchFamily="50" charset="-128"/>
                <a:ea typeface="Meiryo UI" panose="020B0604030504040204" pitchFamily="50" charset="-128"/>
              </a:rPr>
              <a:t>JAPAN</a:t>
            </a:r>
            <a:r>
              <a:rPr lang="ja-JP" altLang="en-US" sz="1100" b="1" dirty="0">
                <a:solidFill>
                  <a:srgbClr val="026621"/>
                </a:solidFill>
                <a:latin typeface="Meiryo UI" panose="020B0604030504040204" pitchFamily="50" charset="-128"/>
                <a:ea typeface="Meiryo UI" panose="020B0604030504040204" pitchFamily="50" charset="-128"/>
              </a:rPr>
              <a:t>（カナダ）</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a:t>
            </a:r>
            <a:r>
              <a:rPr lang="ja-JP" altLang="en-US" sz="1100" b="1" dirty="0">
                <a:solidFill>
                  <a:srgbClr val="026621"/>
                </a:solidFill>
                <a:latin typeface="Meiryo UI" panose="020B0604030504040204" pitchFamily="50" charset="-128"/>
                <a:ea typeface="Meiryo UI" panose="020B0604030504040204" pitchFamily="50" charset="-128"/>
              </a:rPr>
              <a:t>サスカチュワン大学</a:t>
            </a:r>
            <a:r>
              <a:rPr kumimoji="1" lang="ja-JP" altLang="en-US" sz="1100" b="1" dirty="0">
                <a:solidFill>
                  <a:srgbClr val="026621"/>
                </a:solidFill>
                <a:latin typeface="Meiryo UI" panose="020B0604030504040204" pitchFamily="50" charset="-128"/>
                <a:ea typeface="Meiryo UI" panose="020B0604030504040204" pitchFamily="50" charset="-128"/>
              </a:rPr>
              <a:t>（１年間）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往復渡航費：２２万円、授業料等：１３０万円、パスポート・ビザ申請等：３万円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ホームステイ代・家賃等：６２万円、留学保険：１２万円、その他生活費：２１万円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合計：２５０万円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（トビタテ奨学金　２２６万円支給有）</a:t>
            </a:r>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292" y="5431184"/>
            <a:ext cx="3505027" cy="1231106"/>
          </a:xfrm>
          <a:prstGeom prst="rect">
            <a:avLst/>
          </a:prstGeom>
          <a:noFill/>
        </p:spPr>
        <p:txBody>
          <a:bodyPr wrap="square" rtlCol="0">
            <a:spAutoFit/>
          </a:bodyPr>
          <a:lstStyle/>
          <a:p>
            <a:r>
              <a:rPr lang="en-US" altLang="ja-JP" sz="1200" b="1" dirty="0">
                <a:solidFill>
                  <a:srgbClr val="00B050"/>
                </a:solidFill>
                <a:latin typeface="Meiryo UI" panose="020B0604030504040204" pitchFamily="50" charset="-128"/>
                <a:ea typeface="Meiryo UI" panose="020B0604030504040204" pitchFamily="50" charset="-128"/>
              </a:rPr>
              <a:t>1.</a:t>
            </a:r>
            <a:r>
              <a:rPr lang="ja-JP" altLang="en-US" sz="1200" b="1" dirty="0">
                <a:solidFill>
                  <a:srgbClr val="00B050"/>
                </a:solidFill>
                <a:latin typeface="Meiryo UI" panose="020B0604030504040204" pitchFamily="50" charset="-128"/>
                <a:ea typeface="Meiryo UI" panose="020B0604030504040204" pitchFamily="50" charset="-128"/>
              </a:rPr>
              <a:t>日本学生支援機構（ＪＡＳＳＯ</a:t>
            </a:r>
            <a:r>
              <a:rPr lang="en-US" altLang="ja-JP" sz="1200" b="1" dirty="0">
                <a:solidFill>
                  <a:srgbClr val="00B050"/>
                </a:solidFill>
                <a:latin typeface="Meiryo UI" panose="020B0604030504040204" pitchFamily="50" charset="-128"/>
                <a:ea typeface="Meiryo UI" panose="020B0604030504040204" pitchFamily="50" charset="-128"/>
              </a:rPr>
              <a:t>)</a:t>
            </a:r>
          </a:p>
          <a:p>
            <a:r>
              <a:rPr lang="ja-JP" altLang="en-US" sz="1200" b="1" dirty="0">
                <a:solidFill>
                  <a:srgbClr val="00B050"/>
                </a:solidFill>
                <a:latin typeface="Meiryo UI" panose="020B0604030504040204" pitchFamily="50" charset="-128"/>
                <a:ea typeface="Meiryo UI" panose="020B0604030504040204" pitchFamily="50" charset="-128"/>
              </a:rPr>
              <a:t>　　海外留学支援制度（協定派遣）奨学金</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0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岩手大学から</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に申請し、採択となった派遣プログラムの参加者に支給となる返還不要の給付型奨学金です。学内で奨学金支給対象者の募集・選考を行います。また、</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の定める成績基準をクリアする必要があります。</a:t>
            </a:r>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渡航先により、</a:t>
            </a:r>
            <a:r>
              <a:rPr lang="ja-JP" altLang="en-US" sz="1000" dirty="0">
                <a:solidFill>
                  <a:srgbClr val="FF0000"/>
                </a:solidFill>
                <a:latin typeface="Meiryo UI" panose="020B0604030504040204" pitchFamily="50" charset="-128"/>
                <a:ea typeface="Meiryo UI" panose="020B0604030504040204" pitchFamily="50" charset="-128"/>
              </a:rPr>
              <a:t>月額６～１０万円の奨学金</a:t>
            </a:r>
            <a:r>
              <a:rPr lang="ja-JP" altLang="en-US" sz="1000" dirty="0">
                <a:solidFill>
                  <a:prstClr val="black"/>
                </a:solidFill>
                <a:latin typeface="Meiryo UI" panose="020B0604030504040204" pitchFamily="50" charset="-128"/>
                <a:ea typeface="Meiryo UI" panose="020B0604030504040204" pitchFamily="50" charset="-128"/>
              </a:rPr>
              <a:t>が支給されます。</a:t>
            </a:r>
            <a:endParaRPr kumimoji="1" lang="ja-JP" altLang="en-US" sz="1000" dirty="0"/>
          </a:p>
        </p:txBody>
      </p:sp>
      <p:sp>
        <p:nvSpPr>
          <p:cNvPr id="16" name="テキスト ボックス 15"/>
          <p:cNvSpPr txBox="1"/>
          <p:nvPr/>
        </p:nvSpPr>
        <p:spPr>
          <a:xfrm>
            <a:off x="-55616" y="7857000"/>
            <a:ext cx="3523673" cy="1138773"/>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３</a:t>
            </a:r>
            <a:r>
              <a:rPr lang="en-US" altLang="ja-JP" sz="1200" b="1" dirty="0">
                <a:solidFill>
                  <a:srgbClr val="00B050"/>
                </a:solidFill>
                <a:latin typeface="Meiryo UI" panose="020B0604030504040204" pitchFamily="50" charset="-128"/>
                <a:ea typeface="Meiryo UI" panose="020B0604030504040204" pitchFamily="50" charset="-128"/>
              </a:rPr>
              <a:t>.</a:t>
            </a:r>
            <a:r>
              <a:rPr lang="ja-JP" altLang="en-US" sz="1200" b="1" dirty="0">
                <a:solidFill>
                  <a:srgbClr val="00B050"/>
                </a:solidFill>
                <a:latin typeface="Meiryo UI" panose="020B0604030504040204" pitchFamily="50" charset="-128"/>
                <a:ea typeface="Meiryo UI" panose="020B0604030504040204" pitchFamily="50" charset="-128"/>
              </a:rPr>
              <a:t>トビタテ！留学ＪＡＰＡＮ</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（官民協働海外留学支援制度）</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4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文部科学省と</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が民間企業・団体からの寄付により設立した返還不要の奨学金です。学生本人が留学計画を作成、大学を窓口に申請し、書面審査及び面接審査を経て、支給対象者が決定されます。</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7135" y="6689339"/>
            <a:ext cx="3506712" cy="1200329"/>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２．岩手大学イーハトーヴ基金奨学金</a:t>
            </a:r>
            <a:r>
              <a:rPr lang="zh-TW" altLang="en-US" sz="1200" dirty="0">
                <a:solidFill>
                  <a:prstClr val="black"/>
                </a:solidFill>
                <a:latin typeface="Meiryo UI" panose="020B0604030504040204" pitchFamily="50" charset="-128"/>
                <a:ea typeface="Meiryo UI" panose="020B0604030504040204" pitchFamily="50" charset="-128"/>
              </a:rPr>
              <a:t>　　</a:t>
            </a:r>
            <a:r>
              <a:rPr lang="zh-TW" altLang="en-US" sz="1100" dirty="0">
                <a:solidFill>
                  <a:prstClr val="black"/>
                </a:solidFill>
                <a:latin typeface="Meiryo UI" panose="020B0604030504040204" pitchFamily="50" charset="-128"/>
                <a:ea typeface="Meiryo UI" panose="020B0604030504040204" pitchFamily="50" charset="-128"/>
              </a:rPr>
              <a:t>　　　　　　</a:t>
            </a:r>
          </a:p>
          <a:p>
            <a:pPr lvl="0"/>
            <a:r>
              <a:rPr lang="ja-JP" altLang="en-US" sz="1000" dirty="0">
                <a:solidFill>
                  <a:prstClr val="black"/>
                </a:solidFill>
                <a:latin typeface="Meiryo UI" panose="020B0604030504040204" pitchFamily="50" charset="-128"/>
                <a:ea typeface="Meiryo UI" panose="020B0604030504040204" pitchFamily="50" charset="-128"/>
              </a:rPr>
              <a:t>○海外留学派遣支援事業</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岩手大学が認めた海外の大学に交換留学する者及び海外研修プログラムに参加する学生を支援する制度です。</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交換留学は</a:t>
            </a:r>
            <a:r>
              <a:rPr lang="ja-JP" altLang="en-US" sz="1000" dirty="0">
                <a:solidFill>
                  <a:srgbClr val="FF0000"/>
                </a:solidFill>
                <a:latin typeface="Meiryo UI" panose="020B0604030504040204" pitchFamily="50" charset="-128"/>
                <a:ea typeface="Meiryo UI" panose="020B0604030504040204" pitchFamily="50" charset="-128"/>
              </a:rPr>
              <a:t>１５～２０万円</a:t>
            </a:r>
            <a:r>
              <a:rPr lang="ja-JP" altLang="en-US" sz="1000" dirty="0">
                <a:solidFill>
                  <a:prstClr val="black"/>
                </a:solidFill>
                <a:latin typeface="Meiryo UI" panose="020B0604030504040204" pitchFamily="50" charset="-128"/>
                <a:ea typeface="Meiryo UI" panose="020B0604030504040204" pitchFamily="50" charset="-128"/>
              </a:rPr>
              <a:t>、短期派遣</a:t>
            </a:r>
            <a:r>
              <a:rPr lang="ja-JP" altLang="en-US" sz="1000" dirty="0">
                <a:solidFill>
                  <a:srgbClr val="FF0000"/>
                </a:solidFill>
                <a:latin typeface="Meiryo UI" panose="020B0604030504040204" pitchFamily="50" charset="-128"/>
                <a:ea typeface="Meiryo UI" panose="020B0604030504040204" pitchFamily="50" charset="-128"/>
              </a:rPr>
              <a:t>４万円</a:t>
            </a:r>
            <a:r>
              <a:rPr lang="ja-JP" altLang="en-US" sz="1000" dirty="0">
                <a:solidFill>
                  <a:prstClr val="black"/>
                </a:solidFill>
                <a:latin typeface="Meiryo UI" panose="020B0604030504040204" pitchFamily="50" charset="-128"/>
                <a:ea typeface="Meiryo UI" panose="020B0604030504040204" pitchFamily="50" charset="-128"/>
              </a:rPr>
              <a:t>の支援経費を支給します。他団体等からの留学奨学金の支給を受けていないこと、本学が定める成績基準をクリアしていることが条件です。</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337722" y="6955517"/>
            <a:ext cx="3484048" cy="1815882"/>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５．その他の留学支援制度について</a:t>
            </a:r>
            <a:endParaRPr lang="zh-TW" altLang="en-US" sz="11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①岩手大学の各学部後援会補助</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参加プログラムにより、各学部の後援会から支援金支給があります。詳細は各学部の事務室にお問い合わせください。</a:t>
            </a:r>
            <a:endParaRPr lang="en-US" altLang="ja-JP" sz="1000" dirty="0">
              <a:solidFill>
                <a:prstClr val="black"/>
              </a:solidFill>
              <a:latin typeface="Meiryo UI" panose="020B0604030504040204" pitchFamily="50" charset="-128"/>
              <a:ea typeface="Meiryo UI" panose="020B0604030504040204" pitchFamily="50" charset="-128"/>
            </a:endParaRPr>
          </a:p>
          <a:p>
            <a:pPr lvl="0"/>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②海外留学奨学金検索サイトの活用</a:t>
            </a:r>
          </a:p>
          <a:p>
            <a:pPr lvl="0"/>
            <a:r>
              <a:rPr lang="ja-JP" altLang="en-US" sz="1000" dirty="0">
                <a:solidFill>
                  <a:prstClr val="black"/>
                </a:solidFill>
                <a:latin typeface="Meiryo UI" panose="020B0604030504040204" pitchFamily="50" charset="-128"/>
                <a:ea typeface="Meiryo UI" panose="020B0604030504040204" pitchFamily="50" charset="-128"/>
              </a:rPr>
              <a:t>　日本学生支援機構（</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が運営しているサイトでは、文部科学省や国内外の教育機関、各種団体等が提供している、海外に留学するための様々な奨学金制度の検索ができます。</a:t>
            </a:r>
          </a:p>
          <a:p>
            <a:endParaRPr kumimoji="1" lang="en-US" altLang="ja-JP" sz="1000" dirty="0"/>
          </a:p>
          <a:p>
            <a:endParaRPr kumimoji="1" lang="ja-JP" altLang="en-US" sz="1000" dirty="0"/>
          </a:p>
        </p:txBody>
      </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44" y="8443585"/>
            <a:ext cx="1718804" cy="375011"/>
          </a:xfrm>
          <a:prstGeom prst="rect">
            <a:avLst/>
          </a:prstGeom>
        </p:spPr>
      </p:pic>
      <p:sp>
        <p:nvSpPr>
          <p:cNvPr id="31" name="正方形/長方形 30"/>
          <p:cNvSpPr/>
          <p:nvPr/>
        </p:nvSpPr>
        <p:spPr>
          <a:xfrm>
            <a:off x="3915220" y="8757899"/>
            <a:ext cx="2483693" cy="276999"/>
          </a:xfrm>
          <a:prstGeom prst="rect">
            <a:avLst/>
          </a:prstGeom>
        </p:spPr>
        <p:txBody>
          <a:bodyPr wrap="none">
            <a:spAutoFit/>
          </a:bodyPr>
          <a:lstStyle/>
          <a:p>
            <a:r>
              <a:rPr lang="ja-JP" altLang="en-US" sz="1200" b="1" dirty="0">
                <a:solidFill>
                  <a:schemeClr val="accent5"/>
                </a:solidFill>
                <a:latin typeface="Meiryo UI" panose="020B0604030504040204" pitchFamily="50" charset="-128"/>
                <a:ea typeface="Meiryo UI" panose="020B0604030504040204" pitchFamily="50" charset="-128"/>
              </a:rPr>
              <a:t>http://ryugaku.jasso.go.jp/</a:t>
            </a:r>
          </a:p>
        </p:txBody>
      </p:sp>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26" name="テキスト ボックス 25"/>
          <p:cNvSpPr txBox="1"/>
          <p:nvPr/>
        </p:nvSpPr>
        <p:spPr>
          <a:xfrm>
            <a:off x="8960" y="8892000"/>
            <a:ext cx="360040" cy="261610"/>
          </a:xfrm>
          <a:prstGeom prst="rect">
            <a:avLst/>
          </a:prstGeom>
          <a:noFill/>
        </p:spPr>
        <p:txBody>
          <a:bodyPr wrap="square" rtlCol="0">
            <a:spAutoFit/>
          </a:bodyPr>
          <a:lstStyle/>
          <a:p>
            <a:r>
              <a:rPr kumimoji="1" lang="en-US" altLang="ja-JP" sz="1100" dirty="0"/>
              <a:t>-5-</a:t>
            </a:r>
            <a:endParaRPr kumimoji="1" lang="ja-JP" altLang="en-US" sz="1100" dirty="0"/>
          </a:p>
        </p:txBody>
      </p:sp>
      <p:grpSp>
        <p:nvGrpSpPr>
          <p:cNvPr id="27" name="グループ化 26"/>
          <p:cNvGrpSpPr/>
          <p:nvPr/>
        </p:nvGrpSpPr>
        <p:grpSpPr>
          <a:xfrm>
            <a:off x="9376751" y="1322688"/>
            <a:ext cx="505200" cy="4835407"/>
            <a:chOff x="9134530" y="1324422"/>
            <a:chExt cx="505200" cy="4835407"/>
          </a:xfrm>
        </p:grpSpPr>
        <p:sp>
          <p:nvSpPr>
            <p:cNvPr id="29" name="角丸四角形 28"/>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322623" y="5337000"/>
            <a:ext cx="3473957" cy="553998"/>
          </a:xfrm>
          <a:prstGeom prst="rect">
            <a:avLst/>
          </a:prstGeom>
          <a:noFill/>
        </p:spPr>
        <p:txBody>
          <a:bodyPr wrap="square" rtlCol="0">
            <a:spAutoFit/>
          </a:bodyPr>
          <a:lstStyle/>
          <a:p>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渡航先により、</a:t>
            </a:r>
            <a:r>
              <a:rPr lang="ja-JP" altLang="en-US" sz="1000" dirty="0">
                <a:solidFill>
                  <a:srgbClr val="FF0000"/>
                </a:solidFill>
                <a:latin typeface="Meiryo UI" panose="020B0604030504040204" pitchFamily="50" charset="-128"/>
                <a:ea typeface="Meiryo UI" panose="020B0604030504040204" pitchFamily="50" charset="-128"/>
              </a:rPr>
              <a:t>月額６～１６万円の奨学金</a:t>
            </a:r>
            <a:r>
              <a:rPr lang="ja-JP" altLang="en-US" sz="1000" dirty="0">
                <a:solidFill>
                  <a:prstClr val="black"/>
                </a:solidFill>
                <a:latin typeface="Meiryo UI" panose="020B0604030504040204" pitchFamily="50" charset="-128"/>
                <a:ea typeface="Meiryo UI" panose="020B0604030504040204" pitchFamily="50" charset="-128"/>
              </a:rPr>
              <a:t>が支給されるほかに、</a:t>
            </a:r>
            <a:r>
              <a:rPr lang="ja-JP" altLang="en-US" sz="1000" dirty="0">
                <a:solidFill>
                  <a:srgbClr val="FF0000"/>
                </a:solidFill>
                <a:latin typeface="Meiryo UI" panose="020B0604030504040204" pitchFamily="50" charset="-128"/>
                <a:ea typeface="Meiryo UI" panose="020B0604030504040204" pitchFamily="50" charset="-128"/>
              </a:rPr>
              <a:t>留学準備金、留学先の授業料</a:t>
            </a:r>
            <a:r>
              <a:rPr lang="ja-JP" altLang="en-US" sz="1000" dirty="0">
                <a:solidFill>
                  <a:prstClr val="black"/>
                </a:solidFill>
                <a:latin typeface="Meiryo UI" panose="020B0604030504040204" pitchFamily="50" charset="-128"/>
                <a:ea typeface="Meiryo UI" panose="020B0604030504040204" pitchFamily="50" charset="-128"/>
              </a:rPr>
              <a:t>の支援があります。</a:t>
            </a:r>
            <a:endParaRPr kumimoji="1" lang="ja-JP" altLang="en-US" sz="1000" dirty="0"/>
          </a:p>
        </p:txBody>
      </p:sp>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826" y="7929852"/>
            <a:ext cx="1253896" cy="368793"/>
          </a:xfrm>
          <a:prstGeom prst="rect">
            <a:avLst/>
          </a:prstGeom>
        </p:spPr>
      </p:pic>
      <p:sp>
        <p:nvSpPr>
          <p:cNvPr id="41" name="テキスト ボックス 40"/>
          <p:cNvSpPr txBox="1"/>
          <p:nvPr/>
        </p:nvSpPr>
        <p:spPr>
          <a:xfrm>
            <a:off x="3327383" y="5922000"/>
            <a:ext cx="3484048" cy="1231106"/>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４．いわてグローカル人材育成推進協議会 海外留学支援事業について</a:t>
            </a:r>
          </a:p>
          <a:p>
            <a:pPr lvl="0"/>
            <a:r>
              <a:rPr lang="ja-JP" altLang="en-US" sz="1000" dirty="0">
                <a:latin typeface="Meiryo UI" panose="020B0604030504040204" pitchFamily="50" charset="-128"/>
                <a:ea typeface="Meiryo UI" panose="020B0604030504040204" pitchFamily="50" charset="-128"/>
              </a:rPr>
              <a:t>岩手県の企業、地方公共団体及び高等教育機関等で構成する協議会が運営する返還不要の奨学金です。事前事後の県内インターンと留学がセットのプログラムで、奨学金、留学準備金及び授業料が支給されます。（一人当たり</a:t>
            </a:r>
            <a:r>
              <a:rPr lang="en-US" altLang="ja-JP" sz="1000" dirty="0">
                <a:latin typeface="Meiryo UI" panose="020B0604030504040204" pitchFamily="50" charset="-128"/>
                <a:ea typeface="Meiryo UI" panose="020B0604030504040204" pitchFamily="50" charset="-128"/>
              </a:rPr>
              <a:t>50 </a:t>
            </a:r>
            <a:r>
              <a:rPr lang="ja-JP" altLang="en-US" sz="1000" dirty="0">
                <a:latin typeface="Meiryo UI" panose="020B0604030504040204" pitchFamily="50" charset="-128"/>
                <a:ea typeface="Meiryo UI" panose="020B0604030504040204" pitchFamily="50" charset="-128"/>
              </a:rPr>
              <a:t>万円が上限）</a:t>
            </a:r>
            <a:endParaRPr kumimoji="1" lang="en-US" altLang="ja-JP" sz="1000" dirty="0"/>
          </a:p>
          <a:p>
            <a:endParaRPr kumimoji="1" lang="ja-JP" altLang="en-US" sz="1000" dirty="0"/>
          </a:p>
        </p:txBody>
      </p:sp>
    </p:spTree>
    <p:extLst>
      <p:ext uri="{BB962C8B-B14F-4D97-AF65-F5344CB8AC3E}">
        <p14:creationId xmlns:p14="http://schemas.microsoft.com/office/powerpoint/2010/main" val="151656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endParaRPr kumimoji="1" lang="en-US" altLang="ja-JP" sz="3200" dirty="0"/>
          </a:p>
          <a:p>
            <a:pPr algn="ctr"/>
            <a:r>
              <a:rPr lang="ja-JP" altLang="en-US" sz="3200" dirty="0"/>
              <a:t>Ｑ＆Ａ</a:t>
            </a:r>
            <a:r>
              <a:rPr lang="en-US" altLang="ja-JP" sz="3200" dirty="0"/>
              <a:t> </a:t>
            </a:r>
            <a:endParaRPr kumimoji="1" lang="ja-JP" altLang="en-US" sz="3200" dirty="0"/>
          </a:p>
        </p:txBody>
      </p:sp>
      <p:sp>
        <p:nvSpPr>
          <p:cNvPr id="15" name="テキスト ボックス 14"/>
          <p:cNvSpPr txBox="1"/>
          <p:nvPr/>
        </p:nvSpPr>
        <p:spPr>
          <a:xfrm>
            <a:off x="159621" y="1613744"/>
            <a:ext cx="6535797" cy="52322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Ｑ１．留学に興味はあるのですが、まだ何も決めていません。具体的に計画を立ててから</a:t>
            </a:r>
            <a:r>
              <a:rPr kumimoji="1" lang="ja-JP" altLang="en-US" sz="1400" b="1" dirty="0">
                <a:latin typeface="Meiryo UI" panose="020B0604030504040204" pitchFamily="50" charset="-128"/>
                <a:ea typeface="Meiryo UI" panose="020B0604030504040204" pitchFamily="50" charset="-128"/>
              </a:rPr>
              <a:t>でないと留学相談はできないでしょうか？</a:t>
            </a:r>
          </a:p>
        </p:txBody>
      </p:sp>
      <p:sp>
        <p:nvSpPr>
          <p:cNvPr id="17" name="正方形/長方形 16"/>
          <p:cNvSpPr/>
          <p:nvPr/>
        </p:nvSpPr>
        <p:spPr>
          <a:xfrm>
            <a:off x="188640" y="2136964"/>
            <a:ext cx="6509737" cy="86792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大丈夫、いつでも相談にきてください！</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ひとくちに留学といっても、期間や方法は様々。岩手大学で提供しているプログラムも、</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週間の短期研修から</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年間の交換留学などが</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ヶ国以上で展開されており、体験できる内容は多種多様です。</a:t>
            </a:r>
            <a:r>
              <a:rPr lang="ja-JP" altLang="en-US" sz="1200" u="sng" dirty="0">
                <a:solidFill>
                  <a:schemeClr val="tx1"/>
                </a:solidFill>
                <a:latin typeface="Meiryo UI" panose="020B0604030504040204" pitchFamily="50" charset="-128"/>
                <a:ea typeface="Meiryo UI" panose="020B0604030504040204" pitchFamily="50" charset="-128"/>
              </a:rPr>
              <a:t>あなたが“留学”で何をしたいのか、どんなプログラムが合っているのか</a:t>
            </a:r>
            <a:r>
              <a:rPr lang="ja-JP" altLang="en-US" sz="1200" dirty="0">
                <a:solidFill>
                  <a:schemeClr val="tx1"/>
                </a:solidFill>
                <a:latin typeface="Meiryo UI" panose="020B0604030504040204" pitchFamily="50" charset="-128"/>
                <a:ea typeface="Meiryo UI" panose="020B0604030504040204" pitchFamily="50" charset="-128"/>
              </a:rPr>
              <a:t>について理解を深めるところからお手伝いします。</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7466" y="2997000"/>
            <a:ext cx="650973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Ｑ２．英語ができれば留学できますか？</a:t>
            </a:r>
            <a:endParaRPr lang="en-US" altLang="ja-JP"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238189" y="3304777"/>
            <a:ext cx="6509737" cy="128432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語学力（英語）も必要ですが、「自分が何をしたいか」</a:t>
            </a:r>
            <a:r>
              <a:rPr lang="ja-JP" altLang="en-US" sz="1400" b="1" dirty="0">
                <a:solidFill>
                  <a:srgbClr val="FF0000"/>
                </a:solidFill>
                <a:latin typeface="Meiryo UI" panose="020B0604030504040204" pitchFamily="50" charset="-128"/>
                <a:ea typeface="Meiryo UI" panose="020B0604030504040204" pitchFamily="50" charset="-128"/>
              </a:rPr>
              <a:t>が大切です。</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考えてみてください。日本語が使えるだけで、日本での学生生活を充実して過ごせるでしょうか？やはり目的意識が大切ですよね。とはいえ、確かに現地で生活するためには一定の語学力が必要です。留学先が英語圏の場合は申請条件に英語能力試験の基準点を設定している場合が多いですし、非英語圏の場合もある程度現地の言語を学んでいくことが望ましいでしょう。岩手大学では語学力を強化するための様々なサポートを用意していますので、ぜひ活用してください。</a:t>
            </a:r>
            <a:endParaRPr kumimoji="1" lang="ja-JP" altLang="en-US" sz="1200" b="1" dirty="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47868" y="7745114"/>
            <a:ext cx="6509737" cy="123688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まずはメールでご連絡、または国際課までお立ち寄りください。　</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留学相談は専門の教員が対応します。まずは希望日や時間帯をメールで連絡してください。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相談者：</a:t>
            </a:r>
            <a:r>
              <a:rPr lang="en-US" altLang="ja-JP" sz="1200" dirty="0">
                <a:solidFill>
                  <a:schemeClr val="tx1"/>
                </a:solidFill>
                <a:latin typeface="Meiryo UI" panose="020B0604030504040204" pitchFamily="50" charset="-128"/>
                <a:ea typeface="Meiryo UI" panose="020B0604030504040204" pitchFamily="50" charset="-128"/>
              </a:rPr>
              <a:t> Jacob Petersen </a:t>
            </a:r>
            <a:r>
              <a:rPr lang="ja-JP" altLang="en-US" sz="1200" dirty="0">
                <a:solidFill>
                  <a:schemeClr val="tx1"/>
                </a:solidFill>
                <a:latin typeface="Meiryo UI" panose="020B0604030504040204" pitchFamily="50" charset="-128"/>
                <a:ea typeface="Meiryo UI" panose="020B0604030504040204" pitchFamily="50" charset="-128"/>
              </a:rPr>
              <a:t>（国際教育センター教授）</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a:t>
            </a:r>
            <a:r>
              <a:rPr lang="en-US" altLang="ja-JP" sz="1200" dirty="0">
                <a:solidFill>
                  <a:schemeClr val="tx1"/>
                </a:solidFill>
                <a:latin typeface="Meiryo UI" panose="020B0604030504040204" pitchFamily="50" charset="-128"/>
                <a:ea typeface="Meiryo UI" panose="020B0604030504040204" pitchFamily="50" charset="-128"/>
              </a:rPr>
              <a:t> jacobp@iwate-u.ac.jp</a:t>
            </a:r>
            <a:endParaRPr lang="ja-JP" altLang="en-US"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研究室：学生センターＢ棟</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階　</a:t>
            </a:r>
            <a:r>
              <a:rPr lang="en-US" altLang="ja-JP" sz="1200" dirty="0">
                <a:solidFill>
                  <a:schemeClr val="tx1"/>
                </a:solidFill>
                <a:latin typeface="Meiryo UI" panose="020B0604030504040204" pitchFamily="50" charset="-128"/>
                <a:ea typeface="Meiryo UI" panose="020B0604030504040204" pitchFamily="50" charset="-128"/>
              </a:rPr>
              <a:t>206</a:t>
            </a:r>
            <a:r>
              <a:rPr lang="ja-JP" altLang="en-US" sz="1200" dirty="0">
                <a:solidFill>
                  <a:schemeClr val="tx1"/>
                </a:solidFill>
                <a:latin typeface="Meiryo UI" panose="020B0604030504040204" pitchFamily="50" charset="-128"/>
                <a:ea typeface="Meiryo UI" panose="020B0604030504040204" pitchFamily="50" charset="-128"/>
              </a:rPr>
              <a:t>号室　</a:t>
            </a:r>
          </a:p>
          <a:p>
            <a:r>
              <a:rPr lang="ja-JP" altLang="en-US" sz="1200" dirty="0">
                <a:solidFill>
                  <a:schemeClr val="tx1"/>
                </a:solidFill>
                <a:latin typeface="Meiryo UI" panose="020B0604030504040204" pitchFamily="50" charset="-128"/>
                <a:ea typeface="Meiryo UI" panose="020B0604030504040204" pitchFamily="50" charset="-128"/>
              </a:rPr>
              <a:t>留学に係る一般的・全般的な情報は国際課窓口でも提供しています。</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6405" y="4589097"/>
            <a:ext cx="6469013"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Ｑ３．留学準備はいつから始めればいいですか？</a:t>
            </a:r>
            <a:endParaRPr kumimoji="1"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238188" y="4879121"/>
            <a:ext cx="6509737" cy="138099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出発の１年以上前から準備するケースが多いです。まずは計画を立てましょう。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まずは具体的に“いつ留学したいか”を考え、逆算して予定を立てるとわかりやすいでしょう。卒業までに必要な授業や実習の開講時期、就職活動の予定を考えて、いつなら時間が取れるのか考えてみてください。学部生で在学中に交換留学をする場合、忙しくなるのが３年生の後半なので２年生の後半から出発する、という学生が多いです。語</a:t>
            </a:r>
            <a:r>
              <a:rPr kumimoji="1" lang="ja-JP" altLang="en-US" sz="1200" dirty="0">
                <a:solidFill>
                  <a:schemeClr val="tx1"/>
                </a:solidFill>
                <a:latin typeface="Meiryo UI" panose="020B0604030504040204" pitchFamily="50" charset="-128"/>
                <a:ea typeface="Meiryo UI" panose="020B0604030504040204" pitchFamily="50" charset="-128"/>
              </a:rPr>
              <a:t>学面や金銭面での準備は、始めるのに早すぎるということはありません。また、参加の申請は、交換留学の場合おおむね出発の１年前に受付開始となります。（短期研修はプログラムによって異なります。）</a:t>
            </a:r>
          </a:p>
        </p:txBody>
      </p:sp>
      <p:sp>
        <p:nvSpPr>
          <p:cNvPr id="20" name="テキスト ボックス 19"/>
          <p:cNvSpPr txBox="1"/>
          <p:nvPr/>
        </p:nvSpPr>
        <p:spPr>
          <a:xfrm>
            <a:off x="202857" y="7459223"/>
            <a:ext cx="649603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Ｑ５．もっと詳しく知りたいのですが</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13" name="テキスト ボックス 12"/>
          <p:cNvSpPr txBox="1"/>
          <p:nvPr/>
        </p:nvSpPr>
        <p:spPr>
          <a:xfrm>
            <a:off x="6488960" y="8892000"/>
            <a:ext cx="360040" cy="261610"/>
          </a:xfrm>
          <a:prstGeom prst="rect">
            <a:avLst/>
          </a:prstGeom>
          <a:noFill/>
        </p:spPr>
        <p:txBody>
          <a:bodyPr wrap="square" rtlCol="0">
            <a:spAutoFit/>
          </a:bodyPr>
          <a:lstStyle/>
          <a:p>
            <a:r>
              <a:rPr kumimoji="1" lang="en-US" altLang="ja-JP" sz="1100" dirty="0"/>
              <a:t>-</a:t>
            </a:r>
            <a:r>
              <a:rPr lang="en-US" altLang="ja-JP" sz="1100" dirty="0"/>
              <a:t>6</a:t>
            </a:r>
            <a:r>
              <a:rPr kumimoji="1" lang="en-US" altLang="ja-JP" sz="1100" dirty="0"/>
              <a:t>-</a:t>
            </a:r>
            <a:endParaRPr kumimoji="1" lang="ja-JP" altLang="en-US" sz="1100" dirty="0"/>
          </a:p>
        </p:txBody>
      </p:sp>
      <p:grpSp>
        <p:nvGrpSpPr>
          <p:cNvPr id="14" name="グループ化 13"/>
          <p:cNvGrpSpPr/>
          <p:nvPr/>
        </p:nvGrpSpPr>
        <p:grpSpPr>
          <a:xfrm>
            <a:off x="9376751" y="1322688"/>
            <a:ext cx="505200" cy="4835407"/>
            <a:chOff x="9134530" y="1324422"/>
            <a:chExt cx="505200" cy="4835407"/>
          </a:xfrm>
        </p:grpSpPr>
        <p:sp>
          <p:nvSpPr>
            <p:cNvPr id="16" name="角丸四角形 15"/>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p:cNvSpPr txBox="1"/>
          <p:nvPr/>
        </p:nvSpPr>
        <p:spPr>
          <a:xfrm>
            <a:off x="223872" y="6282000"/>
            <a:ext cx="649603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Ｑ４．コロナ禍でも留学に行けますか？</a:t>
            </a:r>
            <a:endParaRPr kumimoji="1" lang="ja-JP" altLang="en-US"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247868" y="6546005"/>
            <a:ext cx="6509737" cy="84375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大学の</a:t>
            </a:r>
            <a:r>
              <a:rPr lang="en-US" altLang="ja-JP" sz="1400" b="1" dirty="0">
                <a:solidFill>
                  <a:srgbClr val="FF0000"/>
                </a:solidFill>
                <a:latin typeface="Meiryo UI" panose="020B0604030504040204" pitchFamily="50" charset="-128"/>
                <a:ea typeface="Meiryo UI" panose="020B0604030504040204" pitchFamily="50" charset="-128"/>
              </a:rPr>
              <a:t>HP</a:t>
            </a:r>
            <a:r>
              <a:rPr lang="ja-JP" altLang="en-US" sz="1400" b="1" dirty="0">
                <a:solidFill>
                  <a:srgbClr val="FF0000"/>
                </a:solidFill>
                <a:latin typeface="Meiryo UI" panose="020B0604030504040204" pitchFamily="50" charset="-128"/>
                <a:ea typeface="Meiryo UI" panose="020B0604030504040204" pitchFamily="50" charset="-128"/>
              </a:rPr>
              <a:t>で要件を確認してみましょう。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留学に行くための要件は、大学</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https://www.iwate-u.ac.jp/coronavirus2020iwate-u.html </a:t>
            </a:r>
            <a:r>
              <a:rPr lang="ja-JP" altLang="en-US" sz="1200" dirty="0">
                <a:solidFill>
                  <a:schemeClr val="tx1"/>
                </a:solidFill>
                <a:latin typeface="Meiryo UI" panose="020B0604030504040204" pitchFamily="50" charset="-128"/>
                <a:ea typeface="Meiryo UI" panose="020B0604030504040204" pitchFamily="50" charset="-128"/>
              </a:rPr>
              <a:t>）で公開しています。世界各国の感染状況や世界情勢によって変わることがありますので、留学を考えている方はチェックしておくとよいでしょう。</a:t>
            </a:r>
            <a:endParaRPr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187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kumimoji="1" lang="ja-JP" altLang="en-US" sz="3600" dirty="0">
                <a:latin typeface="Meiryo UI" panose="020B0604030504040204" pitchFamily="50" charset="-128"/>
                <a:ea typeface="Meiryo UI" panose="020B0604030504040204" pitchFamily="50" charset="-128"/>
              </a:rPr>
              <a:t>学内での</a:t>
            </a:r>
            <a:br>
              <a:rPr kumimoji="1"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留学・外国語学習支援</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EEA50A"/>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041388" y="1822144"/>
            <a:ext cx="1954381" cy="369332"/>
          </a:xfrm>
          <a:prstGeom prst="rect">
            <a:avLst/>
          </a:prstGeom>
          <a:noFill/>
        </p:spPr>
        <p:txBody>
          <a:bodyPr wrap="none" rtlCol="0">
            <a:spAutoFit/>
          </a:bodyPr>
          <a:lstStyle/>
          <a:p>
            <a:r>
              <a:rPr kumimoji="1" lang="ja-JP" altLang="en-US" dirty="0">
                <a:solidFill>
                  <a:schemeClr val="accent5"/>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留学相談・サポート</a:t>
            </a:r>
          </a:p>
        </p:txBody>
      </p:sp>
      <p:sp>
        <p:nvSpPr>
          <p:cNvPr id="17" name="四角形: 角を丸くする 68"/>
          <p:cNvSpPr/>
          <p:nvPr/>
        </p:nvSpPr>
        <p:spPr>
          <a:xfrm>
            <a:off x="99000" y="1765800"/>
            <a:ext cx="6602155" cy="331200"/>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留学相談</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1088" y="2146245"/>
            <a:ext cx="3102912"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留学に関心のある方、いつか留学してみたいという方を対象に個別相談を行っています。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また「トビタテ！留学</a:t>
            </a:r>
            <a:r>
              <a:rPr kumimoji="1" lang="en-US" altLang="ja-JP" sz="1100" dirty="0">
                <a:latin typeface="Meiryo UI" panose="020B0604030504040204" pitchFamily="50" charset="-128"/>
                <a:ea typeface="Meiryo UI" panose="020B0604030504040204" pitchFamily="50" charset="-128"/>
              </a:rPr>
              <a:t>JAPAN</a:t>
            </a:r>
            <a:r>
              <a:rPr kumimoji="1" lang="ja-JP" altLang="en-US" sz="1100" dirty="0">
                <a:latin typeface="Meiryo UI" panose="020B0604030504040204" pitchFamily="50" charset="-128"/>
                <a:ea typeface="Meiryo UI" panose="020B0604030504040204" pitchFamily="50" charset="-128"/>
              </a:rPr>
              <a:t>」の申請サポートも行っています。希望する方は、メールで相談予約をしてください。</a:t>
            </a:r>
          </a:p>
        </p:txBody>
      </p:sp>
      <p:sp>
        <p:nvSpPr>
          <p:cNvPr id="25" name="四角形: 角を丸くする 34"/>
          <p:cNvSpPr/>
          <p:nvPr/>
        </p:nvSpPr>
        <p:spPr>
          <a:xfrm>
            <a:off x="125396" y="6797997"/>
            <a:ext cx="6602156"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2: </a:t>
            </a:r>
            <a:r>
              <a:rPr kumimoji="1" lang="en-US" altLang="ja-JP" sz="2000" b="1" dirty="0"/>
              <a:t>Super English</a:t>
            </a:r>
            <a:endParaRPr kumimoji="1" lang="ja-JP" altLang="en-US" sz="2000" b="1" dirty="0"/>
          </a:p>
        </p:txBody>
      </p:sp>
      <p:sp>
        <p:nvSpPr>
          <p:cNvPr id="27" name="テキスト ボックス 26"/>
          <p:cNvSpPr txBox="1"/>
          <p:nvPr/>
        </p:nvSpPr>
        <p:spPr>
          <a:xfrm>
            <a:off x="0" y="3062767"/>
            <a:ext cx="6858000" cy="369332"/>
          </a:xfrm>
          <a:prstGeom prst="rect">
            <a:avLst/>
          </a:prstGeom>
          <a:noFill/>
        </p:spPr>
        <p:txBody>
          <a:bodyPr wrap="square" rtlCol="0">
            <a:spAutoFit/>
          </a:bodyPr>
          <a:lstStyle/>
          <a:p>
            <a:pPr algn="ctr"/>
            <a:r>
              <a:rPr kumimoji="1" lang="ja-JP" altLang="en-US" dirty="0">
                <a:solidFill>
                  <a:srgbClr val="FFC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英語学習支援</a:t>
            </a:r>
          </a:p>
        </p:txBody>
      </p:sp>
      <p:sp>
        <p:nvSpPr>
          <p:cNvPr id="28" name="テキスト ボックス 27"/>
          <p:cNvSpPr txBox="1"/>
          <p:nvPr/>
        </p:nvSpPr>
        <p:spPr>
          <a:xfrm>
            <a:off x="162165" y="3762000"/>
            <a:ext cx="6501710" cy="938719"/>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留学や海外研修を目指したい、英語力を向上させたい、</a:t>
            </a:r>
            <a:r>
              <a:rPr kumimoji="1" lang="en-US" altLang="ja-JP" sz="1100" dirty="0">
                <a:latin typeface="Meiryo UI" panose="020B0604030504040204" pitchFamily="50" charset="-128"/>
                <a:ea typeface="Meiryo UI" panose="020B0604030504040204" pitchFamily="50" charset="-128"/>
              </a:rPr>
              <a:t>Step–up English</a:t>
            </a:r>
            <a:r>
              <a:rPr kumimoji="1" lang="ja-JP" altLang="en-US" sz="1100" dirty="0">
                <a:latin typeface="Meiryo UI" panose="020B0604030504040204" pitchFamily="50" charset="-128"/>
                <a:ea typeface="Meiryo UI" panose="020B0604030504040204" pitchFamily="50" charset="-128"/>
              </a:rPr>
              <a:t>を受講したいけど英語力が不足しているの</a:t>
            </a:r>
            <a:r>
              <a:rPr lang="ja-JP" altLang="en-US" sz="1100" dirty="0">
                <a:latin typeface="Meiryo UI" panose="020B0604030504040204" pitchFamily="50" charset="-128"/>
                <a:ea typeface="Meiryo UI" panose="020B0604030504040204" pitchFamily="50" charset="-128"/>
              </a:rPr>
              <a:t>でどうしよう？というあなたのために、プライベートレッスン形式で、総合的にあなたのレベルにあった語彙力アップ、読解力アップ、聴解力アップのための教材で英語学習支援をします。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募集時期：随時開始できます！（グローバルビレッジの</a:t>
            </a:r>
            <a:r>
              <a:rPr lang="en-US" altLang="ja-JP" sz="1100" dirty="0">
                <a:latin typeface="Meiryo UI" panose="020B0604030504040204" pitchFamily="50" charset="-128"/>
                <a:ea typeface="Meiryo UI" panose="020B0604030504040204" pitchFamily="50" charset="-128"/>
              </a:rPr>
              <a:t>English Time</a:t>
            </a:r>
            <a:r>
              <a:rPr lang="ja-JP" altLang="en-US" sz="1100" dirty="0">
                <a:latin typeface="Meiryo UI" panose="020B0604030504040204" pitchFamily="50" charset="-128"/>
                <a:ea typeface="Meiryo UI" panose="020B0604030504040204" pitchFamily="50" charset="-128"/>
              </a:rPr>
              <a:t>で申込できます。）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受講資格：特にありません！</a:t>
            </a:r>
            <a:endParaRPr kumimoji="1" lang="en-US" altLang="ja-JP"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62166" y="7157997"/>
            <a:ext cx="6596834"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英語圏への留学に必要な</a:t>
            </a:r>
            <a:r>
              <a:rPr kumimoji="1" lang="en-US" altLang="ja-JP" sz="1100" dirty="0">
                <a:latin typeface="Meiryo UI" panose="020B0604030504040204" pitchFamily="50" charset="-128"/>
                <a:ea typeface="Meiryo UI" panose="020B0604030504040204" pitchFamily="50" charset="-128"/>
              </a:rPr>
              <a:t>TOEFL iBT80</a:t>
            </a:r>
            <a:r>
              <a:rPr kumimoji="1" lang="ja-JP" altLang="en-US" sz="1100" dirty="0">
                <a:latin typeface="Meiryo UI" panose="020B0604030504040204" pitchFamily="50" charset="-128"/>
                <a:ea typeface="Meiryo UI" panose="020B0604030504040204" pitchFamily="50" charset="-128"/>
              </a:rPr>
              <a:t>点以上を目指す実践的な英語学習支援プログラムです。</a:t>
            </a:r>
            <a:r>
              <a:rPr kumimoji="1" lang="en-US" altLang="ja-JP" sz="1100" dirty="0">
                <a:latin typeface="Meiryo UI" panose="020B0604030504040204" pitchFamily="50" charset="-128"/>
                <a:ea typeface="Meiryo UI" panose="020B0604030504040204" pitchFamily="50" charset="-128"/>
              </a:rPr>
              <a:t>ESL</a:t>
            </a:r>
            <a:r>
              <a:rPr kumimoji="1" lang="ja-JP" altLang="en-US" sz="1100" dirty="0">
                <a:latin typeface="Meiryo UI" panose="020B0604030504040204" pitchFamily="50" charset="-128"/>
                <a:ea typeface="Meiryo UI" panose="020B0604030504040204" pitchFamily="50" charset="-128"/>
              </a:rPr>
              <a:t>（英語が母国語でない学生のためのプログラム）専門のネイティブ教員が授業をします。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募集時期：</a:t>
            </a:r>
            <a:r>
              <a:rPr kumimoji="1" lang="ja-JP" altLang="en-US" sz="1100" dirty="0">
                <a:latin typeface="Meiryo UI" panose="020B0604030504040204" pitchFamily="50" charset="-128"/>
                <a:ea typeface="Meiryo UI" panose="020B0604030504040204" pitchFamily="50" charset="-128"/>
              </a:rPr>
              <a:t>年２回（前期・後期が開始する前の長期休暇中）</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実施期間：</a:t>
            </a:r>
            <a:r>
              <a:rPr kumimoji="1" lang="en-US" altLang="ja-JP" sz="1100" dirty="0">
                <a:latin typeface="Meiryo UI" panose="020B0604030504040204" pitchFamily="50" charset="-128"/>
                <a:ea typeface="Meiryo UI" panose="020B0604030504040204" pitchFamily="50" charset="-128"/>
              </a:rPr>
              <a:t>2023</a:t>
            </a:r>
            <a:r>
              <a:rPr kumimoji="1" lang="ja-JP" altLang="en-US" sz="1100" dirty="0">
                <a:latin typeface="Meiryo UI" panose="020B0604030504040204" pitchFamily="50" charset="-128"/>
                <a:ea typeface="Meiryo UI" panose="020B0604030504040204" pitchFamily="50" charset="-128"/>
              </a:rPr>
              <a:t>年度前期は、</a:t>
            </a: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rPr>
              <a:t>日、週２回（火・金の６コマ）</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受講</a:t>
            </a:r>
            <a:r>
              <a:rPr lang="ja-JP" altLang="en-US" sz="1100" dirty="0">
                <a:latin typeface="Meiryo UI" panose="020B0604030504040204" pitchFamily="50" charset="-128"/>
                <a:ea typeface="Meiryo UI" panose="020B0604030504040204" pitchFamily="50" charset="-128"/>
              </a:rPr>
              <a:t>資格：</a:t>
            </a:r>
            <a:r>
              <a:rPr lang="en-US" altLang="ja-JP" sz="1100" dirty="0">
                <a:latin typeface="Meiryo UI" panose="020B0604030504040204" pitchFamily="50" charset="-128"/>
                <a:ea typeface="Meiryo UI" panose="020B0604030504040204" pitchFamily="50" charset="-128"/>
              </a:rPr>
              <a:t>Step-up English </a:t>
            </a:r>
            <a:r>
              <a:rPr lang="ja-JP" altLang="en-US" sz="1100" dirty="0">
                <a:latin typeface="Meiryo UI" panose="020B0604030504040204" pitchFamily="50" charset="-128"/>
                <a:ea typeface="Meiryo UI" panose="020B0604030504040204" pitchFamily="50" charset="-128"/>
              </a:rPr>
              <a:t>修了時に推薦された者。以前に本講座を受講し積極参加が認められた者。</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TOEFL-iBT60</a:t>
            </a:r>
            <a:r>
              <a:rPr lang="ja-JP" altLang="en-US" sz="1100" dirty="0">
                <a:latin typeface="Meiryo UI" panose="020B0604030504040204" pitchFamily="50" charset="-128"/>
                <a:ea typeface="Meiryo UI" panose="020B0604030504040204" pitchFamily="50" charset="-128"/>
              </a:rPr>
              <a:t>点取得者。定員８名程度</a:t>
            </a:r>
            <a:endParaRPr kumimoji="1" lang="en-US" altLang="ja-JP"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62165" y="5382000"/>
            <a:ext cx="6551835"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海外留学に必要なアカデミック英語の基礎力をつけるためのトレーニングコースです。ライティング・リーディングを中心に総合的な英語力をつけて、</a:t>
            </a:r>
            <a:r>
              <a:rPr kumimoji="1" lang="en-US" altLang="ja-JP" sz="1100" dirty="0">
                <a:latin typeface="Meiryo UI" panose="020B0604030504040204" pitchFamily="50" charset="-128"/>
                <a:ea typeface="Meiryo UI" panose="020B0604030504040204" pitchFamily="50" charset="-128"/>
              </a:rPr>
              <a:t>SUPER ENGLISH</a:t>
            </a:r>
            <a:r>
              <a:rPr kumimoji="1" lang="ja-JP" altLang="en-US" sz="1100" dirty="0" err="1">
                <a:latin typeface="Meiryo UI" panose="020B0604030504040204" pitchFamily="50" charset="-128"/>
                <a:ea typeface="Meiryo UI" panose="020B0604030504040204" pitchFamily="50" charset="-128"/>
              </a:rPr>
              <a:t>への</a:t>
            </a:r>
            <a:r>
              <a:rPr kumimoji="1" lang="ja-JP" altLang="en-US" sz="1100" dirty="0">
                <a:latin typeface="Meiryo UI" panose="020B0604030504040204" pitchFamily="50" charset="-128"/>
                <a:ea typeface="Meiryo UI" panose="020B0604030504040204" pitchFamily="50" charset="-128"/>
              </a:rPr>
              <a:t>橋渡しをします。　</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a:t>
            </a:r>
            <a:r>
              <a:rPr kumimoji="1" lang="ja-JP" altLang="en-US" sz="1100" dirty="0">
                <a:latin typeface="Meiryo UI" panose="020B0604030504040204" pitchFamily="50" charset="-128"/>
                <a:ea typeface="Meiryo UI" panose="020B0604030504040204" pitchFamily="50" charset="-128"/>
              </a:rPr>
              <a:t>時期：年２回</a:t>
            </a:r>
            <a:r>
              <a:rPr lang="ja-JP" altLang="en-US" sz="1100" dirty="0">
                <a:latin typeface="Meiryo UI" panose="020B0604030504040204" pitchFamily="50" charset="-128"/>
                <a:ea typeface="Meiryo UI" panose="020B0604030504040204" pitchFamily="50" charset="-128"/>
              </a:rPr>
              <a:t>（前期・後期が開始する前の長期休暇中）</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実施期間：</a:t>
            </a:r>
            <a:r>
              <a:rPr kumimoji="1" lang="en-US" altLang="ja-JP" sz="1100" dirty="0">
                <a:latin typeface="Meiryo UI" panose="020B0604030504040204" pitchFamily="50" charset="-128"/>
                <a:ea typeface="Meiryo UI" panose="020B0604030504040204" pitchFamily="50" charset="-128"/>
              </a:rPr>
              <a:t>2023</a:t>
            </a:r>
            <a:r>
              <a:rPr kumimoji="1" lang="ja-JP" altLang="en-US" sz="1100" dirty="0">
                <a:latin typeface="Meiryo UI" panose="020B0604030504040204" pitchFamily="50" charset="-128"/>
                <a:ea typeface="Meiryo UI" panose="020B0604030504040204" pitchFamily="50" charset="-128"/>
              </a:rPr>
              <a:t>年度前期は、</a:t>
            </a:r>
            <a:r>
              <a:rPr lang="en-US" altLang="ja-JP" sz="1100" dirty="0">
                <a:latin typeface="Meiryo UI" panose="020B0604030504040204" pitchFamily="50" charset="-128"/>
                <a:ea typeface="Meiryo UI" panose="020B0604030504040204" pitchFamily="50" charset="-128"/>
              </a:rPr>
              <a:t> 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rPr>
              <a:t>日、週２回（月・水の６コマ）</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a:t>
            </a:r>
            <a:r>
              <a:rPr kumimoji="1" lang="ja-JP" altLang="en-US" sz="1100" dirty="0">
                <a:latin typeface="Meiryo UI" panose="020B0604030504040204" pitchFamily="50" charset="-128"/>
                <a:ea typeface="Meiryo UI" panose="020B0604030504040204" pitchFamily="50" charset="-128"/>
              </a:rPr>
              <a:t>半年以内に受験した</a:t>
            </a:r>
            <a:r>
              <a:rPr kumimoji="1" lang="en-US" altLang="ja-JP" sz="1100" dirty="0">
                <a:latin typeface="Meiryo UI" panose="020B0604030504040204" pitchFamily="50" charset="-128"/>
                <a:ea typeface="Meiryo UI" panose="020B0604030504040204" pitchFamily="50" charset="-128"/>
              </a:rPr>
              <a:t>CASEC</a:t>
            </a:r>
            <a:r>
              <a:rPr kumimoji="1" lang="ja-JP" altLang="en-US" sz="1100" dirty="0">
                <a:latin typeface="Meiryo UI" panose="020B0604030504040204" pitchFamily="50" charset="-128"/>
                <a:ea typeface="Meiryo UI" panose="020B0604030504040204" pitchFamily="50" charset="-128"/>
              </a:rPr>
              <a:t>か</a:t>
            </a:r>
            <a:r>
              <a:rPr kumimoji="1" lang="en-US" altLang="ja-JP" sz="1100" dirty="0">
                <a:latin typeface="Meiryo UI" panose="020B0604030504040204" pitchFamily="50" charset="-128"/>
                <a:ea typeface="Meiryo UI" panose="020B0604030504040204" pitchFamily="50" charset="-128"/>
              </a:rPr>
              <a:t>TOEIC</a:t>
            </a:r>
            <a:r>
              <a:rPr kumimoji="1" lang="ja-JP" altLang="en-US" sz="1100" dirty="0">
                <a:latin typeface="Meiryo UI" panose="020B0604030504040204" pitchFamily="50" charset="-128"/>
                <a:ea typeface="Meiryo UI" panose="020B0604030504040204" pitchFamily="50" charset="-128"/>
              </a:rPr>
              <a:t>の</a:t>
            </a:r>
            <a:r>
              <a:rPr kumimoji="1" lang="en-US" altLang="ja-JP" sz="1100" dirty="0">
                <a:latin typeface="Meiryo UI" panose="020B0604030504040204" pitchFamily="50" charset="-128"/>
                <a:ea typeface="Meiryo UI" panose="020B0604030504040204" pitchFamily="50" charset="-128"/>
              </a:rPr>
              <a:t>650</a:t>
            </a:r>
            <a:r>
              <a:rPr kumimoji="1" lang="ja-JP" altLang="en-US" sz="1100" dirty="0">
                <a:latin typeface="Meiryo UI" panose="020B0604030504040204" pitchFamily="50" charset="-128"/>
                <a:ea typeface="Meiryo UI" panose="020B0604030504040204" pitchFamily="50" charset="-128"/>
              </a:rPr>
              <a:t>点または英検２級以上の方が対象</a:t>
            </a:r>
            <a:endParaRPr kumimoji="1"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定員</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名（先着順）</a:t>
            </a:r>
            <a:endParaRPr kumimoji="1" lang="en-US" altLang="ja-JP" sz="1100" dirty="0">
              <a:latin typeface="Meiryo UI" panose="020B0604030504040204" pitchFamily="50" charset="-128"/>
              <a:ea typeface="Meiryo UI" panose="020B0604030504040204" pitchFamily="50" charset="-128"/>
            </a:endParaRPr>
          </a:p>
        </p:txBody>
      </p:sp>
      <p:sp>
        <p:nvSpPr>
          <p:cNvPr id="8" name="角丸四角形吹き出し 7"/>
          <p:cNvSpPr/>
          <p:nvPr/>
        </p:nvSpPr>
        <p:spPr>
          <a:xfrm>
            <a:off x="-3591000" y="6963056"/>
            <a:ext cx="899532" cy="249620"/>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sp>
        <p:nvSpPr>
          <p:cNvPr id="38" name="角丸四角形吹き出し 37"/>
          <p:cNvSpPr/>
          <p:nvPr/>
        </p:nvSpPr>
        <p:spPr>
          <a:xfrm>
            <a:off x="5873823" y="4209043"/>
            <a:ext cx="606337" cy="227800"/>
          </a:xfrm>
          <a:prstGeom prst="wedgeRoundRectCallout">
            <a:avLst>
              <a:gd name="adj1" fmla="val -45816"/>
              <a:gd name="adj2" fmla="val 75749"/>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予約</a:t>
            </a:r>
            <a:endParaRPr lang="en-US" altLang="ja-JP" sz="7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いっそ</a:t>
            </a:r>
            <a:r>
              <a:rPr lang="ja-JP" altLang="en-US" sz="700" dirty="0" err="1">
                <a:solidFill>
                  <a:schemeClr val="tx1"/>
                </a:solidFill>
                <a:latin typeface="HG丸ｺﾞｼｯｸM-PRO" panose="020F0600000000000000" pitchFamily="50" charset="-128"/>
                <a:ea typeface="HG丸ｺﾞｼｯｸM-PRO" panose="020F0600000000000000" pitchFamily="50" charset="-128"/>
              </a:rPr>
              <a:t>げ</a:t>
            </a:r>
            <a:r>
              <a:rPr lang="ja-JP" altLang="en-US" sz="700" dirty="0">
                <a:solidFill>
                  <a:schemeClr val="tx1"/>
                </a:solidFill>
                <a:latin typeface="HG丸ｺﾞｼｯｸM-PRO" panose="020F0600000000000000" pitchFamily="50" charset="-128"/>
                <a:ea typeface="HG丸ｺﾞｼｯｸM-PRO" panose="020F0600000000000000" pitchFamily="50" charset="-128"/>
              </a:rPr>
              <a:t>～</a:t>
            </a:r>
          </a:p>
        </p:txBody>
      </p:sp>
      <p:pic>
        <p:nvPicPr>
          <p:cNvPr id="12" name="図 11">
            <a:extLst>
              <a:ext uri="{FF2B5EF4-FFF2-40B4-BE49-F238E27FC236}">
                <a16:creationId xmlns:a16="http://schemas.microsoft.com/office/drawing/2014/main" id="{94AD5014-B57D-41CB-88ED-1D3339FC4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000" y="4397800"/>
            <a:ext cx="574308" cy="560588"/>
          </a:xfrm>
          <a:prstGeom prst="rect">
            <a:avLst/>
          </a:prstGeom>
        </p:spPr>
      </p:pic>
      <p:pic>
        <p:nvPicPr>
          <p:cNvPr id="15" name="図 14">
            <a:extLst>
              <a:ext uri="{FF2B5EF4-FFF2-40B4-BE49-F238E27FC236}">
                <a16:creationId xmlns:a16="http://schemas.microsoft.com/office/drawing/2014/main" id="{97EC2777-DAE4-479A-9148-BB4D14221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38" y="8262270"/>
            <a:ext cx="810001" cy="847551"/>
          </a:xfrm>
          <a:prstGeom prst="rect">
            <a:avLst/>
          </a:prstGeom>
        </p:spPr>
      </p:pic>
      <p:pic>
        <p:nvPicPr>
          <p:cNvPr id="39" name="図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40" name="テキスト ボックス 39"/>
          <p:cNvSpPr txBox="1"/>
          <p:nvPr/>
        </p:nvSpPr>
        <p:spPr>
          <a:xfrm>
            <a:off x="3204000" y="2142000"/>
            <a:ext cx="3452156" cy="938719"/>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お問い合わせ先</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国際</a:t>
            </a:r>
            <a:r>
              <a:rPr kumimoji="1" lang="ja-JP" altLang="en-US" sz="1100" dirty="0">
                <a:latin typeface="Meiryo UI" panose="020B0604030504040204" pitchFamily="50" charset="-128"/>
                <a:ea typeface="Meiryo UI" panose="020B0604030504040204" pitchFamily="50" charset="-128"/>
              </a:rPr>
              <a:t>教育センター　</a:t>
            </a:r>
            <a:r>
              <a:rPr lang="en-US" altLang="ja-JP" sz="1100" dirty="0">
                <a:latin typeface="Meiryo UI" panose="020B0604030504040204" pitchFamily="50" charset="-128"/>
                <a:ea typeface="Meiryo UI" panose="020B0604030504040204" pitchFamily="50" charset="-128"/>
              </a:rPr>
              <a:t>Jacob Petersen</a:t>
            </a:r>
            <a:r>
              <a:rPr lang="ja-JP" altLang="en-US" sz="1100" dirty="0">
                <a:latin typeface="Meiryo UI" panose="020B0604030504040204" pitchFamily="50" charset="-128"/>
                <a:ea typeface="Meiryo UI" panose="020B0604030504040204" pitchFamily="50" charset="-128"/>
              </a:rPr>
              <a:t>、山内亜美</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メール：　</a:t>
            </a:r>
            <a:r>
              <a:rPr lang="en-US" altLang="ja-JP" sz="1100" dirty="0">
                <a:latin typeface="Meiryo UI" panose="020B0604030504040204" pitchFamily="50" charset="-128"/>
                <a:ea typeface="Meiryo UI" panose="020B0604030504040204" pitchFamily="50" charset="-128"/>
              </a:rPr>
              <a:t>jacobp@iwate-u.ac.jp</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yamauchi@iwate-u.ac.jp</a:t>
            </a: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相談希望日時をメールで第３希望までお知らせください。</a:t>
            </a:r>
          </a:p>
        </p:txBody>
      </p:sp>
      <p:sp>
        <p:nvSpPr>
          <p:cNvPr id="41" name="四角形: 角を丸くする 34"/>
          <p:cNvSpPr/>
          <p:nvPr/>
        </p:nvSpPr>
        <p:spPr>
          <a:xfrm>
            <a:off x="98999" y="5002663"/>
            <a:ext cx="6602156"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1: Step-up English</a:t>
            </a:r>
          </a:p>
        </p:txBody>
      </p:sp>
      <p:sp>
        <p:nvSpPr>
          <p:cNvPr id="42" name="四角形: 角を丸くする 34"/>
          <p:cNvSpPr/>
          <p:nvPr/>
        </p:nvSpPr>
        <p:spPr>
          <a:xfrm>
            <a:off x="98999" y="3431882"/>
            <a:ext cx="6602156"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0: Foundation of English</a:t>
            </a:r>
          </a:p>
        </p:txBody>
      </p:sp>
      <p:sp>
        <p:nvSpPr>
          <p:cNvPr id="43" name="テキスト ボックス 42"/>
          <p:cNvSpPr txBox="1"/>
          <p:nvPr/>
        </p:nvSpPr>
        <p:spPr>
          <a:xfrm>
            <a:off x="4104000" y="8109995"/>
            <a:ext cx="2552156" cy="90024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英語学習支援に関するお問い合わせ先</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国際教育センター　</a:t>
            </a:r>
            <a:r>
              <a:rPr lang="en-US" altLang="ja-JP" sz="1050" dirty="0">
                <a:latin typeface="Meiryo UI" panose="020B0604030504040204" pitchFamily="50" charset="-128"/>
                <a:ea typeface="Meiryo UI" panose="020B0604030504040204" pitchFamily="50" charset="-128"/>
              </a:rPr>
              <a:t>Jacob Petersen</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山内亜美</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メール：　</a:t>
            </a:r>
            <a:r>
              <a:rPr lang="en-US" altLang="ja-JP" sz="1050" dirty="0">
                <a:latin typeface="Meiryo UI" panose="020B0604030504040204" pitchFamily="50" charset="-128"/>
                <a:ea typeface="Meiryo UI" panose="020B0604030504040204" pitchFamily="50" charset="-128"/>
              </a:rPr>
              <a:t>jacobp@iwate-u.ac.jp</a:t>
            </a: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yamauchi@iwate-u.ac.jp</a:t>
            </a:r>
          </a:p>
        </p:txBody>
      </p:sp>
      <p:sp>
        <p:nvSpPr>
          <p:cNvPr id="3" name="下矢印 2"/>
          <p:cNvSpPr/>
          <p:nvPr/>
        </p:nvSpPr>
        <p:spPr>
          <a:xfrm>
            <a:off x="2725077" y="4572000"/>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2725077" y="6372000"/>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000" y="8900390"/>
            <a:ext cx="360040" cy="261610"/>
          </a:xfrm>
          <a:prstGeom prst="rect">
            <a:avLst/>
          </a:prstGeom>
          <a:noFill/>
        </p:spPr>
        <p:txBody>
          <a:bodyPr wrap="square" rtlCol="0">
            <a:spAutoFit/>
          </a:bodyPr>
          <a:lstStyle/>
          <a:p>
            <a:r>
              <a:rPr kumimoji="1" lang="en-US" altLang="ja-JP" sz="1100" dirty="0"/>
              <a:t>-7-</a:t>
            </a:r>
            <a:endParaRPr kumimoji="1" lang="ja-JP" altLang="en-US" sz="1100" dirty="0"/>
          </a:p>
        </p:txBody>
      </p:sp>
      <p:sp>
        <p:nvSpPr>
          <p:cNvPr id="4" name="正方形/長方形 3"/>
          <p:cNvSpPr/>
          <p:nvPr/>
        </p:nvSpPr>
        <p:spPr>
          <a:xfrm>
            <a:off x="594039" y="8262000"/>
            <a:ext cx="3509961" cy="8550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94040" y="8262000"/>
            <a:ext cx="3420000" cy="90024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中国の大学への交換留学希望者には、中国語の集中講座</a:t>
            </a:r>
            <a:endParaRPr lang="en-US" altLang="ja-JP" sz="1050"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「ニーハオ！漢語」</a:t>
            </a:r>
            <a:r>
              <a:rPr lang="ja-JP" altLang="en-US" sz="1050" dirty="0">
                <a:latin typeface="Meiryo UI" panose="020B0604030504040204" pitchFamily="50" charset="-128"/>
                <a:ea typeface="Meiryo UI" panose="020B0604030504040204" pitchFamily="50" charset="-128"/>
              </a:rPr>
              <a:t>もあります！</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各場面で使える中国語を中心に、①リスニング、②リーディング及び語彙力、③ライティングの授業を行います。</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開催情報は国際課にお問い合わせください！</a:t>
            </a:r>
            <a:endParaRPr lang="en-US" altLang="ja-JP" sz="1050" dirty="0">
              <a:latin typeface="Meiryo UI" panose="020B0604030504040204" pitchFamily="50" charset="-128"/>
              <a:ea typeface="Meiryo UI" panose="020B0604030504040204" pitchFamily="50" charset="-128"/>
            </a:endParaRPr>
          </a:p>
        </p:txBody>
      </p:sp>
      <p:grpSp>
        <p:nvGrpSpPr>
          <p:cNvPr id="31" name="グループ化 30"/>
          <p:cNvGrpSpPr/>
          <p:nvPr/>
        </p:nvGrpSpPr>
        <p:grpSpPr>
          <a:xfrm>
            <a:off x="9376751" y="1322688"/>
            <a:ext cx="505200" cy="4835407"/>
            <a:chOff x="9134530" y="1324422"/>
            <a:chExt cx="505200" cy="4835407"/>
          </a:xfrm>
        </p:grpSpPr>
        <p:sp>
          <p:nvSpPr>
            <p:cNvPr id="32" name="角丸四角形 31"/>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7722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lang="ja-JP" altLang="en-US" sz="3600" dirty="0">
                <a:latin typeface="Meiryo UI" panose="020B0604030504040204" pitchFamily="50" charset="-128"/>
                <a:ea typeface="Meiryo UI" panose="020B0604030504040204" pitchFamily="50" charset="-128"/>
              </a:rPr>
              <a:t>多言語・多文化交流空間</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グローバル・ビレッジ</a:t>
            </a:r>
          </a:p>
        </p:txBody>
      </p:sp>
      <p:sp>
        <p:nvSpPr>
          <p:cNvPr id="9" name="テキスト ボックス 8"/>
          <p:cNvSpPr txBox="1"/>
          <p:nvPr/>
        </p:nvSpPr>
        <p:spPr>
          <a:xfrm>
            <a:off x="-6139" y="0"/>
            <a:ext cx="1706947" cy="1613744"/>
          </a:xfrm>
          <a:prstGeom prst="rect">
            <a:avLst/>
          </a:prstGeom>
          <a:solidFill>
            <a:srgbClr val="DF629F"/>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99001" y="1602000"/>
            <a:ext cx="6650360" cy="1384995"/>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　グローバルビレッジとは、国籍の異なる様々な学生や地域の人々が集い、国際交流、異文化体験、日本文化紹介、ワークショップなどを通して、国際理解・異文化体験を行う空間です。</a:t>
            </a:r>
            <a:endParaRPr kumimoji="1" lang="en-US" altLang="ja-JP" sz="1400" b="1" dirty="0">
              <a:solidFill>
                <a:schemeClr val="accent1"/>
              </a:solidFill>
              <a:latin typeface="Meiryo UI" panose="020B0604030504040204" pitchFamily="50" charset="-128"/>
              <a:ea typeface="Meiryo UI" panose="020B0604030504040204" pitchFamily="50" charset="-128"/>
            </a:endParaRPr>
          </a:p>
          <a:p>
            <a:r>
              <a:rPr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400" b="1" dirty="0">
                <a:solidFill>
                  <a:schemeClr val="accent1"/>
                </a:solidFill>
                <a:latin typeface="Meiryo UI" panose="020B0604030504040204" pitchFamily="50" charset="-128"/>
                <a:ea typeface="Meiryo UI" panose="020B0604030504040204" pitchFamily="50" charset="-128"/>
              </a:rPr>
              <a:t>週替わりのイベントのほか、英語ネイティブ教員による英語学修サポートも随時開催中！グローバルビレッジから世界を広げてみませんか？どうぞお気軽にご参加ください。</a:t>
            </a:r>
            <a:endParaRPr kumimoji="1" lang="en-US" altLang="ja-JP" sz="1400" b="1" dirty="0">
              <a:solidFill>
                <a:schemeClr val="accent1"/>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場所：学生センターＢ棟　１階（Ｃ棟側）</a:t>
            </a:r>
          </a:p>
        </p:txBody>
      </p:sp>
      <p:sp>
        <p:nvSpPr>
          <p:cNvPr id="35" name="四角形: 角を丸くする 38"/>
          <p:cNvSpPr/>
          <p:nvPr/>
        </p:nvSpPr>
        <p:spPr>
          <a:xfrm>
            <a:off x="154010" y="2952000"/>
            <a:ext cx="3184990" cy="27839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English Time</a:t>
            </a:r>
            <a:endParaRPr kumimoji="1" lang="ja-JP" altLang="en-US"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99211" y="3222000"/>
            <a:ext cx="3284789" cy="557075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英会話の練習、英語プレゼンテーション練習の支援、英作文のチェックなどをネイティブの先生が個別指導します。英語学習の仕方が分からない人・伸び悩んでいる人・英語が苦手な人も大歓迎です。</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１回３０分のレッスンを専用サイトから予約することができます！</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Jacob</a:t>
            </a:r>
            <a:r>
              <a:rPr lang="ja-JP" altLang="en-US" sz="1200" dirty="0">
                <a:latin typeface="Meiryo UI" panose="020B0604030504040204" pitchFamily="50" charset="-128"/>
                <a:ea typeface="Meiryo UI" panose="020B0604030504040204" pitchFamily="50" charset="-128"/>
              </a:rPr>
              <a:t>先生（学生センターＢ棟２０６）</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火曜日 </a:t>
            </a:r>
            <a:r>
              <a:rPr kumimoji="1" lang="en-US" altLang="ja-JP" sz="1200" dirty="0">
                <a:latin typeface="Meiryo UI" panose="020B0604030504040204" pitchFamily="50" charset="-128"/>
                <a:ea typeface="Meiryo UI" panose="020B0604030504040204" pitchFamily="50" charset="-128"/>
              </a:rPr>
              <a:t>14:00</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16:00</a:t>
            </a:r>
          </a:p>
          <a:p>
            <a:r>
              <a:rPr lang="ja-JP" altLang="en-US" sz="1200" dirty="0">
                <a:latin typeface="Meiryo UI" panose="020B0604030504040204" pitchFamily="50" charset="-128"/>
                <a:ea typeface="Meiryo UI" panose="020B0604030504040204" pitchFamily="50" charset="-128"/>
              </a:rPr>
              <a:t>　　水曜日 </a:t>
            </a:r>
            <a:r>
              <a:rPr lang="en-US" altLang="ja-JP" sz="1200" dirty="0">
                <a:latin typeface="Meiryo UI" panose="020B0604030504040204" pitchFamily="50" charset="-128"/>
                <a:ea typeface="Meiryo UI" panose="020B0604030504040204" pitchFamily="50" charset="-128"/>
              </a:rPr>
              <a:t>14:00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16:00</a:t>
            </a:r>
          </a:p>
          <a:p>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err="1">
                <a:latin typeface="Meiryo UI" panose="020B0604030504040204" pitchFamily="50" charset="-128"/>
                <a:ea typeface="Meiryo UI" panose="020B0604030504040204" pitchFamily="50" charset="-128"/>
              </a:rPr>
              <a:t>Nadiia</a:t>
            </a:r>
            <a:r>
              <a:rPr lang="ja-JP" altLang="en-US" sz="1200" dirty="0">
                <a:latin typeface="Meiryo UI" panose="020B0604030504040204" pitchFamily="50" charset="-128"/>
                <a:ea typeface="Meiryo UI" panose="020B0604030504040204" pitchFamily="50" charset="-128"/>
              </a:rPr>
              <a:t>先生（学生センターＢ棟２０７）</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月曜日　</a:t>
            </a:r>
            <a:r>
              <a:rPr lang="en-US" altLang="ja-JP" sz="1200" dirty="0">
                <a:latin typeface="Meiryo UI" panose="020B0604030504040204" pitchFamily="50" charset="-128"/>
                <a:ea typeface="Meiryo UI" panose="020B0604030504040204" pitchFamily="50" charset="-128"/>
              </a:rPr>
              <a:t>15:00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17:00</a:t>
            </a:r>
          </a:p>
          <a:p>
            <a:r>
              <a:rPr lang="ja-JP" altLang="en-US" sz="1200" dirty="0">
                <a:latin typeface="Meiryo UI" panose="020B0604030504040204" pitchFamily="50" charset="-128"/>
                <a:ea typeface="Meiryo UI" panose="020B0604030504040204" pitchFamily="50" charset="-128"/>
              </a:rPr>
              <a:t>　　金曜日  </a:t>
            </a:r>
            <a:r>
              <a:rPr lang="en-US" altLang="ja-JP" sz="1200" dirty="0">
                <a:latin typeface="Meiryo UI" panose="020B0604030504040204" pitchFamily="50" charset="-128"/>
                <a:ea typeface="Meiryo UI" panose="020B0604030504040204" pitchFamily="50" charset="-128"/>
              </a:rPr>
              <a:t>15:00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17:00</a:t>
            </a: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Lucas</a:t>
            </a:r>
            <a:r>
              <a:rPr lang="ja-JP" altLang="en-US" sz="1200" dirty="0">
                <a:latin typeface="Meiryo UI" panose="020B0604030504040204" pitchFamily="50" charset="-128"/>
                <a:ea typeface="Meiryo UI" panose="020B0604030504040204" pitchFamily="50" charset="-128"/>
              </a:rPr>
              <a:t>先生</a:t>
            </a:r>
            <a:r>
              <a:rPr lang="ja-JP" altLang="en-US" sz="1050" dirty="0">
                <a:latin typeface="Meiryo UI" panose="020B0604030504040204" pitchFamily="50" charset="-128"/>
                <a:ea typeface="Meiryo UI" panose="020B0604030504040204" pitchFamily="50" charset="-128"/>
              </a:rPr>
              <a:t>（学生センターＢ棟グローバルビレッジ）</a:t>
            </a:r>
            <a:endParaRPr lang="en-US" altLang="ja-JP" sz="1050" dirty="0">
              <a:latin typeface="Meiryo UI" panose="020B0604030504040204" pitchFamily="50" charset="-128"/>
              <a:ea typeface="Meiryo UI" panose="020B0604030504040204" pitchFamily="50" charset="-128"/>
            </a:endParaRPr>
          </a:p>
          <a:p>
            <a:r>
              <a:rPr lang="ja-JP" altLang="en-US" sz="1200" b="1" dirty="0">
                <a:solidFill>
                  <a:schemeClr val="accent2"/>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火曜日　</a:t>
            </a:r>
            <a:r>
              <a:rPr lang="en-US" altLang="ja-JP" sz="1200" dirty="0">
                <a:latin typeface="Meiryo UI" panose="020B0604030504040204" pitchFamily="50" charset="-128"/>
                <a:ea typeface="Meiryo UI" panose="020B0604030504040204" pitchFamily="50" charset="-128"/>
              </a:rPr>
              <a:t>17:00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19:00</a:t>
            </a:r>
          </a:p>
          <a:p>
            <a:r>
              <a:rPr lang="ja-JP" altLang="en-US" sz="1200" dirty="0">
                <a:latin typeface="Meiryo UI" panose="020B0604030504040204" pitchFamily="50" charset="-128"/>
                <a:ea typeface="Meiryo UI" panose="020B0604030504040204" pitchFamily="50" charset="-128"/>
              </a:rPr>
              <a:t>　　木曜日　</a:t>
            </a:r>
            <a:r>
              <a:rPr lang="en-US" altLang="ja-JP" sz="1200" dirty="0">
                <a:latin typeface="Meiryo UI" panose="020B0604030504040204" pitchFamily="50" charset="-128"/>
                <a:ea typeface="Meiryo UI" panose="020B0604030504040204" pitchFamily="50" charset="-128"/>
              </a:rPr>
              <a:t>17:00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19:00</a:t>
            </a: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Andy</a:t>
            </a:r>
            <a:r>
              <a:rPr lang="ja-JP" altLang="en-US" sz="1200" dirty="0">
                <a:latin typeface="Meiryo UI" panose="020B0604030504040204" pitchFamily="50" charset="-128"/>
                <a:ea typeface="Meiryo UI" panose="020B0604030504040204" pitchFamily="50" charset="-128"/>
              </a:rPr>
              <a:t>先生（学生センターＢ棟２０７）</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月曜日　</a:t>
            </a:r>
            <a:r>
              <a:rPr lang="en-US" altLang="ja-JP" sz="1200" dirty="0">
                <a:latin typeface="Meiryo UI" panose="020B0604030504040204" pitchFamily="50" charset="-128"/>
                <a:ea typeface="Meiryo UI" panose="020B0604030504040204" pitchFamily="50" charset="-128"/>
              </a:rPr>
              <a:t>11:00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12:00</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13:00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14:00</a:t>
            </a:r>
          </a:p>
          <a:p>
            <a:r>
              <a:rPr lang="ja-JP" altLang="en-US" sz="1200" dirty="0">
                <a:latin typeface="Meiryo UI" panose="020B0604030504040204" pitchFamily="50" charset="-128"/>
                <a:ea typeface="Meiryo UI" panose="020B0604030504040204" pitchFamily="50" charset="-128"/>
              </a:rPr>
              <a:t>　　火曜日　</a:t>
            </a:r>
            <a:r>
              <a:rPr lang="en-US" altLang="ja-JP" sz="1200" dirty="0">
                <a:latin typeface="Meiryo UI" panose="020B0604030504040204" pitchFamily="50" charset="-128"/>
                <a:ea typeface="Meiryo UI" panose="020B0604030504040204" pitchFamily="50" charset="-128"/>
              </a:rPr>
              <a:t>11:00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12:00</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13:00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14:00</a:t>
            </a:r>
          </a:p>
          <a:p>
            <a:endParaRPr lang="en-US" altLang="ja-JP" sz="1200" b="1" dirty="0">
              <a:solidFill>
                <a:schemeClr val="accent2"/>
              </a:solidFill>
              <a:latin typeface="Meiryo UI" panose="020B0604030504040204" pitchFamily="50" charset="-128"/>
              <a:ea typeface="Meiryo UI" panose="020B0604030504040204" pitchFamily="50" charset="-128"/>
            </a:endParaRPr>
          </a:p>
          <a:p>
            <a:endParaRPr lang="en-US" altLang="ja-JP" sz="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予約・お問い合わせは</a:t>
            </a:r>
            <a:endParaRPr lang="en-US" altLang="ja-JP" sz="1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こちらの</a:t>
            </a:r>
            <a:r>
              <a:rPr kumimoji="1" lang="ja-JP" altLang="en-US" sz="1400" b="1" dirty="0">
                <a:solidFill>
                  <a:schemeClr val="accent2"/>
                </a:solidFill>
                <a:latin typeface="Meiryo UI" panose="020B0604030504040204" pitchFamily="50" charset="-128"/>
                <a:ea typeface="Meiryo UI" panose="020B0604030504040204" pitchFamily="50" charset="-128"/>
              </a:rPr>
              <a:t>ＱＲコードから！</a:t>
            </a:r>
            <a:endParaRPr kumimoji="1" lang="en-US" altLang="ja-JP" sz="1400" b="1" dirty="0">
              <a:solidFill>
                <a:schemeClr val="accent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7693" t="7693" r="7691" b="7691"/>
          <a:stretch/>
        </p:blipFill>
        <p:spPr>
          <a:xfrm>
            <a:off x="2317635" y="8012503"/>
            <a:ext cx="736331" cy="736331"/>
          </a:xfrm>
          <a:prstGeom prst="rect">
            <a:avLst/>
          </a:prstGeom>
        </p:spPr>
      </p:pic>
      <p:pic>
        <p:nvPicPr>
          <p:cNvPr id="39" name="図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046436" y="5172850"/>
            <a:ext cx="5806459" cy="684412"/>
          </a:xfrm>
          <a:prstGeom prst="rect">
            <a:avLst/>
          </a:prstGeom>
        </p:spPr>
      </p:pic>
      <p:sp>
        <p:nvSpPr>
          <p:cNvPr id="40" name="テキスト ボックス 39"/>
          <p:cNvSpPr txBox="1"/>
          <p:nvPr/>
        </p:nvSpPr>
        <p:spPr>
          <a:xfrm>
            <a:off x="3687757" y="8425669"/>
            <a:ext cx="2869991" cy="646331"/>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グローバルビレッジに関するお問い合わせ先</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学生センターＢ棟 </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Ｆ </a:t>
            </a:r>
            <a:r>
              <a:rPr lang="ja-JP" altLang="en-US" sz="1200" dirty="0">
                <a:latin typeface="Meiryo UI" panose="020B0604030504040204" pitchFamily="50" charset="-128"/>
                <a:ea typeface="Meiryo UI" panose="020B0604030504040204" pitchFamily="50" charset="-128"/>
              </a:rPr>
              <a:t>国際課</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メール：</a:t>
            </a:r>
            <a:r>
              <a:rPr lang="en-US" altLang="ja-JP" sz="1200" dirty="0">
                <a:latin typeface="Meiryo UI" panose="020B0604030504040204" pitchFamily="50" charset="-128"/>
                <a:ea typeface="Meiryo UI" panose="020B0604030504040204" pitchFamily="50" charset="-128"/>
              </a:rPr>
              <a:t>gvillage@iwate-u.ac.jp             </a:t>
            </a:r>
            <a:endParaRPr kumimoji="1" lang="en-US" altLang="ja-JP" sz="1200" dirty="0">
              <a:latin typeface="Meiryo UI" panose="020B0604030504040204" pitchFamily="50" charset="-128"/>
              <a:ea typeface="Meiryo UI" panose="020B0604030504040204" pitchFamily="50" charset="-128"/>
            </a:endParaRPr>
          </a:p>
        </p:txBody>
      </p:sp>
      <p:sp>
        <p:nvSpPr>
          <p:cNvPr id="45" name="四角形: 角を丸くする 38"/>
          <p:cNvSpPr/>
          <p:nvPr/>
        </p:nvSpPr>
        <p:spPr>
          <a:xfrm>
            <a:off x="3574010" y="2962292"/>
            <a:ext cx="3184990" cy="278390"/>
          </a:xfrm>
          <a:prstGeom prst="roundRect">
            <a:avLst/>
          </a:prstGeom>
          <a:solidFill>
            <a:schemeClr val="accent6">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国際交流イベント</a:t>
            </a:r>
            <a:endParaRPr kumimoji="1" lang="ja-JP" altLang="en-US"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543440" y="3274897"/>
            <a:ext cx="3314559" cy="187743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プレゼンテーションやワークショップ、歓送迎会などの国際交流イベントを実施しています。留学生の友達を作りたい、海外のことを知りたい、日本のことを留学生に伝えたいという方はぜひお越しください。</a:t>
            </a:r>
            <a:endParaRPr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これまでのイベント例：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生け花教室、折り紙ワークショップ、</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書初め体験など</a:t>
            </a:r>
            <a:endParaRPr kumimoji="1" lang="en-US" altLang="ja-JP" sz="1200" dirty="0">
              <a:latin typeface="Meiryo UI" panose="020B0604030504040204" pitchFamily="50" charset="-128"/>
              <a:ea typeface="Meiryo UI" panose="020B0604030504040204" pitchFamily="50" charset="-128"/>
            </a:endParaRPr>
          </a:p>
          <a:p>
            <a:r>
              <a:rPr kumimoji="1"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こちらのＱＲコード</a:t>
            </a:r>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から</a:t>
            </a:r>
            <a:endParaRPr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a:p>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イベントカレンダーをチェック！</a:t>
            </a:r>
            <a:endParaRPr kumimoji="1"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9006" t="9006" r="9943" b="9945"/>
          <a:stretch/>
        </p:blipFill>
        <p:spPr>
          <a:xfrm>
            <a:off x="5848951" y="4299670"/>
            <a:ext cx="855001" cy="855000"/>
          </a:xfrm>
          <a:prstGeom prst="rect">
            <a:avLst/>
          </a:prstGeom>
        </p:spPr>
      </p:pic>
      <p:sp>
        <p:nvSpPr>
          <p:cNvPr id="47" name="四角形: 角を丸くする 38"/>
          <p:cNvSpPr/>
          <p:nvPr/>
        </p:nvSpPr>
        <p:spPr>
          <a:xfrm>
            <a:off x="3543440" y="6858610"/>
            <a:ext cx="3184990" cy="278390"/>
          </a:xfrm>
          <a:prstGeom prst="roundRect">
            <a:avLst/>
          </a:prstGeom>
          <a:solidFill>
            <a:srgbClr val="42AC5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日本語カフェ</a:t>
            </a:r>
          </a:p>
        </p:txBody>
      </p:sp>
      <p:sp>
        <p:nvSpPr>
          <p:cNvPr id="48" name="テキスト ボックス 47"/>
          <p:cNvSpPr txBox="1"/>
          <p:nvPr/>
        </p:nvSpPr>
        <p:spPr>
          <a:xfrm>
            <a:off x="3574010" y="7120736"/>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課題や日本語の勉強をする留学生と日本語でおしゃべりを楽しみたい留学生が来ます。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日本語で留学生と話してみたい人、日本語教育に興味がある人は是非来てください！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開催日時：毎週  月・木  昼休み</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所：グローバルビレッジ</a:t>
            </a:r>
            <a:endParaRPr lang="en-US" altLang="ja-JP"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444000" y="8900390"/>
            <a:ext cx="403996" cy="261610"/>
          </a:xfrm>
          <a:prstGeom prst="rect">
            <a:avLst/>
          </a:prstGeom>
          <a:noFill/>
        </p:spPr>
        <p:txBody>
          <a:bodyPr wrap="square" rtlCol="0">
            <a:spAutoFit/>
          </a:bodyPr>
          <a:lstStyle/>
          <a:p>
            <a:r>
              <a:rPr kumimoji="1" lang="en-US" altLang="ja-JP" sz="1100" dirty="0"/>
              <a:t>-8-</a:t>
            </a:r>
            <a:endParaRPr kumimoji="1" lang="ja-JP" altLang="en-US" sz="1100" dirty="0"/>
          </a:p>
        </p:txBody>
      </p:sp>
      <p:grpSp>
        <p:nvGrpSpPr>
          <p:cNvPr id="16" name="グループ化 15"/>
          <p:cNvGrpSpPr/>
          <p:nvPr/>
        </p:nvGrpSpPr>
        <p:grpSpPr>
          <a:xfrm>
            <a:off x="9376751" y="1322688"/>
            <a:ext cx="505200" cy="4835407"/>
            <a:chOff x="9134530" y="1324422"/>
            <a:chExt cx="505200" cy="4835407"/>
          </a:xfrm>
        </p:grpSpPr>
        <p:sp>
          <p:nvSpPr>
            <p:cNvPr id="18" name="角丸四角形 17"/>
            <p:cNvSpPr/>
            <p:nvPr/>
          </p:nvSpPr>
          <p:spPr>
            <a:xfrm>
              <a:off x="9142405" y="5692286"/>
              <a:ext cx="495000" cy="46754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9142405" y="5147833"/>
              <a:ext cx="495000" cy="467543"/>
            </a:xfrm>
            <a:prstGeom prst="roundRect">
              <a:avLst/>
            </a:prstGeom>
            <a:solidFill>
              <a:srgbClr val="E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134530" y="1324422"/>
              <a:ext cx="495000" cy="467543"/>
            </a:xfrm>
            <a:prstGeom prst="roundRect">
              <a:avLst/>
            </a:prstGeom>
            <a:solidFill>
              <a:srgbClr val="FEB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9144730" y="4603380"/>
              <a:ext cx="495000" cy="467543"/>
            </a:xfrm>
            <a:prstGeom prst="roundRect">
              <a:avLst/>
            </a:prstGeom>
            <a:solidFill>
              <a:srgbClr val="4C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9134530" y="1868876"/>
              <a:ext cx="495000" cy="467543"/>
            </a:xfrm>
            <a:prstGeom prst="roundRect">
              <a:avLst/>
            </a:prstGeom>
            <a:solidFill>
              <a:srgbClr val="FFE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9142405" y="2413330"/>
              <a:ext cx="495000" cy="467543"/>
            </a:xfrm>
            <a:prstGeom prst="round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142405" y="2965435"/>
              <a:ext cx="495000" cy="467543"/>
            </a:xfrm>
            <a:prstGeom prst="roundRect">
              <a:avLst/>
            </a:prstGeom>
            <a:solidFill>
              <a:srgbClr val="FF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9142405" y="3509889"/>
              <a:ext cx="495000" cy="467543"/>
            </a:xfrm>
            <a:prstGeom prst="roundRect">
              <a:avLst/>
            </a:prstGeom>
            <a:solidFill>
              <a:srgbClr val="00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9143742" y="4058926"/>
              <a:ext cx="495000" cy="467543"/>
            </a:xfrm>
            <a:prstGeom prst="roundRect">
              <a:avLst/>
            </a:prstGeom>
            <a:solidFill>
              <a:srgbClr val="E1F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3535078" y="5482005"/>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決められたお題について、（グループで）英語で話す活動を行ないます。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専任スタッフがいますので、英語が苦手な人・初めて参加する人も安心です！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開催日時：毎週  火・金  昼休み</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所：グローバルビレッジ</a:t>
            </a:r>
            <a:endParaRPr lang="en-US" altLang="ja-JP" sz="1200" dirty="0">
              <a:latin typeface="Meiryo UI" panose="020B0604030504040204" pitchFamily="50" charset="-128"/>
              <a:ea typeface="Meiryo UI" panose="020B0604030504040204" pitchFamily="50" charset="-128"/>
            </a:endParaRPr>
          </a:p>
        </p:txBody>
      </p:sp>
      <p:sp>
        <p:nvSpPr>
          <p:cNvPr id="28" name="四角形: 角を丸くする 38"/>
          <p:cNvSpPr/>
          <p:nvPr/>
        </p:nvSpPr>
        <p:spPr>
          <a:xfrm>
            <a:off x="3535078" y="5238610"/>
            <a:ext cx="3184990" cy="278390"/>
          </a:xfrm>
          <a:prstGeom prst="roundRect">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All in English</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2126958"/>
      </p:ext>
    </p:extLst>
  </p:cSld>
  <p:clrMapOvr>
    <a:masterClrMapping/>
  </p:clrMapOvr>
</p:sld>
</file>

<file path=ppt/theme/theme1.xml><?xml version="1.0" encoding="utf-8"?>
<a:theme xmlns:a="http://schemas.openxmlformats.org/drawingml/2006/main" name="Office ​​テーマ">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TM02900769[[fn=レトロスペクト]]</Template>
  <TotalTime>7223</TotalTime>
  <Words>6409</Words>
  <Application>Microsoft Office PowerPoint</Application>
  <PresentationFormat>画面に合わせる (4:3)</PresentationFormat>
  <Paragraphs>915</Paragraphs>
  <Slides>12</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HG丸ｺﾞｼｯｸM-PRO</vt:lpstr>
      <vt:lpstr>HG創英角ｺﾞｼｯｸUB</vt:lpstr>
      <vt:lpstr>Meiryo UI</vt:lpstr>
      <vt:lpstr>游明朝 Demibold</vt:lpstr>
      <vt:lpstr>Arial</vt:lpstr>
      <vt:lpstr>Calibri</vt:lpstr>
      <vt:lpstr>Cambria</vt:lpstr>
      <vt:lpstr>Office ​​テーマ</vt:lpstr>
      <vt:lpstr>岩手大学 海外研修・留学ガイド</vt:lpstr>
      <vt:lpstr>PowerPoint プレゼンテーション</vt:lpstr>
      <vt:lpstr>PowerPoint プレゼンテーション</vt:lpstr>
      <vt:lpstr>PowerPoint プレゼンテーション</vt:lpstr>
      <vt:lpstr>PowerPoint プレゼンテーション</vt:lpstr>
      <vt:lpstr>海外留学のための 費用・奨学金</vt:lpstr>
      <vt:lpstr>PowerPoint プレゼンテーション</vt:lpstr>
      <vt:lpstr>学内での 留学・外国語学習支援</vt:lpstr>
      <vt:lpstr>多言語・多文化交流空間 グローバル・ビレッジ</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美咲</dc:creator>
  <cp:lastModifiedBy>對馬　一圭</cp:lastModifiedBy>
  <cp:revision>551</cp:revision>
  <cp:lastPrinted>2023-03-13T06:19:58Z</cp:lastPrinted>
  <dcterms:created xsi:type="dcterms:W3CDTF">2014-01-23T06:58:33Z</dcterms:created>
  <dcterms:modified xsi:type="dcterms:W3CDTF">2023-04-06T23:55:29Z</dcterms:modified>
</cp:coreProperties>
</file>